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3"/>
  </p:notesMasterIdLst>
  <p:sldIdLst>
    <p:sldId id="386" r:id="rId2"/>
    <p:sldId id="389" r:id="rId3"/>
    <p:sldId id="390" r:id="rId4"/>
    <p:sldId id="1413" r:id="rId5"/>
    <p:sldId id="1414" r:id="rId6"/>
    <p:sldId id="1164" r:id="rId7"/>
    <p:sldId id="1415" r:id="rId8"/>
    <p:sldId id="387" r:id="rId9"/>
    <p:sldId id="1201" r:id="rId10"/>
    <p:sldId id="388" r:id="rId11"/>
    <p:sldId id="378" r:id="rId12"/>
    <p:sldId id="1157" r:id="rId13"/>
    <p:sldId id="1158" r:id="rId14"/>
    <p:sldId id="384" r:id="rId15"/>
    <p:sldId id="1159" r:id="rId16"/>
    <p:sldId id="380" r:id="rId17"/>
    <p:sldId id="1200" r:id="rId18"/>
    <p:sldId id="259" r:id="rId19"/>
    <p:sldId id="293" r:id="rId20"/>
    <p:sldId id="391" r:id="rId21"/>
    <p:sldId id="393" r:id="rId22"/>
    <p:sldId id="395" r:id="rId23"/>
    <p:sldId id="398" r:id="rId24"/>
    <p:sldId id="1372" r:id="rId25"/>
    <p:sldId id="1374" r:id="rId26"/>
    <p:sldId id="1334" r:id="rId27"/>
    <p:sldId id="1416" r:id="rId28"/>
    <p:sldId id="1375" r:id="rId29"/>
    <p:sldId id="1293" r:id="rId30"/>
    <p:sldId id="1398" r:id="rId31"/>
    <p:sldId id="1399" r:id="rId32"/>
    <p:sldId id="1378" r:id="rId33"/>
    <p:sldId id="1313" r:id="rId34"/>
    <p:sldId id="404" r:id="rId35"/>
    <p:sldId id="1400" r:id="rId36"/>
    <p:sldId id="1403" r:id="rId37"/>
    <p:sldId id="1402" r:id="rId38"/>
    <p:sldId id="1401" r:id="rId39"/>
    <p:sldId id="403" r:id="rId40"/>
    <p:sldId id="1170" r:id="rId41"/>
    <p:sldId id="300" r:id="rId42"/>
    <p:sldId id="409" r:id="rId43"/>
    <p:sldId id="301" r:id="rId44"/>
    <p:sldId id="302" r:id="rId45"/>
    <p:sldId id="303" r:id="rId46"/>
    <p:sldId id="304" r:id="rId47"/>
    <p:sldId id="299" r:id="rId48"/>
    <p:sldId id="1171" r:id="rId49"/>
    <p:sldId id="413" r:id="rId50"/>
    <p:sldId id="414" r:id="rId51"/>
    <p:sldId id="415" r:id="rId52"/>
    <p:sldId id="262" r:id="rId53"/>
    <p:sldId id="365" r:id="rId54"/>
    <p:sldId id="366" r:id="rId55"/>
    <p:sldId id="417" r:id="rId56"/>
    <p:sldId id="263" r:id="rId57"/>
    <p:sldId id="416" r:id="rId58"/>
    <p:sldId id="1123" r:id="rId59"/>
    <p:sldId id="1172" r:id="rId60"/>
    <p:sldId id="1142" r:id="rId61"/>
    <p:sldId id="1143" r:id="rId62"/>
    <p:sldId id="1144" r:id="rId63"/>
    <p:sldId id="314" r:id="rId64"/>
    <p:sldId id="1136" r:id="rId65"/>
    <p:sldId id="1173" r:id="rId66"/>
    <p:sldId id="407" r:id="rId67"/>
    <p:sldId id="1404" r:id="rId68"/>
    <p:sldId id="1138" r:id="rId69"/>
    <p:sldId id="1193" r:id="rId70"/>
    <p:sldId id="1194" r:id="rId71"/>
    <p:sldId id="1195" r:id="rId72"/>
    <p:sldId id="408" r:id="rId73"/>
    <p:sldId id="1137" r:id="rId74"/>
    <p:sldId id="1139" r:id="rId75"/>
    <p:sldId id="1140" r:id="rId76"/>
    <p:sldId id="1165" r:id="rId77"/>
    <p:sldId id="1417" r:id="rId78"/>
    <p:sldId id="1174" r:id="rId79"/>
    <p:sldId id="1130" r:id="rId80"/>
    <p:sldId id="1135" r:id="rId81"/>
    <p:sldId id="1196" r:id="rId82"/>
    <p:sldId id="1197" r:id="rId83"/>
    <p:sldId id="1405" r:id="rId84"/>
    <p:sldId id="1149" r:id="rId85"/>
    <p:sldId id="1199" r:id="rId86"/>
    <p:sldId id="1148" r:id="rId87"/>
    <p:sldId id="1162" r:id="rId88"/>
    <p:sldId id="1153" r:id="rId89"/>
    <p:sldId id="1156" r:id="rId90"/>
    <p:sldId id="1160" r:id="rId91"/>
    <p:sldId id="1175" r:id="rId92"/>
    <p:sldId id="1132" r:id="rId93"/>
    <p:sldId id="1161" r:id="rId94"/>
    <p:sldId id="1163" r:id="rId95"/>
    <p:sldId id="1408" r:id="rId96"/>
    <p:sldId id="1406" r:id="rId97"/>
    <p:sldId id="1407" r:id="rId98"/>
    <p:sldId id="1133" r:id="rId99"/>
    <p:sldId id="354" r:id="rId100"/>
    <p:sldId id="360" r:id="rId101"/>
    <p:sldId id="1167" r:id="rId102"/>
    <p:sldId id="1176" r:id="rId103"/>
    <p:sldId id="1134" r:id="rId104"/>
    <p:sldId id="1409" r:id="rId105"/>
    <p:sldId id="1410" r:id="rId106"/>
    <p:sldId id="1166" r:id="rId107"/>
    <p:sldId id="1411" r:id="rId108"/>
    <p:sldId id="1412" r:id="rId109"/>
    <p:sldId id="316" r:id="rId110"/>
    <p:sldId id="296" r:id="rId111"/>
    <p:sldId id="317" r:id="rId112"/>
    <p:sldId id="318" r:id="rId113"/>
    <p:sldId id="339" r:id="rId114"/>
    <p:sldId id="341" r:id="rId115"/>
    <p:sldId id="1155" r:id="rId116"/>
    <p:sldId id="1168" r:id="rId117"/>
    <p:sldId id="402" r:id="rId118"/>
    <p:sldId id="1115" r:id="rId119"/>
    <p:sldId id="320" r:id="rId120"/>
    <p:sldId id="1179" r:id="rId121"/>
    <p:sldId id="1418" r:id="rId122"/>
    <p:sldId id="1117" r:id="rId123"/>
    <p:sldId id="1118" r:id="rId124"/>
    <p:sldId id="1178" r:id="rId125"/>
    <p:sldId id="419" r:id="rId126"/>
    <p:sldId id="1180" r:id="rId127"/>
    <p:sldId id="1181" r:id="rId128"/>
    <p:sldId id="1182" r:id="rId129"/>
    <p:sldId id="420" r:id="rId130"/>
    <p:sldId id="421" r:id="rId131"/>
    <p:sldId id="1119" r:id="rId132"/>
    <p:sldId id="1120" r:id="rId133"/>
    <p:sldId id="1183" r:id="rId134"/>
    <p:sldId id="422" r:id="rId135"/>
    <p:sldId id="1184" r:id="rId136"/>
    <p:sldId id="1129" r:id="rId137"/>
    <p:sldId id="1122" r:id="rId138"/>
    <p:sldId id="1121" r:id="rId139"/>
    <p:sldId id="1185" r:id="rId140"/>
    <p:sldId id="1186" r:id="rId141"/>
    <p:sldId id="1187" r:id="rId142"/>
    <p:sldId id="1124" r:id="rId143"/>
    <p:sldId id="1188" r:id="rId144"/>
    <p:sldId id="1189" r:id="rId145"/>
    <p:sldId id="1190" r:id="rId146"/>
    <p:sldId id="1125" r:id="rId147"/>
    <p:sldId id="1191" r:id="rId148"/>
    <p:sldId id="1126" r:id="rId149"/>
    <p:sldId id="1192" r:id="rId150"/>
    <p:sldId id="1128" r:id="rId151"/>
    <p:sldId id="1419" r:id="rId15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660"/>
  </p:normalViewPr>
  <p:slideViewPr>
    <p:cSldViewPr snapToGrid="0">
      <p:cViewPr varScale="1">
        <p:scale>
          <a:sx n="77" d="100"/>
          <a:sy n="77" d="100"/>
        </p:scale>
        <p:origin x="8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8878FF-CC1C-480E-862A-266D67A33879}" type="datetimeFigureOut">
              <a:rPr kumimoji="1" lang="ja-JP" altLang="en-US" smtClean="0"/>
              <a:t>2024/9/11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7FE47A-BE12-466F-B433-6ADBD1D6C66B}" type="slidenum">
              <a:rPr kumimoji="1" lang="ja-JP" altLang="en-US" smtClean="0"/>
              <a:t>‹#›</a:t>
            </a:fld>
            <a:endParaRPr kumimoji="1" lang="ja-JP" altLang="en-US"/>
          </a:p>
        </p:txBody>
      </p:sp>
    </p:spTree>
    <p:extLst>
      <p:ext uri="{BB962C8B-B14F-4D97-AF65-F5344CB8AC3E}">
        <p14:creationId xmlns:p14="http://schemas.microsoft.com/office/powerpoint/2010/main" val="41807162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8F0EA-C9E4-1229-B007-62EDE30F6DF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0CA5662-C460-4799-497F-C7FFF714E9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DE28EB3-CEAC-5CD7-C5D7-96BA5286DA6D}"/>
              </a:ext>
            </a:extLst>
          </p:cNvPr>
          <p:cNvSpPr>
            <a:spLocks noGrp="1"/>
          </p:cNvSpPr>
          <p:nvPr>
            <p:ph type="dt" sz="half" idx="10"/>
          </p:nvPr>
        </p:nvSpPr>
        <p:spPr/>
        <p:txBody>
          <a:bodyPr/>
          <a:lstStyle/>
          <a:p>
            <a:fld id="{04924D2D-F4BA-4E44-8C37-54494A9C519F}" type="datetimeFigureOut">
              <a:rPr kumimoji="1" lang="ja-JP" altLang="en-US" smtClean="0"/>
              <a:t>2024/9/11</a:t>
            </a:fld>
            <a:endParaRPr kumimoji="1" lang="ja-JP" altLang="en-US"/>
          </a:p>
        </p:txBody>
      </p:sp>
      <p:sp>
        <p:nvSpPr>
          <p:cNvPr id="5" name="フッター プレースホルダー 4">
            <a:extLst>
              <a:ext uri="{FF2B5EF4-FFF2-40B4-BE49-F238E27FC236}">
                <a16:creationId xmlns:a16="http://schemas.microsoft.com/office/drawing/2014/main" id="{C54B2ACE-20CA-3902-061A-1DF155962A4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C28703-3ED4-440B-6F51-B7355699FEDC}"/>
              </a:ext>
            </a:extLst>
          </p:cNvPr>
          <p:cNvSpPr>
            <a:spLocks noGrp="1"/>
          </p:cNvSpPr>
          <p:nvPr>
            <p:ph type="sldNum" sz="quarter" idx="12"/>
          </p:nvPr>
        </p:nvSpPr>
        <p:spPr/>
        <p:txBody>
          <a:bodyPr/>
          <a:lstStyle/>
          <a:p>
            <a:fld id="{8CB6DD93-6E0D-4C62-BB73-3FF6DE50F9DC}" type="slidenum">
              <a:rPr kumimoji="1" lang="ja-JP" altLang="en-US" smtClean="0"/>
              <a:t>‹#›</a:t>
            </a:fld>
            <a:endParaRPr kumimoji="1" lang="ja-JP" altLang="en-US"/>
          </a:p>
        </p:txBody>
      </p:sp>
    </p:spTree>
    <p:extLst>
      <p:ext uri="{BB962C8B-B14F-4D97-AF65-F5344CB8AC3E}">
        <p14:creationId xmlns:p14="http://schemas.microsoft.com/office/powerpoint/2010/main" val="3926119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D07D3B-32B4-87C3-B508-8D6B09A29CD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E49EE7A-5BF4-1EDF-2319-F1D03AD2A02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7D96A2C-AD8E-B74C-9A6E-20A510F429D4}"/>
              </a:ext>
            </a:extLst>
          </p:cNvPr>
          <p:cNvSpPr>
            <a:spLocks noGrp="1"/>
          </p:cNvSpPr>
          <p:nvPr>
            <p:ph type="dt" sz="half" idx="10"/>
          </p:nvPr>
        </p:nvSpPr>
        <p:spPr/>
        <p:txBody>
          <a:bodyPr/>
          <a:lstStyle/>
          <a:p>
            <a:fld id="{04924D2D-F4BA-4E44-8C37-54494A9C519F}" type="datetimeFigureOut">
              <a:rPr kumimoji="1" lang="ja-JP" altLang="en-US" smtClean="0"/>
              <a:t>2024/9/11</a:t>
            </a:fld>
            <a:endParaRPr kumimoji="1" lang="ja-JP" altLang="en-US"/>
          </a:p>
        </p:txBody>
      </p:sp>
      <p:sp>
        <p:nvSpPr>
          <p:cNvPr id="5" name="フッター プレースホルダー 4">
            <a:extLst>
              <a:ext uri="{FF2B5EF4-FFF2-40B4-BE49-F238E27FC236}">
                <a16:creationId xmlns:a16="http://schemas.microsoft.com/office/drawing/2014/main" id="{CD485227-9E58-B5DD-EBF4-56B26541DDD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213F1C-3801-181A-03F7-ECD3ED643B41}"/>
              </a:ext>
            </a:extLst>
          </p:cNvPr>
          <p:cNvSpPr>
            <a:spLocks noGrp="1"/>
          </p:cNvSpPr>
          <p:nvPr>
            <p:ph type="sldNum" sz="quarter" idx="12"/>
          </p:nvPr>
        </p:nvSpPr>
        <p:spPr/>
        <p:txBody>
          <a:bodyPr/>
          <a:lstStyle/>
          <a:p>
            <a:fld id="{8CB6DD93-6E0D-4C62-BB73-3FF6DE50F9DC}" type="slidenum">
              <a:rPr kumimoji="1" lang="ja-JP" altLang="en-US" smtClean="0"/>
              <a:t>‹#›</a:t>
            </a:fld>
            <a:endParaRPr kumimoji="1" lang="ja-JP" altLang="en-US"/>
          </a:p>
        </p:txBody>
      </p:sp>
    </p:spTree>
    <p:extLst>
      <p:ext uri="{BB962C8B-B14F-4D97-AF65-F5344CB8AC3E}">
        <p14:creationId xmlns:p14="http://schemas.microsoft.com/office/powerpoint/2010/main" val="1993878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3D05A20-AD9B-C001-944D-038AA790054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F2CFA85-6C63-BEC1-B4A9-83F4450E732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BC75164-F358-3BE3-6CF3-1E77E9CEC601}"/>
              </a:ext>
            </a:extLst>
          </p:cNvPr>
          <p:cNvSpPr>
            <a:spLocks noGrp="1"/>
          </p:cNvSpPr>
          <p:nvPr>
            <p:ph type="dt" sz="half" idx="10"/>
          </p:nvPr>
        </p:nvSpPr>
        <p:spPr/>
        <p:txBody>
          <a:bodyPr/>
          <a:lstStyle/>
          <a:p>
            <a:fld id="{04924D2D-F4BA-4E44-8C37-54494A9C519F}" type="datetimeFigureOut">
              <a:rPr kumimoji="1" lang="ja-JP" altLang="en-US" smtClean="0"/>
              <a:t>2024/9/11</a:t>
            </a:fld>
            <a:endParaRPr kumimoji="1" lang="ja-JP" altLang="en-US"/>
          </a:p>
        </p:txBody>
      </p:sp>
      <p:sp>
        <p:nvSpPr>
          <p:cNvPr id="5" name="フッター プレースホルダー 4">
            <a:extLst>
              <a:ext uri="{FF2B5EF4-FFF2-40B4-BE49-F238E27FC236}">
                <a16:creationId xmlns:a16="http://schemas.microsoft.com/office/drawing/2014/main" id="{57877198-C2EB-BA62-1265-18A95FC11F4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295809-B82B-172C-FD45-5F3903F6DB78}"/>
              </a:ext>
            </a:extLst>
          </p:cNvPr>
          <p:cNvSpPr>
            <a:spLocks noGrp="1"/>
          </p:cNvSpPr>
          <p:nvPr>
            <p:ph type="sldNum" sz="quarter" idx="12"/>
          </p:nvPr>
        </p:nvSpPr>
        <p:spPr/>
        <p:txBody>
          <a:bodyPr/>
          <a:lstStyle/>
          <a:p>
            <a:fld id="{8CB6DD93-6E0D-4C62-BB73-3FF6DE50F9DC}" type="slidenum">
              <a:rPr kumimoji="1" lang="ja-JP" altLang="en-US" smtClean="0"/>
              <a:t>‹#›</a:t>
            </a:fld>
            <a:endParaRPr kumimoji="1" lang="ja-JP" altLang="en-US"/>
          </a:p>
        </p:txBody>
      </p:sp>
    </p:spTree>
    <p:extLst>
      <p:ext uri="{BB962C8B-B14F-4D97-AF65-F5344CB8AC3E}">
        <p14:creationId xmlns:p14="http://schemas.microsoft.com/office/powerpoint/2010/main" val="4021562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348A7D-222F-BE66-189D-979053EABEF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CFE62FA-CA11-E40A-ACD3-D2230D581D9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0622C94-F927-2010-7F93-0F5D03808C4A}"/>
              </a:ext>
            </a:extLst>
          </p:cNvPr>
          <p:cNvSpPr>
            <a:spLocks noGrp="1"/>
          </p:cNvSpPr>
          <p:nvPr>
            <p:ph type="dt" sz="half" idx="10"/>
          </p:nvPr>
        </p:nvSpPr>
        <p:spPr/>
        <p:txBody>
          <a:bodyPr/>
          <a:lstStyle/>
          <a:p>
            <a:fld id="{04924D2D-F4BA-4E44-8C37-54494A9C519F}" type="datetimeFigureOut">
              <a:rPr kumimoji="1" lang="ja-JP" altLang="en-US" smtClean="0"/>
              <a:t>2024/9/11</a:t>
            </a:fld>
            <a:endParaRPr kumimoji="1" lang="ja-JP" altLang="en-US"/>
          </a:p>
        </p:txBody>
      </p:sp>
      <p:sp>
        <p:nvSpPr>
          <p:cNvPr id="5" name="フッター プレースホルダー 4">
            <a:extLst>
              <a:ext uri="{FF2B5EF4-FFF2-40B4-BE49-F238E27FC236}">
                <a16:creationId xmlns:a16="http://schemas.microsoft.com/office/drawing/2014/main" id="{EEFEA6A6-D03A-4D8F-7A8A-D506A8A24D5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2706123-1198-E0A0-4C7C-574FFDBE544D}"/>
              </a:ext>
            </a:extLst>
          </p:cNvPr>
          <p:cNvSpPr>
            <a:spLocks noGrp="1"/>
          </p:cNvSpPr>
          <p:nvPr>
            <p:ph type="sldNum" sz="quarter" idx="12"/>
          </p:nvPr>
        </p:nvSpPr>
        <p:spPr/>
        <p:txBody>
          <a:bodyPr/>
          <a:lstStyle/>
          <a:p>
            <a:fld id="{8CB6DD93-6E0D-4C62-BB73-3FF6DE50F9DC}" type="slidenum">
              <a:rPr kumimoji="1" lang="ja-JP" altLang="en-US" smtClean="0"/>
              <a:t>‹#›</a:t>
            </a:fld>
            <a:endParaRPr kumimoji="1" lang="ja-JP" altLang="en-US"/>
          </a:p>
        </p:txBody>
      </p:sp>
    </p:spTree>
    <p:extLst>
      <p:ext uri="{BB962C8B-B14F-4D97-AF65-F5344CB8AC3E}">
        <p14:creationId xmlns:p14="http://schemas.microsoft.com/office/powerpoint/2010/main" val="92399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AA0381-A61F-8D8B-8B52-2DCE245CE83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3A1B31D-AEDE-A672-D6DB-E056B0F115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670F0E3-03FA-37AD-C573-0EB5DE48476F}"/>
              </a:ext>
            </a:extLst>
          </p:cNvPr>
          <p:cNvSpPr>
            <a:spLocks noGrp="1"/>
          </p:cNvSpPr>
          <p:nvPr>
            <p:ph type="dt" sz="half" idx="10"/>
          </p:nvPr>
        </p:nvSpPr>
        <p:spPr/>
        <p:txBody>
          <a:bodyPr/>
          <a:lstStyle/>
          <a:p>
            <a:fld id="{04924D2D-F4BA-4E44-8C37-54494A9C519F}" type="datetimeFigureOut">
              <a:rPr kumimoji="1" lang="ja-JP" altLang="en-US" smtClean="0"/>
              <a:t>2024/9/11</a:t>
            </a:fld>
            <a:endParaRPr kumimoji="1" lang="ja-JP" altLang="en-US"/>
          </a:p>
        </p:txBody>
      </p:sp>
      <p:sp>
        <p:nvSpPr>
          <p:cNvPr id="5" name="フッター プレースホルダー 4">
            <a:extLst>
              <a:ext uri="{FF2B5EF4-FFF2-40B4-BE49-F238E27FC236}">
                <a16:creationId xmlns:a16="http://schemas.microsoft.com/office/drawing/2014/main" id="{D07AAADA-2181-3C26-B37C-EEC48FBA09B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D334E65-1839-3D9B-6A59-5B6377FA3031}"/>
              </a:ext>
            </a:extLst>
          </p:cNvPr>
          <p:cNvSpPr>
            <a:spLocks noGrp="1"/>
          </p:cNvSpPr>
          <p:nvPr>
            <p:ph type="sldNum" sz="quarter" idx="12"/>
          </p:nvPr>
        </p:nvSpPr>
        <p:spPr/>
        <p:txBody>
          <a:bodyPr/>
          <a:lstStyle/>
          <a:p>
            <a:fld id="{8CB6DD93-6E0D-4C62-BB73-3FF6DE50F9DC}" type="slidenum">
              <a:rPr kumimoji="1" lang="ja-JP" altLang="en-US" smtClean="0"/>
              <a:t>‹#›</a:t>
            </a:fld>
            <a:endParaRPr kumimoji="1" lang="ja-JP" altLang="en-US"/>
          </a:p>
        </p:txBody>
      </p:sp>
    </p:spTree>
    <p:extLst>
      <p:ext uri="{BB962C8B-B14F-4D97-AF65-F5344CB8AC3E}">
        <p14:creationId xmlns:p14="http://schemas.microsoft.com/office/powerpoint/2010/main" val="4027119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184ACE-2A47-16F1-E2B9-BFEB870BDBE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88D9575-ED40-C759-1DF4-6C20C4E855D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C312302-1640-1EC8-F104-9BBB5F19FBC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2E717B2-22C4-91E1-1911-BF7FE8BF2054}"/>
              </a:ext>
            </a:extLst>
          </p:cNvPr>
          <p:cNvSpPr>
            <a:spLocks noGrp="1"/>
          </p:cNvSpPr>
          <p:nvPr>
            <p:ph type="dt" sz="half" idx="10"/>
          </p:nvPr>
        </p:nvSpPr>
        <p:spPr/>
        <p:txBody>
          <a:bodyPr/>
          <a:lstStyle/>
          <a:p>
            <a:fld id="{04924D2D-F4BA-4E44-8C37-54494A9C519F}" type="datetimeFigureOut">
              <a:rPr kumimoji="1" lang="ja-JP" altLang="en-US" smtClean="0"/>
              <a:t>2024/9/11</a:t>
            </a:fld>
            <a:endParaRPr kumimoji="1" lang="ja-JP" altLang="en-US"/>
          </a:p>
        </p:txBody>
      </p:sp>
      <p:sp>
        <p:nvSpPr>
          <p:cNvPr id="6" name="フッター プレースホルダー 5">
            <a:extLst>
              <a:ext uri="{FF2B5EF4-FFF2-40B4-BE49-F238E27FC236}">
                <a16:creationId xmlns:a16="http://schemas.microsoft.com/office/drawing/2014/main" id="{CBC735B3-0E20-0C24-D35A-099A14CD763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1E6E0D2-871B-BE8D-2C71-D8DF35DC233F}"/>
              </a:ext>
            </a:extLst>
          </p:cNvPr>
          <p:cNvSpPr>
            <a:spLocks noGrp="1"/>
          </p:cNvSpPr>
          <p:nvPr>
            <p:ph type="sldNum" sz="quarter" idx="12"/>
          </p:nvPr>
        </p:nvSpPr>
        <p:spPr/>
        <p:txBody>
          <a:bodyPr/>
          <a:lstStyle/>
          <a:p>
            <a:fld id="{8CB6DD93-6E0D-4C62-BB73-3FF6DE50F9DC}" type="slidenum">
              <a:rPr kumimoji="1" lang="ja-JP" altLang="en-US" smtClean="0"/>
              <a:t>‹#›</a:t>
            </a:fld>
            <a:endParaRPr kumimoji="1" lang="ja-JP" altLang="en-US"/>
          </a:p>
        </p:txBody>
      </p:sp>
    </p:spTree>
    <p:extLst>
      <p:ext uri="{BB962C8B-B14F-4D97-AF65-F5344CB8AC3E}">
        <p14:creationId xmlns:p14="http://schemas.microsoft.com/office/powerpoint/2010/main" val="942971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9966D8-DBA5-F569-A682-849D0F9743C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3EF8CB4-14B0-2FEB-1FA1-AA60A53C72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9B33856-F0A1-E907-6A63-4C4A5B7B93D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B434598-7A0A-3719-63B1-EEE0853985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8ECF209-A84F-F623-3099-E6A97713946A}"/>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95107B2-2989-EC76-D5BD-9278FE335D30}"/>
              </a:ext>
            </a:extLst>
          </p:cNvPr>
          <p:cNvSpPr>
            <a:spLocks noGrp="1"/>
          </p:cNvSpPr>
          <p:nvPr>
            <p:ph type="dt" sz="half" idx="10"/>
          </p:nvPr>
        </p:nvSpPr>
        <p:spPr/>
        <p:txBody>
          <a:bodyPr/>
          <a:lstStyle/>
          <a:p>
            <a:fld id="{04924D2D-F4BA-4E44-8C37-54494A9C519F}" type="datetimeFigureOut">
              <a:rPr kumimoji="1" lang="ja-JP" altLang="en-US" smtClean="0"/>
              <a:t>2024/9/11</a:t>
            </a:fld>
            <a:endParaRPr kumimoji="1" lang="ja-JP" altLang="en-US"/>
          </a:p>
        </p:txBody>
      </p:sp>
      <p:sp>
        <p:nvSpPr>
          <p:cNvPr id="8" name="フッター プレースホルダー 7">
            <a:extLst>
              <a:ext uri="{FF2B5EF4-FFF2-40B4-BE49-F238E27FC236}">
                <a16:creationId xmlns:a16="http://schemas.microsoft.com/office/drawing/2014/main" id="{55D3AA69-33D0-F82E-7877-3772F05F0A3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F0A9B96-0759-3A74-4932-0537BF13EE50}"/>
              </a:ext>
            </a:extLst>
          </p:cNvPr>
          <p:cNvSpPr>
            <a:spLocks noGrp="1"/>
          </p:cNvSpPr>
          <p:nvPr>
            <p:ph type="sldNum" sz="quarter" idx="12"/>
          </p:nvPr>
        </p:nvSpPr>
        <p:spPr/>
        <p:txBody>
          <a:bodyPr/>
          <a:lstStyle/>
          <a:p>
            <a:fld id="{8CB6DD93-6E0D-4C62-BB73-3FF6DE50F9DC}" type="slidenum">
              <a:rPr kumimoji="1" lang="ja-JP" altLang="en-US" smtClean="0"/>
              <a:t>‹#›</a:t>
            </a:fld>
            <a:endParaRPr kumimoji="1" lang="ja-JP" altLang="en-US"/>
          </a:p>
        </p:txBody>
      </p:sp>
    </p:spTree>
    <p:extLst>
      <p:ext uri="{BB962C8B-B14F-4D97-AF65-F5344CB8AC3E}">
        <p14:creationId xmlns:p14="http://schemas.microsoft.com/office/powerpoint/2010/main" val="1861345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0D148A-A705-FC0B-9832-582C81590FE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422AAB1-056F-144D-B05F-0900EE2B6233}"/>
              </a:ext>
            </a:extLst>
          </p:cNvPr>
          <p:cNvSpPr>
            <a:spLocks noGrp="1"/>
          </p:cNvSpPr>
          <p:nvPr>
            <p:ph type="dt" sz="half" idx="10"/>
          </p:nvPr>
        </p:nvSpPr>
        <p:spPr/>
        <p:txBody>
          <a:bodyPr/>
          <a:lstStyle/>
          <a:p>
            <a:fld id="{04924D2D-F4BA-4E44-8C37-54494A9C519F}" type="datetimeFigureOut">
              <a:rPr kumimoji="1" lang="ja-JP" altLang="en-US" smtClean="0"/>
              <a:t>2024/9/11</a:t>
            </a:fld>
            <a:endParaRPr kumimoji="1" lang="ja-JP" altLang="en-US"/>
          </a:p>
        </p:txBody>
      </p:sp>
      <p:sp>
        <p:nvSpPr>
          <p:cNvPr id="4" name="フッター プレースホルダー 3">
            <a:extLst>
              <a:ext uri="{FF2B5EF4-FFF2-40B4-BE49-F238E27FC236}">
                <a16:creationId xmlns:a16="http://schemas.microsoft.com/office/drawing/2014/main" id="{DE8FE310-F5F1-4D55-C9C9-01802D331916}"/>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2E8F7A3-9D84-B777-18C8-B96CE8B5D8DD}"/>
              </a:ext>
            </a:extLst>
          </p:cNvPr>
          <p:cNvSpPr>
            <a:spLocks noGrp="1"/>
          </p:cNvSpPr>
          <p:nvPr>
            <p:ph type="sldNum" sz="quarter" idx="12"/>
          </p:nvPr>
        </p:nvSpPr>
        <p:spPr/>
        <p:txBody>
          <a:bodyPr/>
          <a:lstStyle/>
          <a:p>
            <a:fld id="{8CB6DD93-6E0D-4C62-BB73-3FF6DE50F9DC}" type="slidenum">
              <a:rPr kumimoji="1" lang="ja-JP" altLang="en-US" smtClean="0"/>
              <a:t>‹#›</a:t>
            </a:fld>
            <a:endParaRPr kumimoji="1" lang="ja-JP" altLang="en-US"/>
          </a:p>
        </p:txBody>
      </p:sp>
    </p:spTree>
    <p:extLst>
      <p:ext uri="{BB962C8B-B14F-4D97-AF65-F5344CB8AC3E}">
        <p14:creationId xmlns:p14="http://schemas.microsoft.com/office/powerpoint/2010/main" val="1253436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D3613A8-F524-A0A2-98A5-BF9BCB3A095E}"/>
              </a:ext>
            </a:extLst>
          </p:cNvPr>
          <p:cNvSpPr>
            <a:spLocks noGrp="1"/>
          </p:cNvSpPr>
          <p:nvPr>
            <p:ph type="dt" sz="half" idx="10"/>
          </p:nvPr>
        </p:nvSpPr>
        <p:spPr/>
        <p:txBody>
          <a:bodyPr/>
          <a:lstStyle/>
          <a:p>
            <a:fld id="{04924D2D-F4BA-4E44-8C37-54494A9C519F}" type="datetimeFigureOut">
              <a:rPr kumimoji="1" lang="ja-JP" altLang="en-US" smtClean="0"/>
              <a:t>2024/9/11</a:t>
            </a:fld>
            <a:endParaRPr kumimoji="1" lang="ja-JP" altLang="en-US"/>
          </a:p>
        </p:txBody>
      </p:sp>
      <p:sp>
        <p:nvSpPr>
          <p:cNvPr id="3" name="フッター プレースホルダー 2">
            <a:extLst>
              <a:ext uri="{FF2B5EF4-FFF2-40B4-BE49-F238E27FC236}">
                <a16:creationId xmlns:a16="http://schemas.microsoft.com/office/drawing/2014/main" id="{ADA07A3B-3271-8C58-24DD-A9125738751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10B2D63-A6B7-1F6C-4D6A-7188D3A5E1E3}"/>
              </a:ext>
            </a:extLst>
          </p:cNvPr>
          <p:cNvSpPr>
            <a:spLocks noGrp="1"/>
          </p:cNvSpPr>
          <p:nvPr>
            <p:ph type="sldNum" sz="quarter" idx="12"/>
          </p:nvPr>
        </p:nvSpPr>
        <p:spPr/>
        <p:txBody>
          <a:bodyPr/>
          <a:lstStyle/>
          <a:p>
            <a:fld id="{8CB6DD93-6E0D-4C62-BB73-3FF6DE50F9DC}" type="slidenum">
              <a:rPr kumimoji="1" lang="ja-JP" altLang="en-US" smtClean="0"/>
              <a:t>‹#›</a:t>
            </a:fld>
            <a:endParaRPr kumimoji="1" lang="ja-JP" altLang="en-US"/>
          </a:p>
        </p:txBody>
      </p:sp>
    </p:spTree>
    <p:extLst>
      <p:ext uri="{BB962C8B-B14F-4D97-AF65-F5344CB8AC3E}">
        <p14:creationId xmlns:p14="http://schemas.microsoft.com/office/powerpoint/2010/main" val="847044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074A06-9A43-D05F-8C41-B8E7AE2CCB8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CF24640-4E52-A0D9-04DB-ED7F441BD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3D50131-2B6E-C948-473A-8B33E5961D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5F2D621-DB0D-69D0-5283-8900F3305E9A}"/>
              </a:ext>
            </a:extLst>
          </p:cNvPr>
          <p:cNvSpPr>
            <a:spLocks noGrp="1"/>
          </p:cNvSpPr>
          <p:nvPr>
            <p:ph type="dt" sz="half" idx="10"/>
          </p:nvPr>
        </p:nvSpPr>
        <p:spPr/>
        <p:txBody>
          <a:bodyPr/>
          <a:lstStyle/>
          <a:p>
            <a:fld id="{04924D2D-F4BA-4E44-8C37-54494A9C519F}" type="datetimeFigureOut">
              <a:rPr kumimoji="1" lang="ja-JP" altLang="en-US" smtClean="0"/>
              <a:t>2024/9/11</a:t>
            </a:fld>
            <a:endParaRPr kumimoji="1" lang="ja-JP" altLang="en-US"/>
          </a:p>
        </p:txBody>
      </p:sp>
      <p:sp>
        <p:nvSpPr>
          <p:cNvPr id="6" name="フッター プレースホルダー 5">
            <a:extLst>
              <a:ext uri="{FF2B5EF4-FFF2-40B4-BE49-F238E27FC236}">
                <a16:creationId xmlns:a16="http://schemas.microsoft.com/office/drawing/2014/main" id="{5E45BFBD-3CBC-286C-091E-F46CD38D1AF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971AF7F-8EB9-D4C3-5335-844F819B9CC1}"/>
              </a:ext>
            </a:extLst>
          </p:cNvPr>
          <p:cNvSpPr>
            <a:spLocks noGrp="1"/>
          </p:cNvSpPr>
          <p:nvPr>
            <p:ph type="sldNum" sz="quarter" idx="12"/>
          </p:nvPr>
        </p:nvSpPr>
        <p:spPr/>
        <p:txBody>
          <a:bodyPr/>
          <a:lstStyle/>
          <a:p>
            <a:fld id="{8CB6DD93-6E0D-4C62-BB73-3FF6DE50F9DC}" type="slidenum">
              <a:rPr kumimoji="1" lang="ja-JP" altLang="en-US" smtClean="0"/>
              <a:t>‹#›</a:t>
            </a:fld>
            <a:endParaRPr kumimoji="1" lang="ja-JP" altLang="en-US"/>
          </a:p>
        </p:txBody>
      </p:sp>
    </p:spTree>
    <p:extLst>
      <p:ext uri="{BB962C8B-B14F-4D97-AF65-F5344CB8AC3E}">
        <p14:creationId xmlns:p14="http://schemas.microsoft.com/office/powerpoint/2010/main" val="2572383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01777A-3B39-913E-C715-6D401887D8D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C2A3B52-7C0A-DB78-CAB2-764ADB2FA7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A87C643-6A78-CA45-0E56-332BDF647B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F6A3C49-4866-A71C-79E3-E219F91ED431}"/>
              </a:ext>
            </a:extLst>
          </p:cNvPr>
          <p:cNvSpPr>
            <a:spLocks noGrp="1"/>
          </p:cNvSpPr>
          <p:nvPr>
            <p:ph type="dt" sz="half" idx="10"/>
          </p:nvPr>
        </p:nvSpPr>
        <p:spPr/>
        <p:txBody>
          <a:bodyPr/>
          <a:lstStyle/>
          <a:p>
            <a:fld id="{04924D2D-F4BA-4E44-8C37-54494A9C519F}" type="datetimeFigureOut">
              <a:rPr kumimoji="1" lang="ja-JP" altLang="en-US" smtClean="0"/>
              <a:t>2024/9/11</a:t>
            </a:fld>
            <a:endParaRPr kumimoji="1" lang="ja-JP" altLang="en-US"/>
          </a:p>
        </p:txBody>
      </p:sp>
      <p:sp>
        <p:nvSpPr>
          <p:cNvPr id="6" name="フッター プレースホルダー 5">
            <a:extLst>
              <a:ext uri="{FF2B5EF4-FFF2-40B4-BE49-F238E27FC236}">
                <a16:creationId xmlns:a16="http://schemas.microsoft.com/office/drawing/2014/main" id="{DBC5D879-40A9-E3D7-BBE3-1E5E6D357A2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EE985A5-EAC3-50BB-D0CF-757C7145F981}"/>
              </a:ext>
            </a:extLst>
          </p:cNvPr>
          <p:cNvSpPr>
            <a:spLocks noGrp="1"/>
          </p:cNvSpPr>
          <p:nvPr>
            <p:ph type="sldNum" sz="quarter" idx="12"/>
          </p:nvPr>
        </p:nvSpPr>
        <p:spPr/>
        <p:txBody>
          <a:bodyPr/>
          <a:lstStyle/>
          <a:p>
            <a:fld id="{8CB6DD93-6E0D-4C62-BB73-3FF6DE50F9DC}" type="slidenum">
              <a:rPr kumimoji="1" lang="ja-JP" altLang="en-US" smtClean="0"/>
              <a:t>‹#›</a:t>
            </a:fld>
            <a:endParaRPr kumimoji="1" lang="ja-JP" altLang="en-US"/>
          </a:p>
        </p:txBody>
      </p:sp>
    </p:spTree>
    <p:extLst>
      <p:ext uri="{BB962C8B-B14F-4D97-AF65-F5344CB8AC3E}">
        <p14:creationId xmlns:p14="http://schemas.microsoft.com/office/powerpoint/2010/main" val="1022115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1C15915-1FD0-8734-9CC4-BCB925B005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B57DFB2-51F3-1472-1B8B-1F914BAE5F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03A55A1-E904-DF69-7FC1-353DC67AD8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924D2D-F4BA-4E44-8C37-54494A9C519F}" type="datetimeFigureOut">
              <a:rPr kumimoji="1" lang="ja-JP" altLang="en-US" smtClean="0"/>
              <a:t>2024/9/11</a:t>
            </a:fld>
            <a:endParaRPr kumimoji="1" lang="ja-JP" altLang="en-US"/>
          </a:p>
        </p:txBody>
      </p:sp>
      <p:sp>
        <p:nvSpPr>
          <p:cNvPr id="5" name="フッター プレースホルダー 4">
            <a:extLst>
              <a:ext uri="{FF2B5EF4-FFF2-40B4-BE49-F238E27FC236}">
                <a16:creationId xmlns:a16="http://schemas.microsoft.com/office/drawing/2014/main" id="{BFB2521C-5189-CBAB-44AF-D5623649F9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A9BB116-11A0-BE6F-0038-15E2129FD9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B6DD93-6E0D-4C62-BB73-3FF6DE50F9DC}" type="slidenum">
              <a:rPr kumimoji="1" lang="ja-JP" altLang="en-US" smtClean="0"/>
              <a:t>‹#›</a:t>
            </a:fld>
            <a:endParaRPr kumimoji="1" lang="ja-JP" altLang="en-US"/>
          </a:p>
        </p:txBody>
      </p:sp>
    </p:spTree>
    <p:extLst>
      <p:ext uri="{BB962C8B-B14F-4D97-AF65-F5344CB8AC3E}">
        <p14:creationId xmlns:p14="http://schemas.microsoft.com/office/powerpoint/2010/main" val="2151255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152.png"/></Relationships>
</file>

<file path=ppt/slides/_rels/slide101.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3600.png"/><Relationship Id="rId7" Type="http://schemas.openxmlformats.org/officeDocument/2006/relationships/image" Target="../media/image153.png"/><Relationship Id="rId2" Type="http://schemas.openxmlformats.org/officeDocument/2006/relationships/image" Target="../media/image3500.png"/><Relationship Id="rId1" Type="http://schemas.openxmlformats.org/officeDocument/2006/relationships/slideLayout" Target="../slideLayouts/slideLayout7.xml"/><Relationship Id="rId6" Type="http://schemas.openxmlformats.org/officeDocument/2006/relationships/image" Target="../media/image390.png"/><Relationship Id="rId5" Type="http://schemas.openxmlformats.org/officeDocument/2006/relationships/image" Target="../media/image3800.png"/><Relationship Id="rId4" Type="http://schemas.openxmlformats.org/officeDocument/2006/relationships/image" Target="../media/image370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47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491.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521.png"/><Relationship Id="rId5" Type="http://schemas.openxmlformats.org/officeDocument/2006/relationships/image" Target="../media/image1510.png"/><Relationship Id="rId4" Type="http://schemas.openxmlformats.org/officeDocument/2006/relationships/image" Target="../media/image1501.png"/></Relationships>
</file>

<file path=ppt/slides/_rels/slide107.xml.rels><?xml version="1.0" encoding="UTF-8" standalone="yes"?>
<Relationships xmlns="http://schemas.openxmlformats.org/package/2006/relationships"><Relationship Id="rId3" Type="http://schemas.openxmlformats.org/officeDocument/2006/relationships/image" Target="../media/image1491.png"/><Relationship Id="rId7" Type="http://schemas.openxmlformats.org/officeDocument/2006/relationships/image" Target="../media/image1530.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521.png"/><Relationship Id="rId5" Type="http://schemas.openxmlformats.org/officeDocument/2006/relationships/image" Target="../media/image1510.png"/><Relationship Id="rId4" Type="http://schemas.openxmlformats.org/officeDocument/2006/relationships/image" Target="../media/image1501.png"/></Relationships>
</file>

<file path=ppt/slides/_rels/slide108.xml.rels><?xml version="1.0" encoding="UTF-8" standalone="yes"?>
<Relationships xmlns="http://schemas.openxmlformats.org/package/2006/relationships"><Relationship Id="rId8" Type="http://schemas.openxmlformats.org/officeDocument/2006/relationships/image" Target="../media/image1581.png"/><Relationship Id="rId3" Type="http://schemas.openxmlformats.org/officeDocument/2006/relationships/image" Target="../media/image1491.png"/><Relationship Id="rId7" Type="http://schemas.openxmlformats.org/officeDocument/2006/relationships/image" Target="../media/image1530.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521.png"/><Relationship Id="rId5" Type="http://schemas.openxmlformats.org/officeDocument/2006/relationships/image" Target="../media/image1510.png"/><Relationship Id="rId4" Type="http://schemas.openxmlformats.org/officeDocument/2006/relationships/image" Target="../media/image1501.png"/><Relationship Id="rId9" Type="http://schemas.openxmlformats.org/officeDocument/2006/relationships/image" Target="../media/image159.png"/></Relationships>
</file>

<file path=ppt/slides/_rels/slide109.xml.rels><?xml version="1.0" encoding="UTF-8" standalone="yes"?>
<Relationships xmlns="http://schemas.openxmlformats.org/package/2006/relationships"><Relationship Id="rId8" Type="http://schemas.openxmlformats.org/officeDocument/2006/relationships/image" Target="../media/image940.png"/><Relationship Id="rId3" Type="http://schemas.openxmlformats.org/officeDocument/2006/relationships/image" Target="../media/image124.png"/><Relationship Id="rId7" Type="http://schemas.openxmlformats.org/officeDocument/2006/relationships/image" Target="../media/image930.pn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970.png"/><Relationship Id="rId5" Type="http://schemas.openxmlformats.org/officeDocument/2006/relationships/image" Target="../media/image960.png"/><Relationship Id="rId4" Type="http://schemas.openxmlformats.org/officeDocument/2006/relationships/image" Target="../media/image920.png"/><Relationship Id="rId9" Type="http://schemas.openxmlformats.org/officeDocument/2006/relationships/image" Target="../media/image98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image" Target="../media/image160.png"/><Relationship Id="rId1" Type="http://schemas.openxmlformats.org/officeDocument/2006/relationships/slideLayout" Target="../slideLayouts/slideLayout7.xml"/><Relationship Id="rId5" Type="http://schemas.openxmlformats.org/officeDocument/2006/relationships/image" Target="../media/image940.png"/><Relationship Id="rId4" Type="http://schemas.openxmlformats.org/officeDocument/2006/relationships/image" Target="../media/image1010.png"/></Relationships>
</file>

<file path=ppt/slides/_rels/slide111.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image" Target="../media/image160.png"/><Relationship Id="rId1" Type="http://schemas.openxmlformats.org/officeDocument/2006/relationships/slideLayout" Target="../slideLayouts/slideLayout7.xml"/><Relationship Id="rId5" Type="http://schemas.openxmlformats.org/officeDocument/2006/relationships/image" Target="../media/image940.png"/><Relationship Id="rId4" Type="http://schemas.openxmlformats.org/officeDocument/2006/relationships/image" Target="../media/image1010.png"/></Relationships>
</file>

<file path=ppt/slides/_rels/slide112.xml.rels><?xml version="1.0" encoding="UTF-8" standalone="yes"?>
<Relationships xmlns="http://schemas.openxmlformats.org/package/2006/relationships"><Relationship Id="rId8" Type="http://schemas.openxmlformats.org/officeDocument/2006/relationships/image" Target="../media/image1080.png"/><Relationship Id="rId3" Type="http://schemas.openxmlformats.org/officeDocument/2006/relationships/image" Target="../media/image161.png"/><Relationship Id="rId7" Type="http://schemas.openxmlformats.org/officeDocument/2006/relationships/image" Target="../media/image1070.png"/><Relationship Id="rId2" Type="http://schemas.openxmlformats.org/officeDocument/2006/relationships/image" Target="../media/image1020.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040.png"/><Relationship Id="rId9" Type="http://schemas.openxmlformats.org/officeDocument/2006/relationships/image" Target="../media/image164.png"/></Relationships>
</file>

<file path=ppt/slides/_rels/slide113.xml.rels><?xml version="1.0" encoding="UTF-8" standalone="yes"?>
<Relationships xmlns="http://schemas.openxmlformats.org/package/2006/relationships"><Relationship Id="rId8" Type="http://schemas.openxmlformats.org/officeDocument/2006/relationships/image" Target="../media/image1211.png"/><Relationship Id="rId13" Type="http://schemas.openxmlformats.org/officeDocument/2006/relationships/image" Target="../media/image17.png"/><Relationship Id="rId3" Type="http://schemas.openxmlformats.org/officeDocument/2006/relationships/image" Target="../media/image711.png"/><Relationship Id="rId7" Type="http://schemas.openxmlformats.org/officeDocument/2006/relationships/image" Target="../media/image1112.png"/><Relationship Id="rId12" Type="http://schemas.openxmlformats.org/officeDocument/2006/relationships/image" Target="../media/image16.png"/><Relationship Id="rId2" Type="http://schemas.openxmlformats.org/officeDocument/2006/relationships/image" Target="../media/image1571.png"/><Relationship Id="rId1" Type="http://schemas.openxmlformats.org/officeDocument/2006/relationships/slideLayout" Target="../slideLayouts/slideLayout7.xml"/><Relationship Id="rId6" Type="http://schemas.openxmlformats.org/officeDocument/2006/relationships/image" Target="../media/image1591.png"/><Relationship Id="rId11" Type="http://schemas.openxmlformats.org/officeDocument/2006/relationships/image" Target="../media/image15.png"/><Relationship Id="rId5" Type="http://schemas.openxmlformats.org/officeDocument/2006/relationships/image" Target="../media/image165.png"/><Relationship Id="rId10" Type="http://schemas.openxmlformats.org/officeDocument/2006/relationships/image" Target="../media/image1410.png"/><Relationship Id="rId4" Type="http://schemas.openxmlformats.org/officeDocument/2006/relationships/image" Target="../media/image810.png"/><Relationship Id="rId9" Type="http://schemas.openxmlformats.org/officeDocument/2006/relationships/image" Target="../media/image13.png"/></Relationships>
</file>

<file path=ppt/slides/_rels/slide114.xml.rels><?xml version="1.0" encoding="UTF-8" standalone="yes"?>
<Relationships xmlns="http://schemas.openxmlformats.org/package/2006/relationships"><Relationship Id="rId8" Type="http://schemas.openxmlformats.org/officeDocument/2006/relationships/image" Target="../media/image401.png"/><Relationship Id="rId3" Type="http://schemas.openxmlformats.org/officeDocument/2006/relationships/image" Target="../media/image351.png"/><Relationship Id="rId7" Type="http://schemas.openxmlformats.org/officeDocument/2006/relationships/image" Target="../media/image391.png"/><Relationship Id="rId2" Type="http://schemas.openxmlformats.org/officeDocument/2006/relationships/image" Target="../media/image341.png"/><Relationship Id="rId1" Type="http://schemas.openxmlformats.org/officeDocument/2006/relationships/slideLayout" Target="../slideLayouts/slideLayout7.xml"/><Relationship Id="rId6" Type="http://schemas.openxmlformats.org/officeDocument/2006/relationships/image" Target="../media/image381.png"/><Relationship Id="rId5" Type="http://schemas.openxmlformats.org/officeDocument/2006/relationships/image" Target="../media/image371.png"/><Relationship Id="rId4" Type="http://schemas.openxmlformats.org/officeDocument/2006/relationships/image" Target="../media/image166.png"/></Relationships>
</file>

<file path=ppt/slides/_rels/slide115.xml.rels><?xml version="1.0" encoding="UTF-8" standalone="yes"?>
<Relationships xmlns="http://schemas.openxmlformats.org/package/2006/relationships"><Relationship Id="rId3" Type="http://schemas.openxmlformats.org/officeDocument/2006/relationships/image" Target="../media/image1620.png"/><Relationship Id="rId2" Type="http://schemas.openxmlformats.org/officeDocument/2006/relationships/image" Target="../media/image161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641.pn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61.png"/><Relationship Id="rId4" Type="http://schemas.openxmlformats.org/officeDocument/2006/relationships/image" Target="../media/image165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210.png"/><Relationship Id="rId5" Type="http://schemas.openxmlformats.org/officeDocument/2006/relationships/image" Target="../media/image1200.png"/><Relationship Id="rId4" Type="http://schemas.openxmlformats.org/officeDocument/2006/relationships/image" Target="../media/image1190.png"/></Relationships>
</file>

<file path=ppt/slides/_rels/slide11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90.png"/><Relationship Id="rId1" Type="http://schemas.openxmlformats.org/officeDocument/2006/relationships/slideLayout" Target="../slideLayouts/slideLayout7.xml"/><Relationship Id="rId4" Type="http://schemas.openxmlformats.org/officeDocument/2006/relationships/image" Target="../media/image1711.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 Id="rId5" Type="http://schemas.openxmlformats.org/officeDocument/2006/relationships/image" Target="../media/image176.png"/><Relationship Id="rId4" Type="http://schemas.openxmlformats.org/officeDocument/2006/relationships/image" Target="../media/image17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10" Type="http://schemas.openxmlformats.org/officeDocument/2006/relationships/image" Target="../media/image177.png"/><Relationship Id="rId9" Type="http://schemas.openxmlformats.org/officeDocument/2006/relationships/image" Target="../media/image1330.png"/></Relationships>
</file>

<file path=ppt/slides/_rels/slide126.xml.rels><?xml version="1.0" encoding="UTF-8" standalone="yes"?>
<Relationships xmlns="http://schemas.openxmlformats.org/package/2006/relationships"><Relationship Id="rId13" Type="http://schemas.openxmlformats.org/officeDocument/2006/relationships/image" Target="../media/image1370.png"/><Relationship Id="rId3" Type="http://schemas.openxmlformats.org/officeDocument/2006/relationships/image" Target="../media/image1270.png"/><Relationship Id="rId12" Type="http://schemas.openxmlformats.org/officeDocument/2006/relationships/image" Target="../media/image1360.png"/><Relationship Id="rId2" Type="http://schemas.openxmlformats.org/officeDocument/2006/relationships/image" Target="../media/image1260.png"/><Relationship Id="rId1" Type="http://schemas.openxmlformats.org/officeDocument/2006/relationships/slideLayout" Target="../slideLayouts/slideLayout7.xml"/><Relationship Id="rId11" Type="http://schemas.openxmlformats.org/officeDocument/2006/relationships/image" Target="../media/image1350.png"/><Relationship Id="rId10" Type="http://schemas.openxmlformats.org/officeDocument/2006/relationships/image" Target="../media/image177.png"/><Relationship Id="rId9" Type="http://schemas.openxmlformats.org/officeDocument/2006/relationships/image" Target="../media/image1330.png"/></Relationships>
</file>

<file path=ppt/slides/_rels/slide127.xml.rels><?xml version="1.0" encoding="UTF-8" standalone="yes"?>
<Relationships xmlns="http://schemas.openxmlformats.org/package/2006/relationships"><Relationship Id="rId13" Type="http://schemas.openxmlformats.org/officeDocument/2006/relationships/image" Target="../media/image1370.png"/><Relationship Id="rId3" Type="http://schemas.openxmlformats.org/officeDocument/2006/relationships/image" Target="../media/image1270.png"/><Relationship Id="rId12" Type="http://schemas.openxmlformats.org/officeDocument/2006/relationships/image" Target="../media/image1360.png"/><Relationship Id="rId2" Type="http://schemas.openxmlformats.org/officeDocument/2006/relationships/image" Target="../media/image1260.png"/><Relationship Id="rId1" Type="http://schemas.openxmlformats.org/officeDocument/2006/relationships/slideLayout" Target="../slideLayouts/slideLayout7.xml"/><Relationship Id="rId11" Type="http://schemas.openxmlformats.org/officeDocument/2006/relationships/image" Target="../media/image1350.png"/><Relationship Id="rId5" Type="http://schemas.openxmlformats.org/officeDocument/2006/relationships/image" Target="../media/image1290.png"/><Relationship Id="rId10" Type="http://schemas.openxmlformats.org/officeDocument/2006/relationships/image" Target="../media/image177.png"/><Relationship Id="rId4" Type="http://schemas.openxmlformats.org/officeDocument/2006/relationships/image" Target="../media/image1280.png"/><Relationship Id="rId9" Type="http://schemas.openxmlformats.org/officeDocument/2006/relationships/image" Target="../media/image1330.png"/></Relationships>
</file>

<file path=ppt/slides/_rels/slide128.xml.rels><?xml version="1.0" encoding="UTF-8" standalone="yes"?>
<Relationships xmlns="http://schemas.openxmlformats.org/package/2006/relationships"><Relationship Id="rId8" Type="http://schemas.openxmlformats.org/officeDocument/2006/relationships/image" Target="../media/image1320.png"/><Relationship Id="rId13" Type="http://schemas.openxmlformats.org/officeDocument/2006/relationships/image" Target="../media/image1370.png"/><Relationship Id="rId3" Type="http://schemas.openxmlformats.org/officeDocument/2006/relationships/image" Target="../media/image1270.png"/><Relationship Id="rId7" Type="http://schemas.openxmlformats.org/officeDocument/2006/relationships/image" Target="../media/image1310.png"/><Relationship Id="rId12" Type="http://schemas.openxmlformats.org/officeDocument/2006/relationships/image" Target="../media/image1360.png"/><Relationship Id="rId2" Type="http://schemas.openxmlformats.org/officeDocument/2006/relationships/image" Target="../media/image1260.png"/><Relationship Id="rId1" Type="http://schemas.openxmlformats.org/officeDocument/2006/relationships/slideLayout" Target="../slideLayouts/slideLayout7.xml"/><Relationship Id="rId6" Type="http://schemas.openxmlformats.org/officeDocument/2006/relationships/image" Target="../media/image1300.png"/><Relationship Id="rId11" Type="http://schemas.openxmlformats.org/officeDocument/2006/relationships/image" Target="../media/image1350.png"/><Relationship Id="rId5" Type="http://schemas.openxmlformats.org/officeDocument/2006/relationships/image" Target="../media/image1290.png"/><Relationship Id="rId10" Type="http://schemas.openxmlformats.org/officeDocument/2006/relationships/image" Target="../media/image177.png"/><Relationship Id="rId4" Type="http://schemas.openxmlformats.org/officeDocument/2006/relationships/image" Target="../media/image1280.png"/><Relationship Id="rId9" Type="http://schemas.openxmlformats.org/officeDocument/2006/relationships/image" Target="../media/image1330.png"/><Relationship Id="rId14" Type="http://schemas.openxmlformats.org/officeDocument/2006/relationships/image" Target="../media/image1380.png"/></Relationships>
</file>

<file path=ppt/slides/_rels/slide12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41.png"/><Relationship Id="rId1" Type="http://schemas.openxmlformats.org/officeDocument/2006/relationships/slideLayout" Target="../slideLayouts/slideLayout7.xml"/><Relationship Id="rId4" Type="http://schemas.openxmlformats.org/officeDocument/2006/relationships/image" Target="../media/image1750.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770.png"/><Relationship Id="rId7" Type="http://schemas.openxmlformats.org/officeDocument/2006/relationships/image" Target="../media/image181.png"/><Relationship Id="rId2" Type="http://schemas.openxmlformats.org/officeDocument/2006/relationships/image" Target="../media/image1760.png"/><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0.png"/></Relationships>
</file>

<file path=ppt/slides/_rels/slide131.xml.rels><?xml version="1.0" encoding="UTF-8" standalone="yes"?>
<Relationships xmlns="http://schemas.openxmlformats.org/package/2006/relationships"><Relationship Id="rId3" Type="http://schemas.openxmlformats.org/officeDocument/2006/relationships/image" Target="../media/image1420.png"/><Relationship Id="rId2" Type="http://schemas.openxmlformats.org/officeDocument/2006/relationships/image" Target="../media/image1430.png"/><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13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8" Type="http://schemas.microsoft.com/office/2007/relationships/hdphoto" Target="../media/hdphoto2.wdp"/><Relationship Id="rId7" Type="http://schemas.openxmlformats.org/officeDocument/2006/relationships/image" Target="../media/image2.png"/><Relationship Id="rId2" Type="http://schemas.openxmlformats.org/officeDocument/2006/relationships/image" Target="../media/image1440.png"/><Relationship Id="rId1" Type="http://schemas.openxmlformats.org/officeDocument/2006/relationships/slideLayout" Target="../slideLayouts/slideLayout7.xml"/><Relationship Id="rId6" Type="http://schemas.openxmlformats.org/officeDocument/2006/relationships/image" Target="../media/image1480.png"/><Relationship Id="rId5" Type="http://schemas.openxmlformats.org/officeDocument/2006/relationships/image" Target="../media/image1470.png"/><Relationship Id="rId9" Type="http://schemas.openxmlformats.org/officeDocument/2006/relationships/image" Target="../media/image1490.png"/></Relationships>
</file>

<file path=ppt/slides/_rels/slide13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450.png"/><Relationship Id="rId7" Type="http://schemas.openxmlformats.org/officeDocument/2006/relationships/image" Target="../media/image2.png"/><Relationship Id="rId2" Type="http://schemas.openxmlformats.org/officeDocument/2006/relationships/image" Target="../media/image1440.png"/><Relationship Id="rId1" Type="http://schemas.openxmlformats.org/officeDocument/2006/relationships/slideLayout" Target="../slideLayouts/slideLayout7.xml"/><Relationship Id="rId6" Type="http://schemas.openxmlformats.org/officeDocument/2006/relationships/image" Target="../media/image1480.png"/><Relationship Id="rId5" Type="http://schemas.openxmlformats.org/officeDocument/2006/relationships/image" Target="../media/image1470.png"/><Relationship Id="rId10" Type="http://schemas.openxmlformats.org/officeDocument/2006/relationships/image" Target="../media/image1500.png"/><Relationship Id="rId4" Type="http://schemas.openxmlformats.org/officeDocument/2006/relationships/image" Target="../media/image1460.png"/><Relationship Id="rId9" Type="http://schemas.openxmlformats.org/officeDocument/2006/relationships/image" Target="../media/image1490.png"/></Relationships>
</file>

<file path=ppt/slides/_rels/slide136.xml.rels><?xml version="1.0" encoding="UTF-8" standalone="yes"?>
<Relationships xmlns="http://schemas.openxmlformats.org/package/2006/relationships"><Relationship Id="rId3" Type="http://schemas.openxmlformats.org/officeDocument/2006/relationships/image" Target="../media/image1520.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55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1600.png"/><Relationship Id="rId2" Type="http://schemas.openxmlformats.org/officeDocument/2006/relationships/image" Target="../media/image1550.png"/><Relationship Id="rId1" Type="http://schemas.openxmlformats.org/officeDocument/2006/relationships/slideLayout" Target="../slideLayouts/slideLayout7.xml"/><Relationship Id="rId6" Type="http://schemas.openxmlformats.org/officeDocument/2006/relationships/image" Target="../media/image1590.png"/><Relationship Id="rId4" Type="http://schemas.openxmlformats.org/officeDocument/2006/relationships/image" Target="../media/image1570.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710.png"/></Relationships>
</file>

<file path=ppt/slides/_rels/slide140.xml.rels><?xml version="1.0" encoding="UTF-8" standalone="yes"?>
<Relationships xmlns="http://schemas.openxmlformats.org/package/2006/relationships"><Relationship Id="rId8" Type="http://schemas.openxmlformats.org/officeDocument/2006/relationships/image" Target="../media/image1800.png"/><Relationship Id="rId3" Type="http://schemas.openxmlformats.org/officeDocument/2006/relationships/image" Target="../media/image190.png"/><Relationship Id="rId7" Type="http://schemas.openxmlformats.org/officeDocument/2006/relationships/image" Target="../media/image1600.png"/><Relationship Id="rId2" Type="http://schemas.openxmlformats.org/officeDocument/2006/relationships/image" Target="../media/image1550.png"/><Relationship Id="rId1" Type="http://schemas.openxmlformats.org/officeDocument/2006/relationships/slideLayout" Target="../slideLayouts/slideLayout7.xml"/><Relationship Id="rId6" Type="http://schemas.openxmlformats.org/officeDocument/2006/relationships/image" Target="../media/image1590.png"/><Relationship Id="rId5" Type="http://schemas.openxmlformats.org/officeDocument/2006/relationships/image" Target="../media/image1580.png"/><Relationship Id="rId4" Type="http://schemas.openxmlformats.org/officeDocument/2006/relationships/image" Target="../media/image1570.png"/><Relationship Id="rId9" Type="http://schemas.openxmlformats.org/officeDocument/2006/relationships/image" Target="../media/image1810.png"/></Relationships>
</file>

<file path=ppt/slides/_rels/slide141.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90.png"/><Relationship Id="rId7" Type="http://schemas.openxmlformats.org/officeDocument/2006/relationships/image" Target="../media/image1600.png"/><Relationship Id="rId2" Type="http://schemas.openxmlformats.org/officeDocument/2006/relationships/image" Target="../media/image1550.png"/><Relationship Id="rId1" Type="http://schemas.openxmlformats.org/officeDocument/2006/relationships/slideLayout" Target="../slideLayouts/slideLayout7.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0" Type="http://schemas.openxmlformats.org/officeDocument/2006/relationships/image" Target="../media/image1810.png"/><Relationship Id="rId4" Type="http://schemas.openxmlformats.org/officeDocument/2006/relationships/image" Target="../media/image1570.png"/><Relationship Id="rId9" Type="http://schemas.openxmlformats.org/officeDocument/2006/relationships/image" Target="../media/image1830.png"/></Relationships>
</file>

<file path=ppt/slides/_rels/slide14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650.png"/><Relationship Id="rId1" Type="http://schemas.openxmlformats.org/officeDocument/2006/relationships/slideLayout" Target="../slideLayouts/slideLayout7.xml"/><Relationship Id="rId5" Type="http://schemas.openxmlformats.org/officeDocument/2006/relationships/image" Target="../media/image1680.png"/></Relationships>
</file>

<file path=ppt/slides/_rels/slide144.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650.png"/><Relationship Id="rId1" Type="http://schemas.openxmlformats.org/officeDocument/2006/relationships/slideLayout" Target="../slideLayouts/slideLayout7.xml"/><Relationship Id="rId6" Type="http://schemas.openxmlformats.org/officeDocument/2006/relationships/image" Target="../media/image1850.png"/><Relationship Id="rId5" Type="http://schemas.openxmlformats.org/officeDocument/2006/relationships/image" Target="../media/image1680.png"/><Relationship Id="rId4" Type="http://schemas.openxmlformats.org/officeDocument/2006/relationships/image" Target="../media/image192.png"/></Relationships>
</file>

<file path=ppt/slides/_rels/slide145.xml.rels><?xml version="1.0" encoding="UTF-8" standalone="yes"?>
<Relationships xmlns="http://schemas.openxmlformats.org/package/2006/relationships"><Relationship Id="rId8" Type="http://schemas.openxmlformats.org/officeDocument/2006/relationships/image" Target="../media/image1700.png"/><Relationship Id="rId3" Type="http://schemas.openxmlformats.org/officeDocument/2006/relationships/image" Target="../media/image1660.png"/><Relationship Id="rId7" Type="http://schemas.openxmlformats.org/officeDocument/2006/relationships/image" Target="../media/image191.png"/><Relationship Id="rId2" Type="http://schemas.openxmlformats.org/officeDocument/2006/relationships/image" Target="../media/image1650.png"/><Relationship Id="rId1" Type="http://schemas.openxmlformats.org/officeDocument/2006/relationships/slideLayout" Target="../slideLayouts/slideLayout7.xml"/><Relationship Id="rId6" Type="http://schemas.openxmlformats.org/officeDocument/2006/relationships/image" Target="../media/image1850.png"/><Relationship Id="rId5" Type="http://schemas.openxmlformats.org/officeDocument/2006/relationships/image" Target="../media/image1680.png"/><Relationship Id="rId4" Type="http://schemas.openxmlformats.org/officeDocument/2006/relationships/image" Target="../media/image192.png"/><Relationship Id="rId9" Type="http://schemas.openxmlformats.org/officeDocument/2006/relationships/image" Target="../media/image1640.png"/></Relationships>
</file>

<file path=ppt/slides/_rels/slide146.xml.rels><?xml version="1.0" encoding="UTF-8" standalone="yes"?>
<Relationships xmlns="http://schemas.openxmlformats.org/package/2006/relationships"><Relationship Id="rId2" Type="http://schemas.openxmlformats.org/officeDocument/2006/relationships/image" Target="../media/image1710.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710.png"/><Relationship Id="rId1" Type="http://schemas.openxmlformats.org/officeDocument/2006/relationships/slideLayout" Target="../slideLayouts/slideLayout7.xml"/><Relationship Id="rId5" Type="http://schemas.openxmlformats.org/officeDocument/2006/relationships/image" Target="../media/image1740.png"/><Relationship Id="rId4" Type="http://schemas.openxmlformats.org/officeDocument/2006/relationships/image" Target="../media/image1730.png"/></Relationships>
</file>

<file path=ppt/slides/_rels/slide14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jpeg"/><Relationship Id="rId4" Type="http://schemas.microsoft.com/office/2007/relationships/hdphoto" Target="../media/hdphoto5.wdp"/></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44.jpe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12" Type="http://schemas.openxmlformats.org/officeDocument/2006/relationships/image" Target="../media/image470.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3" Type="http://schemas.openxmlformats.org/officeDocument/2006/relationships/image" Target="../media/image27.png"/><Relationship Id="rId3" Type="http://schemas.openxmlformats.org/officeDocument/2006/relationships/image" Target="../media/image25.png"/><Relationship Id="rId12" Type="http://schemas.openxmlformats.org/officeDocument/2006/relationships/image" Target="../media/image470.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13" Type="http://schemas.openxmlformats.org/officeDocument/2006/relationships/image" Target="../media/image27.png"/><Relationship Id="rId3" Type="http://schemas.openxmlformats.org/officeDocument/2006/relationships/image" Target="../media/image25.png"/><Relationship Id="rId12" Type="http://schemas.openxmlformats.org/officeDocument/2006/relationships/image" Target="../media/image470.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6.png"/><Relationship Id="rId1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31.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63.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9.png"/><Relationship Id="rId7" Type="http://schemas.openxmlformats.org/officeDocument/2006/relationships/image" Target="../media/image65.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320.png"/><Relationship Id="rId5" Type="http://schemas.openxmlformats.org/officeDocument/2006/relationships/image" Target="../media/image63.png"/><Relationship Id="rId10" Type="http://schemas.openxmlformats.org/officeDocument/2006/relationships/image" Target="../media/image31.png"/><Relationship Id="rId4" Type="http://schemas.openxmlformats.org/officeDocument/2006/relationships/image" Target="../media/image62.png"/><Relationship Id="rId9"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51.png"/><Relationship Id="rId4" Type="http://schemas.openxmlformats.org/officeDocument/2006/relationships/image" Target="../media/image361.png"/></Relationships>
</file>

<file path=ppt/slides/_rels/slide56.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s>
</file>

<file path=ppt/slides/_rels/slide57.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410.png"/><Relationship Id="rId7" Type="http://schemas.openxmlformats.org/officeDocument/2006/relationships/image" Target="../media/image450.png"/><Relationship Id="rId2" Type="http://schemas.openxmlformats.org/officeDocument/2006/relationships/image" Target="../media/image40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0.png"/><Relationship Id="rId9" Type="http://schemas.openxmlformats.org/officeDocument/2006/relationships/image" Target="../media/image480.png"/></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0.png"/><Relationship Id="rId7" Type="http://schemas.openxmlformats.org/officeDocument/2006/relationships/image" Target="../media/image54.png"/><Relationship Id="rId12" Type="http://schemas.openxmlformats.org/officeDocument/2006/relationships/image" Target="../media/image61.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30.png"/><Relationship Id="rId11" Type="http://schemas.openxmlformats.org/officeDocument/2006/relationships/image" Target="../media/image60.png"/><Relationship Id="rId10" Type="http://schemas.openxmlformats.org/officeDocument/2006/relationships/image" Target="../media/image57.png"/><Relationship Id="rId4" Type="http://schemas.openxmlformats.org/officeDocument/2006/relationships/image" Target="../media/image510.png"/><Relationship Id="rId9" Type="http://schemas.openxmlformats.org/officeDocument/2006/relationships/image" Target="../media/image56.png"/></Relationships>
</file>

<file path=ppt/slides/_rels/slide6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4.png"/><Relationship Id="rId3" Type="http://schemas.openxmlformats.org/officeDocument/2006/relationships/image" Target="../media/image500.png"/><Relationship Id="rId7" Type="http://schemas.openxmlformats.org/officeDocument/2006/relationships/image" Target="../media/image54.png"/><Relationship Id="rId12" Type="http://schemas.openxmlformats.org/officeDocument/2006/relationships/image" Target="../media/image61.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30.png"/><Relationship Id="rId11" Type="http://schemas.openxmlformats.org/officeDocument/2006/relationships/image" Target="../media/image60.png"/><Relationship Id="rId5" Type="http://schemas.openxmlformats.org/officeDocument/2006/relationships/image" Target="../media/image520.png"/><Relationship Id="rId10" Type="http://schemas.openxmlformats.org/officeDocument/2006/relationships/image" Target="../media/image57.png"/><Relationship Id="rId4" Type="http://schemas.openxmlformats.org/officeDocument/2006/relationships/image" Target="../media/image510.png"/><Relationship Id="rId9"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80.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4.png"/><Relationship Id="rId2" Type="http://schemas.openxmlformats.org/officeDocument/2006/relationships/image" Target="../media/image780.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72.xml.rels><?xml version="1.0" encoding="UTF-8" standalone="yes"?>
<Relationships xmlns="http://schemas.openxmlformats.org/package/2006/relationships"><Relationship Id="rId3" Type="http://schemas.openxmlformats.org/officeDocument/2006/relationships/image" Target="../media/image850.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870.png"/><Relationship Id="rId4" Type="http://schemas.openxmlformats.org/officeDocument/2006/relationships/image" Target="../media/image860.png"/></Relationships>
</file>

<file path=ppt/slides/_rels/slide73.xml.rels><?xml version="1.0" encoding="UTF-8" standalone="yes"?>
<Relationships xmlns="http://schemas.openxmlformats.org/package/2006/relationships"><Relationship Id="rId3" Type="http://schemas.openxmlformats.org/officeDocument/2006/relationships/image" Target="../media/image881.png"/><Relationship Id="rId7"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870.png"/><Relationship Id="rId5" Type="http://schemas.openxmlformats.org/officeDocument/2006/relationships/image" Target="../media/image860.png"/><Relationship Id="rId4" Type="http://schemas.openxmlformats.org/officeDocument/2006/relationships/image" Target="../media/image850.png"/></Relationships>
</file>

<file path=ppt/slides/_rels/slide74.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890.png"/><Relationship Id="rId7" Type="http://schemas.openxmlformats.org/officeDocument/2006/relationships/image" Target="../media/image900.png"/><Relationship Id="rId1" Type="http://schemas.openxmlformats.org/officeDocument/2006/relationships/slideLayout" Target="../slideLayouts/slideLayout7.xml"/><Relationship Id="rId6" Type="http://schemas.openxmlformats.org/officeDocument/2006/relationships/image" Target="../media/image870.png"/><Relationship Id="rId5" Type="http://schemas.openxmlformats.org/officeDocument/2006/relationships/image" Target="../media/image860.png"/><Relationship Id="rId4" Type="http://schemas.openxmlformats.org/officeDocument/2006/relationships/image" Target="../media/image850.png"/><Relationship Id="rId9" Type="http://schemas.openxmlformats.org/officeDocument/2006/relationships/image" Target="../media/image93.png"/></Relationships>
</file>

<file path=ppt/slides/_rels/slide7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0.png"/><Relationship Id="rId7" Type="http://schemas.openxmlformats.org/officeDocument/2006/relationships/image" Target="../media/image900.png"/><Relationship Id="rId1" Type="http://schemas.openxmlformats.org/officeDocument/2006/relationships/slideLayout" Target="../slideLayouts/slideLayout7.xml"/><Relationship Id="rId6" Type="http://schemas.openxmlformats.org/officeDocument/2006/relationships/image" Target="../media/image870.png"/><Relationship Id="rId11" Type="http://schemas.openxmlformats.org/officeDocument/2006/relationships/image" Target="../media/image931.png"/><Relationship Id="rId5" Type="http://schemas.openxmlformats.org/officeDocument/2006/relationships/image" Target="../media/image860.png"/><Relationship Id="rId10" Type="http://schemas.openxmlformats.org/officeDocument/2006/relationships/image" Target="../media/image910.png"/><Relationship Id="rId4" Type="http://schemas.openxmlformats.org/officeDocument/2006/relationships/image" Target="../media/image850.png"/><Relationship Id="rId9" Type="http://schemas.openxmlformats.org/officeDocument/2006/relationships/image" Target="../media/image95.png"/></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1.png"/><Relationship Id="rId10" Type="http://schemas.openxmlformats.org/officeDocument/2006/relationships/image" Target="../media/image104.png"/><Relationship Id="rId4" Type="http://schemas.openxmlformats.org/officeDocument/2006/relationships/image" Target="../media/image99.png"/><Relationship Id="rId9" Type="http://schemas.openxmlformats.org/officeDocument/2006/relationships/image" Target="../media/image103.png"/></Relationships>
</file>

<file path=ppt/slides/_rels/slide78.xml.rels><?xml version="1.0" encoding="UTF-8" standalone="yes"?>
<Relationships xmlns="http://schemas.openxmlformats.org/package/2006/relationships"><Relationship Id="rId2" Type="http://schemas.openxmlformats.org/officeDocument/2006/relationships/image" Target="../media/image9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image" Target="../media/image9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61.png"/><Relationship Id="rId2" Type="http://schemas.openxmlformats.org/officeDocument/2006/relationships/image" Target="../media/image841.png"/><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81.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image" Target="../media/image990.png"/><Relationship Id="rId1" Type="http://schemas.openxmlformats.org/officeDocument/2006/relationships/slideLayout" Target="../slideLayouts/slideLayout7.xml"/><Relationship Id="rId6" Type="http://schemas.openxmlformats.org/officeDocument/2006/relationships/image" Target="../media/image1030.png"/><Relationship Id="rId5" Type="http://schemas.openxmlformats.org/officeDocument/2006/relationships/image" Target="../media/image1021.png"/><Relationship Id="rId4" Type="http://schemas.openxmlformats.org/officeDocument/2006/relationships/image" Target="../media/image1012.png"/></Relationships>
</file>

<file path=ppt/slides/_rels/slide82.xml.rels><?xml version="1.0" encoding="UTF-8" standalone="yes"?>
<Relationships xmlns="http://schemas.openxmlformats.org/package/2006/relationships"><Relationship Id="rId8" Type="http://schemas.openxmlformats.org/officeDocument/2006/relationships/image" Target="../media/image1012.png"/><Relationship Id="rId3" Type="http://schemas.openxmlformats.org/officeDocument/2006/relationships/image" Target="../media/image1041.png"/><Relationship Id="rId7" Type="http://schemas.openxmlformats.org/officeDocument/2006/relationships/image" Target="../media/image1001.png"/><Relationship Id="rId2" Type="http://schemas.openxmlformats.org/officeDocument/2006/relationships/image" Target="../media/image990.png"/><Relationship Id="rId1" Type="http://schemas.openxmlformats.org/officeDocument/2006/relationships/slideLayout" Target="../slideLayouts/slideLayout7.xml"/><Relationship Id="rId4" Type="http://schemas.openxmlformats.org/officeDocument/2006/relationships/image" Target="../media/image1050.png"/><Relationship Id="rId9" Type="http://schemas.openxmlformats.org/officeDocument/2006/relationships/image" Target="../media/image1030.png"/></Relationships>
</file>

<file path=ppt/slides/_rels/slide83.xml.rels><?xml version="1.0" encoding="UTF-8" standalone="yes"?>
<Relationships xmlns="http://schemas.openxmlformats.org/package/2006/relationships"><Relationship Id="rId8" Type="http://schemas.openxmlformats.org/officeDocument/2006/relationships/image" Target="../media/image1012.png"/><Relationship Id="rId3" Type="http://schemas.openxmlformats.org/officeDocument/2006/relationships/image" Target="../media/image1041.png"/><Relationship Id="rId7" Type="http://schemas.openxmlformats.org/officeDocument/2006/relationships/image" Target="../media/image1001.png"/><Relationship Id="rId2" Type="http://schemas.openxmlformats.org/officeDocument/2006/relationships/image" Target="../media/image990.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0.png"/><Relationship Id="rId10" Type="http://schemas.openxmlformats.org/officeDocument/2006/relationships/image" Target="../media/image108.png"/><Relationship Id="rId4" Type="http://schemas.openxmlformats.org/officeDocument/2006/relationships/image" Target="../media/image1050.png"/><Relationship Id="rId9" Type="http://schemas.openxmlformats.org/officeDocument/2006/relationships/image" Target="../media/image1030.png"/></Relationships>
</file>

<file path=ppt/slides/_rels/slide84.xml.rels><?xml version="1.0" encoding="UTF-8" standalone="yes"?>
<Relationships xmlns="http://schemas.openxmlformats.org/package/2006/relationships"><Relationship Id="rId8" Type="http://schemas.openxmlformats.org/officeDocument/2006/relationships/image" Target="../media/image113.png"/><Relationship Id="rId7" Type="http://schemas.openxmlformats.org/officeDocument/2006/relationships/image" Target="../media/image109.png"/><Relationship Id="rId2" Type="http://schemas.openxmlformats.org/officeDocument/2006/relationships/image" Target="../media/image1011.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8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86.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image" Target="../media/image1011.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8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0.png"/><Relationship Id="rId7" Type="http://schemas.openxmlformats.org/officeDocument/2006/relationships/image" Target="../media/image121.png"/><Relationship Id="rId2" Type="http://schemas.openxmlformats.org/officeDocument/2006/relationships/image" Target="../media/image1011.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88.xml.rels><?xml version="1.0" encoding="UTF-8" standalone="yes"?>
<Relationships xmlns="http://schemas.openxmlformats.org/package/2006/relationships"><Relationship Id="rId8" Type="http://schemas.openxmlformats.org/officeDocument/2006/relationships/image" Target="../media/image940.png"/><Relationship Id="rId3" Type="http://schemas.openxmlformats.org/officeDocument/2006/relationships/image" Target="../media/image124.png"/><Relationship Id="rId7" Type="http://schemas.openxmlformats.org/officeDocument/2006/relationships/image" Target="../media/image930.pn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970.png"/><Relationship Id="rId5" Type="http://schemas.openxmlformats.org/officeDocument/2006/relationships/image" Target="../media/image960.png"/><Relationship Id="rId10" Type="http://schemas.openxmlformats.org/officeDocument/2006/relationships/image" Target="../media/image1242.png"/><Relationship Id="rId4" Type="http://schemas.openxmlformats.org/officeDocument/2006/relationships/image" Target="../media/image920.png"/><Relationship Id="rId9" Type="http://schemas.openxmlformats.org/officeDocument/2006/relationships/image" Target="../media/image980.png"/></Relationships>
</file>

<file path=ppt/slides/_rels/slide8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2.pn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5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41.png"/><Relationship Id="rId4" Type="http://schemas.openxmlformats.org/officeDocument/2006/relationships/image" Target="../media/image140.png"/></Relationships>
</file>

<file path=ppt/slides/_rels/slide9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9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image" Target="../media/image135.png"/></Relationships>
</file>

<file path=ppt/slides/_rels/slide97.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6.pn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7.png"/><Relationship Id="rId4" Type="http://schemas.openxmlformats.org/officeDocument/2006/relationships/image" Target="../media/image135.png"/></Relationships>
</file>

<file path=ppt/slides/_rels/slide9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45.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2.png"/></Relationships>
</file>

<file path=ppt/slides/_rels/slide9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21B83DC-BD12-5012-8501-E5DB1FAA3B37}"/>
              </a:ext>
            </a:extLst>
          </p:cNvPr>
          <p:cNvPicPr>
            <a:picLocks noChangeAspect="1"/>
          </p:cNvPicPr>
          <p:nvPr/>
        </p:nvPicPr>
        <p:blipFill>
          <a:blip r:embed="rId2" cstate="screen">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a:ext>
            </a:extLst>
          </a:blip>
          <a:srcRect/>
          <a:stretch/>
        </p:blipFill>
        <p:spPr>
          <a:xfrm>
            <a:off x="3670313" y="4953866"/>
            <a:ext cx="4700545" cy="1904134"/>
          </a:xfrm>
          <a:prstGeom prst="rect">
            <a:avLst/>
          </a:prstGeom>
        </p:spPr>
      </p:pic>
      <p:sp>
        <p:nvSpPr>
          <p:cNvPr id="2" name="テキスト ボックス 1">
            <a:extLst>
              <a:ext uri="{FF2B5EF4-FFF2-40B4-BE49-F238E27FC236}">
                <a16:creationId xmlns:a16="http://schemas.microsoft.com/office/drawing/2014/main" id="{F8FC0682-16F2-30C8-DB50-42E0C703FE34}"/>
              </a:ext>
            </a:extLst>
          </p:cNvPr>
          <p:cNvSpPr txBox="1"/>
          <p:nvPr/>
        </p:nvSpPr>
        <p:spPr>
          <a:xfrm>
            <a:off x="2335996" y="1010597"/>
            <a:ext cx="7520007" cy="3785652"/>
          </a:xfrm>
          <a:prstGeom prst="rect">
            <a:avLst/>
          </a:prstGeom>
          <a:noFill/>
        </p:spPr>
        <p:txBody>
          <a:bodyPr wrap="none" rtlCol="0">
            <a:spAutoFit/>
          </a:bodyPr>
          <a:lstStyle/>
          <a:p>
            <a:pPr algn="ctr"/>
            <a:r>
              <a:rPr kumimoji="1" lang="ja-JP" altLang="en-US" sz="4400" b="1" dirty="0"/>
              <a:t>超伝導加速空洞における</a:t>
            </a:r>
            <a:endParaRPr kumimoji="1" lang="en-US" altLang="ja-JP" sz="4400" b="1" dirty="0"/>
          </a:p>
          <a:p>
            <a:pPr algn="ctr"/>
            <a:r>
              <a:rPr kumimoji="1" lang="ja-JP" altLang="en-US" sz="4400" b="1" dirty="0"/>
              <a:t>積層薄膜技術の原理と最前線</a:t>
            </a:r>
            <a:endParaRPr kumimoji="1" lang="en-US" altLang="ja-JP" sz="4400" b="1" dirty="0"/>
          </a:p>
          <a:p>
            <a:pPr algn="ctr"/>
            <a:endParaRPr lang="en-US" altLang="ja-JP" sz="4400" b="1" dirty="0"/>
          </a:p>
          <a:p>
            <a:pPr algn="ctr"/>
            <a:r>
              <a:rPr lang="en-US" altLang="ja-JP" sz="4400" b="1" dirty="0"/>
              <a:t>KEK </a:t>
            </a:r>
            <a:r>
              <a:rPr lang="en-US" altLang="ja-JP" sz="4400" b="1" dirty="0" err="1"/>
              <a:t>iCASA</a:t>
            </a:r>
            <a:endParaRPr lang="en-US" altLang="ja-JP" sz="4400" b="1" dirty="0"/>
          </a:p>
          <a:p>
            <a:pPr algn="ctr"/>
            <a:r>
              <a:rPr kumimoji="1" lang="ja-JP" altLang="en-US" sz="4400" b="1" dirty="0"/>
              <a:t>久保 毅幸</a:t>
            </a:r>
            <a:endParaRPr kumimoji="1" lang="en-US" altLang="ja-JP" sz="4400" b="1" dirty="0"/>
          </a:p>
          <a:p>
            <a:pPr algn="ctr"/>
            <a:r>
              <a:rPr lang="ja-JP" altLang="en-US" sz="2000" dirty="0"/>
              <a:t>くぼ　     たかゆき</a:t>
            </a:r>
            <a:endParaRPr kumimoji="1" lang="ja-JP" altLang="en-US" sz="2000" dirty="0"/>
          </a:p>
        </p:txBody>
      </p:sp>
      <p:sp>
        <p:nvSpPr>
          <p:cNvPr id="3" name="テキスト ボックス 2">
            <a:extLst>
              <a:ext uri="{FF2B5EF4-FFF2-40B4-BE49-F238E27FC236}">
                <a16:creationId xmlns:a16="http://schemas.microsoft.com/office/drawing/2014/main" id="{88D8761B-BBA5-E3FB-E41B-964E9CB3F654}"/>
              </a:ext>
            </a:extLst>
          </p:cNvPr>
          <p:cNvSpPr txBox="1"/>
          <p:nvPr/>
        </p:nvSpPr>
        <p:spPr>
          <a:xfrm>
            <a:off x="5104308" y="0"/>
            <a:ext cx="1832553" cy="523220"/>
          </a:xfrm>
          <a:prstGeom prst="rect">
            <a:avLst/>
          </a:prstGeom>
          <a:noFill/>
        </p:spPr>
        <p:txBody>
          <a:bodyPr wrap="none" rtlCol="0">
            <a:spAutoFit/>
          </a:bodyPr>
          <a:lstStyle/>
          <a:p>
            <a:r>
              <a:rPr kumimoji="1" lang="en-US" altLang="ja-JP" sz="2800" b="1" dirty="0"/>
              <a:t>OHO2024</a:t>
            </a:r>
            <a:endParaRPr kumimoji="1" lang="ja-JP" altLang="en-US" sz="2800" b="1" dirty="0"/>
          </a:p>
        </p:txBody>
      </p:sp>
    </p:spTree>
    <p:extLst>
      <p:ext uri="{BB962C8B-B14F-4D97-AF65-F5344CB8AC3E}">
        <p14:creationId xmlns:p14="http://schemas.microsoft.com/office/powerpoint/2010/main" val="2184735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E0F45B7-1672-626E-08CD-696011BCCF7B}"/>
              </a:ext>
            </a:extLst>
          </p:cNvPr>
          <p:cNvSpPr txBox="1"/>
          <p:nvPr/>
        </p:nvSpPr>
        <p:spPr>
          <a:xfrm>
            <a:off x="19456" y="1384898"/>
            <a:ext cx="12172544" cy="4339650"/>
          </a:xfrm>
          <a:prstGeom prst="rect">
            <a:avLst/>
          </a:prstGeom>
          <a:noFill/>
        </p:spPr>
        <p:txBody>
          <a:bodyPr wrap="square">
            <a:spAutoFit/>
          </a:bodyPr>
          <a:lstStyle/>
          <a:p>
            <a:pPr marL="457200" indent="-457200">
              <a:buFont typeface="Wingdings" panose="05000000000000000000" pitchFamily="2" charset="2"/>
              <a:buChar char="l"/>
            </a:pPr>
            <a:r>
              <a:rPr lang="ja-JP" altLang="en-US" sz="2800" b="1" dirty="0"/>
              <a:t>「</a:t>
            </a:r>
            <a:r>
              <a:rPr kumimoji="1" lang="ja-JP" altLang="en-US" sz="2800" b="1" dirty="0">
                <a:solidFill>
                  <a:srgbClr val="00B050"/>
                </a:solidFill>
              </a:rPr>
              <a:t>加速</a:t>
            </a:r>
            <a:r>
              <a:rPr lang="ja-JP" altLang="en-US" sz="2800" b="1" dirty="0">
                <a:solidFill>
                  <a:srgbClr val="00B050"/>
                </a:solidFill>
              </a:rPr>
              <a:t>空洞</a:t>
            </a:r>
            <a:r>
              <a:rPr lang="ja-JP" altLang="en-US" sz="2800" b="1" dirty="0"/>
              <a:t>」</a:t>
            </a:r>
            <a:r>
              <a:rPr lang="en-US" altLang="ja-JP" sz="2800" b="1" dirty="0"/>
              <a:t>: </a:t>
            </a:r>
            <a:r>
              <a:rPr lang="ja-JP" altLang="en-US" sz="2800" dirty="0"/>
              <a:t>真空の容器に数百</a:t>
            </a:r>
            <a:r>
              <a:rPr lang="en-US" altLang="ja-JP" sz="2800" dirty="0"/>
              <a:t>MHz</a:t>
            </a:r>
            <a:r>
              <a:rPr lang="ja-JP" altLang="en-US" sz="2800" dirty="0"/>
              <a:t>から数</a:t>
            </a:r>
            <a:r>
              <a:rPr lang="en-US" altLang="ja-JP" sz="2800" dirty="0"/>
              <a:t>GHz</a:t>
            </a:r>
            <a:r>
              <a:rPr lang="ja-JP" altLang="en-US" sz="2800" dirty="0"/>
              <a:t>程度の電磁波を入れ、その電場成分を使って荷電粒子を加速する装置。</a:t>
            </a:r>
            <a:endParaRPr lang="en-US" altLang="ja-JP" sz="2800" dirty="0"/>
          </a:p>
          <a:p>
            <a:pPr marL="457200" indent="-457200">
              <a:buFont typeface="Wingdings" panose="05000000000000000000" pitchFamily="2" charset="2"/>
              <a:buChar char="l"/>
            </a:pPr>
            <a:endParaRPr lang="en-US" altLang="ja-JP" sz="2800" dirty="0"/>
          </a:p>
          <a:p>
            <a:pPr marL="457200" indent="-457200">
              <a:buFont typeface="Wingdings" panose="05000000000000000000" pitchFamily="2" charset="2"/>
              <a:buChar char="l"/>
            </a:pPr>
            <a:r>
              <a:rPr lang="ja-JP" altLang="en-US" sz="2800" b="1" dirty="0"/>
              <a:t>「</a:t>
            </a:r>
            <a:r>
              <a:rPr lang="ja-JP" altLang="en-US" sz="2800" b="1" dirty="0">
                <a:solidFill>
                  <a:srgbClr val="0070C0"/>
                </a:solidFill>
              </a:rPr>
              <a:t>超伝導</a:t>
            </a:r>
            <a:r>
              <a:rPr lang="ja-JP" altLang="en-US" sz="2800" b="1" dirty="0"/>
              <a:t>」</a:t>
            </a:r>
            <a:r>
              <a:rPr lang="en-US" altLang="ja-JP" sz="2800" dirty="0"/>
              <a:t>: </a:t>
            </a:r>
            <a:r>
              <a:rPr lang="ja-JP" altLang="en-US" sz="2800" dirty="0"/>
              <a:t>詳しくは次章で説明する。当面の間は、物質が「超」を付けたくなる程に良い電気伝導率を示す現象だと思っておけば良い</a:t>
            </a:r>
            <a:r>
              <a:rPr lang="ja-JP" altLang="en-US" sz="2400" dirty="0"/>
              <a:t>（直流では無限、マイクロ波など交流下では有限であるが、それでも数百</a:t>
            </a:r>
            <a:r>
              <a:rPr lang="en-US" altLang="ja-JP" sz="2400" dirty="0"/>
              <a:t>MHz</a:t>
            </a:r>
            <a:r>
              <a:rPr lang="ja-JP" altLang="en-US" sz="2400" dirty="0"/>
              <a:t>や数</a:t>
            </a:r>
            <a:r>
              <a:rPr lang="en-US" altLang="ja-JP" sz="2400" dirty="0"/>
              <a:t>GHz</a:t>
            </a:r>
            <a:r>
              <a:rPr lang="ja-JP" altLang="en-US" sz="2400" dirty="0"/>
              <a:t>程度であれば「超」を付けるに値する伝導率を示す）</a:t>
            </a:r>
            <a:r>
              <a:rPr lang="ja-JP" altLang="en-US" sz="2800" dirty="0"/>
              <a:t>。</a:t>
            </a:r>
            <a:endParaRPr lang="en-US" altLang="ja-JP" sz="2800" dirty="0"/>
          </a:p>
          <a:p>
            <a:pPr marL="457200" indent="-457200">
              <a:buFont typeface="Wingdings" panose="05000000000000000000" pitchFamily="2" charset="2"/>
              <a:buChar char="l"/>
            </a:pPr>
            <a:endParaRPr lang="en-US" altLang="ja-JP" sz="2800" dirty="0"/>
          </a:p>
          <a:p>
            <a:pPr marL="457200" indent="-457200">
              <a:buFont typeface="Wingdings" panose="05000000000000000000" pitchFamily="2" charset="2"/>
              <a:buChar char="l"/>
            </a:pPr>
            <a:r>
              <a:rPr lang="ja-JP" altLang="en-US" sz="2800" dirty="0"/>
              <a:t>「</a:t>
            </a:r>
            <a:r>
              <a:rPr lang="ja-JP" altLang="en-US" sz="2800" b="1" dirty="0">
                <a:solidFill>
                  <a:srgbClr val="0070C0"/>
                </a:solidFill>
              </a:rPr>
              <a:t>超伝導</a:t>
            </a:r>
            <a:r>
              <a:rPr lang="ja-JP" altLang="en-US" sz="2800" b="1" dirty="0">
                <a:solidFill>
                  <a:srgbClr val="00B050"/>
                </a:solidFill>
              </a:rPr>
              <a:t>加速空洞</a:t>
            </a:r>
            <a:r>
              <a:rPr lang="ja-JP" altLang="en-US" sz="2800" dirty="0"/>
              <a:t>」</a:t>
            </a:r>
            <a:r>
              <a:rPr lang="en-US" altLang="ja-JP" sz="2800" dirty="0"/>
              <a:t>:</a:t>
            </a:r>
            <a:r>
              <a:rPr lang="ja-JP" altLang="en-US" sz="2800" dirty="0"/>
              <a:t>上の２つの言葉を組み合わせただけ。（少なくとも内壁が）超伝導を示す物質から作られた加速空洞のこと。</a:t>
            </a:r>
          </a:p>
        </p:txBody>
      </p:sp>
      <p:sp>
        <p:nvSpPr>
          <p:cNvPr id="3" name="テキスト ボックス 2">
            <a:extLst>
              <a:ext uri="{FF2B5EF4-FFF2-40B4-BE49-F238E27FC236}">
                <a16:creationId xmlns:a16="http://schemas.microsoft.com/office/drawing/2014/main" id="{00686A6D-001D-345D-C388-85B0011FFD51}"/>
              </a:ext>
            </a:extLst>
          </p:cNvPr>
          <p:cNvSpPr txBox="1"/>
          <p:nvPr/>
        </p:nvSpPr>
        <p:spPr>
          <a:xfrm>
            <a:off x="19456" y="19456"/>
            <a:ext cx="2420856" cy="400110"/>
          </a:xfrm>
          <a:prstGeom prst="rect">
            <a:avLst/>
          </a:prstGeom>
          <a:noFill/>
          <a:ln>
            <a:solidFill>
              <a:schemeClr val="tx1"/>
            </a:solidFill>
          </a:ln>
        </p:spPr>
        <p:txBody>
          <a:bodyPr wrap="none" rtlCol="0">
            <a:spAutoFit/>
          </a:bodyPr>
          <a:lstStyle/>
          <a:p>
            <a:r>
              <a:rPr kumimoji="1" lang="en-US" altLang="ja-JP" sz="2000" b="1" dirty="0"/>
              <a:t>2.1 </a:t>
            </a:r>
            <a:r>
              <a:rPr kumimoji="1" lang="ja-JP" altLang="en-US" sz="2000" b="1" dirty="0"/>
              <a:t>超伝導加速空洞</a:t>
            </a:r>
          </a:p>
        </p:txBody>
      </p:sp>
    </p:spTree>
    <p:extLst>
      <p:ext uri="{BB962C8B-B14F-4D97-AF65-F5344CB8AC3E}">
        <p14:creationId xmlns:p14="http://schemas.microsoft.com/office/powerpoint/2010/main" val="18729407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1940560"/>
            <a:ext cx="5409184" cy="4917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588000" y="0"/>
            <a:ext cx="3314700" cy="1542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912783" y="67677"/>
            <a:ext cx="595035" cy="338554"/>
          </a:xfrm>
          <a:prstGeom prst="rect">
            <a:avLst/>
          </a:prstGeom>
          <a:noFill/>
        </p:spPr>
        <p:txBody>
          <a:bodyPr wrap="none" rtlCol="0">
            <a:spAutoFit/>
          </a:bodyPr>
          <a:lstStyle/>
          <a:p>
            <a:r>
              <a:rPr kumimoji="1" lang="ja-JP" altLang="en-US" sz="1600" b="1" dirty="0"/>
              <a:t>参考</a:t>
            </a:r>
          </a:p>
        </p:txBody>
      </p:sp>
      <p:pic>
        <p:nvPicPr>
          <p:cNvPr id="1433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12782" y="3121935"/>
            <a:ext cx="5560207" cy="806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1055261" y="5775523"/>
            <a:ext cx="3022687" cy="276999"/>
          </a:xfrm>
          <a:prstGeom prst="rect">
            <a:avLst/>
          </a:prstGeom>
        </p:spPr>
        <p:txBody>
          <a:bodyPr wrap="none">
            <a:spAutoFit/>
          </a:bodyPr>
          <a:lstStyle/>
          <a:p>
            <a:r>
              <a:rPr lang="en-US" altLang="ja-JP" sz="1200" dirty="0">
                <a:solidFill>
                  <a:srgbClr val="0070C0"/>
                </a:solidFill>
              </a:rPr>
              <a:t>T. Kubo, Phys. Rev. Research </a:t>
            </a:r>
            <a:r>
              <a:rPr lang="en-US" altLang="ja-JP" sz="1200" b="1" dirty="0">
                <a:solidFill>
                  <a:srgbClr val="0070C0"/>
                </a:solidFill>
              </a:rPr>
              <a:t>2</a:t>
            </a:r>
            <a:r>
              <a:rPr lang="en-US" altLang="ja-JP" sz="1200" dirty="0">
                <a:solidFill>
                  <a:srgbClr val="0070C0"/>
                </a:solidFill>
              </a:rPr>
              <a:t>, 033203 (2020)</a:t>
            </a:r>
            <a:endParaRPr lang="ja-JP" altLang="en-US" sz="1200" dirty="0">
              <a:solidFill>
                <a:srgbClr val="0070C0"/>
              </a:solidFill>
            </a:endParaRPr>
          </a:p>
        </p:txBody>
      </p:sp>
      <p:sp>
        <p:nvSpPr>
          <p:cNvPr id="2" name="テキスト ボックス 1"/>
          <p:cNvSpPr txBox="1"/>
          <p:nvPr/>
        </p:nvSpPr>
        <p:spPr>
          <a:xfrm>
            <a:off x="0" y="1534021"/>
            <a:ext cx="7242688" cy="523220"/>
          </a:xfrm>
          <a:prstGeom prst="rect">
            <a:avLst/>
          </a:prstGeom>
          <a:noFill/>
        </p:spPr>
        <p:txBody>
          <a:bodyPr wrap="none" rtlCol="0">
            <a:spAutoFit/>
          </a:bodyPr>
          <a:lstStyle/>
          <a:p>
            <a:r>
              <a:rPr kumimoji="1" lang="ja-JP" altLang="en-US" sz="2800" dirty="0"/>
              <a:t>ついでに、</a:t>
            </a:r>
            <a:r>
              <a:rPr kumimoji="1" lang="en-US" altLang="ja-JP" sz="2800" dirty="0"/>
              <a:t>GL</a:t>
            </a:r>
            <a:r>
              <a:rPr kumimoji="1" lang="ja-JP" altLang="en-US" sz="2800" dirty="0"/>
              <a:t>理論</a:t>
            </a:r>
            <a:r>
              <a:rPr kumimoji="1" lang="en-US" altLang="ja-JP" sz="2800" dirty="0"/>
              <a:t>(</a:t>
            </a:r>
            <a:r>
              <a:rPr kumimoji="1" lang="ja-JP" altLang="en-US" sz="2800" dirty="0"/>
              <a:t>点線</a:t>
            </a:r>
            <a:r>
              <a:rPr kumimoji="1" lang="en-US" altLang="ja-JP" sz="2800" dirty="0"/>
              <a:t>)</a:t>
            </a:r>
            <a:r>
              <a:rPr kumimoji="1" lang="ja-JP" altLang="en-US" sz="2800" dirty="0"/>
              <a:t>の対破壊電流と比較</a:t>
            </a:r>
          </a:p>
        </p:txBody>
      </p:sp>
      <mc:AlternateContent xmlns:mc="http://schemas.openxmlformats.org/markup-compatibility/2006" xmlns:a14="http://schemas.microsoft.com/office/drawing/2010/main">
        <mc:Choice Requires="a14">
          <p:sp>
            <p:nvSpPr>
              <p:cNvPr id="4" name="テキスト ボックス 3"/>
              <p:cNvSpPr txBox="1"/>
              <p:nvPr/>
            </p:nvSpPr>
            <p:spPr>
              <a:xfrm>
                <a:off x="4889500" y="2222500"/>
                <a:ext cx="7315200" cy="912173"/>
              </a:xfrm>
              <a:prstGeom prst="rect">
                <a:avLst/>
              </a:prstGeom>
              <a:noFill/>
            </p:spPr>
            <p:txBody>
              <a:bodyPr wrap="square" rtlCol="0">
                <a:spAutoFit/>
              </a:bodyPr>
              <a:lstStyle/>
              <a:p>
                <a:r>
                  <a:rPr kumimoji="1" lang="ja-JP" altLang="en-US" sz="2800" b="1" u="sng" dirty="0"/>
                  <a:t>縦軸</a:t>
                </a:r>
                <a:r>
                  <a:rPr kumimoji="1" lang="ja-JP" altLang="en-US" sz="2400" dirty="0"/>
                  <a:t>は、</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a:rPr>
                          <m:t>𝑗</m:t>
                        </m:r>
                      </m:e>
                      <m:sub>
                        <m:r>
                          <a:rPr kumimoji="1" lang="en-US" altLang="ja-JP" sz="2400" b="0" i="1" smtClean="0">
                            <a:latin typeface="Cambria Math"/>
                          </a:rPr>
                          <m:t>𝑑</m:t>
                        </m:r>
                      </m:sub>
                    </m:sSub>
                    <m:r>
                      <a:rPr kumimoji="1" lang="en-US" altLang="ja-JP" sz="2400" b="0" i="1" smtClean="0">
                        <a:latin typeface="Cambria Math"/>
                      </a:rPr>
                      <m:t>(</m:t>
                    </m:r>
                    <m:r>
                      <m:rPr>
                        <m:sty m:val="p"/>
                      </m:rPr>
                      <a:rPr kumimoji="1" lang="en-US" altLang="ja-JP" sz="2400" b="0" i="0" smtClean="0">
                        <a:latin typeface="Cambria Math"/>
                      </a:rPr>
                      <m:t>Γ</m:t>
                    </m:r>
                    <m:r>
                      <a:rPr kumimoji="1" lang="en-US" altLang="ja-JP" sz="2400" b="0" i="1" smtClean="0">
                        <a:latin typeface="Cambria Math"/>
                      </a:rPr>
                      <m:t>,</m:t>
                    </m:r>
                    <m:r>
                      <a:rPr kumimoji="1" lang="en-US" altLang="ja-JP" sz="2400" b="0" i="1" smtClean="0">
                        <a:latin typeface="Cambria Math"/>
                      </a:rPr>
                      <m:t>𝑇</m:t>
                    </m:r>
                    <m:r>
                      <a:rPr kumimoji="1" lang="en-US" altLang="ja-JP" sz="2400" b="0" i="1" smtClean="0">
                        <a:latin typeface="Cambria Math"/>
                      </a:rPr>
                      <m:t>)</m:t>
                    </m:r>
                  </m:oMath>
                </a14:m>
                <a:r>
                  <a:rPr kumimoji="1" lang="ja-JP" altLang="en-US" sz="2400" dirty="0"/>
                  <a:t>を</a:t>
                </a:r>
                <a14:m>
                  <m:oMath xmlns:m="http://schemas.openxmlformats.org/officeDocument/2006/math">
                    <m:sSubSup>
                      <m:sSubSupPr>
                        <m:ctrlPr>
                          <a:rPr kumimoji="1" lang="en-US" altLang="ja-JP" sz="2400" i="1" smtClean="0">
                            <a:latin typeface="Cambria Math" panose="02040503050406030204" pitchFamily="18" charset="0"/>
                          </a:rPr>
                        </m:ctrlPr>
                      </m:sSubSupPr>
                      <m:e>
                        <m:r>
                          <a:rPr kumimoji="1" lang="en-US" altLang="ja-JP" sz="2400" i="1">
                            <a:latin typeface="Cambria Math"/>
                          </a:rPr>
                          <m:t>𝑗</m:t>
                        </m:r>
                      </m:e>
                      <m:sub>
                        <m:r>
                          <a:rPr kumimoji="1" lang="en-US" altLang="ja-JP" sz="2400" i="1">
                            <a:latin typeface="Cambria Math"/>
                          </a:rPr>
                          <m:t>𝑑</m:t>
                        </m:r>
                        <m:r>
                          <a:rPr kumimoji="1" lang="en-US" altLang="ja-JP" sz="2400" b="0" i="1" smtClean="0">
                            <a:latin typeface="Cambria Math"/>
                          </a:rPr>
                          <m:t>0</m:t>
                        </m:r>
                      </m:sub>
                      <m:sup>
                        <m:r>
                          <a:rPr kumimoji="1" lang="en-US" altLang="ja-JP" sz="2400" b="0" i="1" smtClean="0">
                            <a:latin typeface="Cambria Math"/>
                          </a:rPr>
                          <m:t>𝐺𝐿</m:t>
                        </m:r>
                      </m:sup>
                    </m:sSubSup>
                  </m:oMath>
                </a14:m>
                <a:r>
                  <a:rPr kumimoji="1" lang="ja-JP" altLang="en-US" sz="2400" dirty="0"/>
                  <a:t>で規格化した値の</a:t>
                </a:r>
                <a:r>
                  <a:rPr kumimoji="1" lang="en-US" altLang="ja-JP" sz="2400" dirty="0"/>
                  <a:t>2/3</a:t>
                </a:r>
                <a:r>
                  <a:rPr kumimoji="1" lang="ja-JP" altLang="en-US" sz="2400" dirty="0"/>
                  <a:t>乗。</a:t>
                </a:r>
                <a:endParaRPr kumimoji="1" lang="en-US" altLang="ja-JP" sz="2400" dirty="0"/>
              </a:p>
              <a:p>
                <a:r>
                  <a:rPr kumimoji="1" lang="ja-JP" altLang="en-US" sz="2400" dirty="0"/>
                  <a:t>ここで</a:t>
                </a:r>
                <a:r>
                  <a:rPr kumimoji="1" lang="en-US" altLang="ja-JP" sz="2400" dirty="0"/>
                  <a:t> </a:t>
                </a:r>
                <a14:m>
                  <m:oMath xmlns:m="http://schemas.openxmlformats.org/officeDocument/2006/math">
                    <m:sSubSup>
                      <m:sSubSupPr>
                        <m:ctrlPr>
                          <a:rPr kumimoji="1" lang="en-US" altLang="ja-JP" sz="2400" i="1">
                            <a:latin typeface="Cambria Math" panose="02040503050406030204" pitchFamily="18" charset="0"/>
                          </a:rPr>
                        </m:ctrlPr>
                      </m:sSubSupPr>
                      <m:e>
                        <m:r>
                          <a:rPr kumimoji="1" lang="en-US" altLang="ja-JP" sz="2400" i="1">
                            <a:latin typeface="Cambria Math"/>
                          </a:rPr>
                          <m:t>𝑗</m:t>
                        </m:r>
                      </m:e>
                      <m:sub>
                        <m:r>
                          <a:rPr kumimoji="1" lang="en-US" altLang="ja-JP" sz="2400" i="1">
                            <a:latin typeface="Cambria Math"/>
                          </a:rPr>
                          <m:t>𝑑</m:t>
                        </m:r>
                        <m:r>
                          <a:rPr kumimoji="1" lang="en-US" altLang="ja-JP" sz="2400" i="1">
                            <a:latin typeface="Cambria Math"/>
                          </a:rPr>
                          <m:t>0</m:t>
                        </m:r>
                      </m:sub>
                      <m:sup>
                        <m:r>
                          <a:rPr kumimoji="1" lang="en-US" altLang="ja-JP" sz="2400" i="1">
                            <a:latin typeface="Cambria Math"/>
                          </a:rPr>
                          <m:t>𝐺𝐿</m:t>
                        </m:r>
                      </m:sup>
                    </m:sSubSup>
                  </m:oMath>
                </a14:m>
                <a:r>
                  <a:rPr kumimoji="1" lang="ja-JP" altLang="en-US" sz="2400" dirty="0"/>
                  <a:t>は</a:t>
                </a:r>
                <a:r>
                  <a:rPr kumimoji="1" lang="en-US" altLang="ja-JP" sz="2400" dirty="0"/>
                  <a:t>GL</a:t>
                </a:r>
                <a:r>
                  <a:rPr kumimoji="1" lang="ja-JP" altLang="en-US" sz="2400" dirty="0"/>
                  <a:t>の対破壊電流を</a:t>
                </a:r>
                <a:r>
                  <a:rPr kumimoji="1" lang="en-US" altLang="ja-JP" sz="2400" dirty="0"/>
                  <a:t>T=0</a:t>
                </a:r>
                <a:r>
                  <a:rPr kumimoji="1" lang="ja-JP" altLang="en-US" sz="2400" dirty="0"/>
                  <a:t>まで外挿した値で</a:t>
                </a: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889500" y="2222500"/>
                <a:ext cx="7315200" cy="912173"/>
              </a:xfrm>
              <a:prstGeom prst="rect">
                <a:avLst/>
              </a:prstGeom>
              <a:blipFill>
                <a:blip r:embed="rId5"/>
                <a:stretch>
                  <a:fillRect l="-1667" t="-7383" r="-83" b="-147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4889500" y="4132580"/>
                <a:ext cx="7099300" cy="1200329"/>
              </a:xfrm>
              <a:prstGeom prst="rect">
                <a:avLst/>
              </a:prstGeom>
              <a:noFill/>
            </p:spPr>
            <p:txBody>
              <a:bodyPr wrap="square" rtlCol="0">
                <a:spAutoFit/>
              </a:bodyPr>
              <a:lstStyle/>
              <a:p>
                <a14:m>
                  <m:oMath xmlns:m="http://schemas.openxmlformats.org/officeDocument/2006/math">
                    <m:r>
                      <a:rPr kumimoji="1" lang="en-US" altLang="ja-JP" sz="2400" b="0" i="1" smtClean="0">
                        <a:latin typeface="Cambria Math"/>
                      </a:rPr>
                      <m:t>𝑇</m:t>
                    </m:r>
                    <m:r>
                      <a:rPr kumimoji="1" lang="en-US" altLang="ja-JP" sz="2400" b="0" i="1" smtClean="0">
                        <a:latin typeface="Cambria Math"/>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a:rPr>
                          <m:t>𝑇</m:t>
                        </m:r>
                      </m:e>
                      <m:sub>
                        <m:r>
                          <a:rPr kumimoji="1" lang="en-US" altLang="ja-JP" sz="2400" b="0" i="1" smtClean="0">
                            <a:latin typeface="Cambria Math"/>
                          </a:rPr>
                          <m:t>𝑐</m:t>
                        </m:r>
                      </m:sub>
                    </m:sSub>
                  </m:oMath>
                </a14:m>
                <a:r>
                  <a:rPr kumimoji="1" lang="ja-JP" altLang="en-US" sz="2400" dirty="0"/>
                  <a:t>では</a:t>
                </a:r>
                <a:r>
                  <a:rPr kumimoji="1" lang="en-US" altLang="ja-JP" sz="2400" dirty="0"/>
                  <a:t>GL</a:t>
                </a:r>
                <a:r>
                  <a:rPr kumimoji="1" lang="ja-JP" altLang="en-US" sz="2400" dirty="0"/>
                  <a:t>に基づく計算</a:t>
                </a:r>
                <a:r>
                  <a:rPr kumimoji="1" lang="en-US" altLang="ja-JP" sz="2400" dirty="0"/>
                  <a:t>(</a:t>
                </a:r>
                <a:r>
                  <a:rPr kumimoji="1" lang="ja-JP" altLang="en-US" sz="2400" b="1" dirty="0">
                    <a:solidFill>
                      <a:schemeClr val="tx1">
                        <a:lumMod val="50000"/>
                        <a:lumOff val="50000"/>
                      </a:schemeClr>
                    </a:solidFill>
                  </a:rPr>
                  <a:t>灰色の点線</a:t>
                </a:r>
                <a:r>
                  <a:rPr kumimoji="1" lang="en-US" altLang="ja-JP" sz="2400" dirty="0"/>
                  <a:t>)</a:t>
                </a:r>
                <a:r>
                  <a:rPr kumimoji="1" lang="ja-JP" altLang="en-US" sz="2400" dirty="0"/>
                  <a:t>と</a:t>
                </a:r>
                <a:r>
                  <a:rPr kumimoji="1" lang="en-US" altLang="ja-JP" sz="2400" dirty="0"/>
                  <a:t>BCS</a:t>
                </a:r>
                <a:r>
                  <a:rPr kumimoji="1" lang="ja-JP" altLang="en-US" sz="2400" dirty="0"/>
                  <a:t>理論の結果</a:t>
                </a:r>
                <a:r>
                  <a:rPr kumimoji="1" lang="en-US" altLang="ja-JP" sz="2400" dirty="0"/>
                  <a:t>(</a:t>
                </a:r>
                <a:r>
                  <a:rPr kumimoji="1" lang="ja-JP" altLang="en-US" sz="2400" b="1" dirty="0">
                    <a:solidFill>
                      <a:srgbClr val="0070C0"/>
                    </a:solidFill>
                  </a:rPr>
                  <a:t>カラー</a:t>
                </a:r>
                <a:r>
                  <a:rPr kumimoji="1" lang="ja-JP" altLang="en-US" sz="2400" dirty="0"/>
                  <a:t>の実線</a:t>
                </a:r>
                <a:r>
                  <a:rPr kumimoji="1" lang="en-US" altLang="ja-JP" sz="2400" dirty="0"/>
                  <a:t>)</a:t>
                </a:r>
                <a:r>
                  <a:rPr kumimoji="1" lang="ja-JP" altLang="en-US" sz="2400" dirty="0"/>
                  <a:t>が一致するが、低温では</a:t>
                </a:r>
                <a:r>
                  <a:rPr kumimoji="1" lang="en-US" altLang="ja-JP" sz="2400" dirty="0"/>
                  <a:t>GL</a:t>
                </a:r>
                <a:r>
                  <a:rPr kumimoji="1" lang="ja-JP" altLang="en-US" sz="2400" dirty="0"/>
                  <a:t>は正しくない。</a:t>
                </a: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4889500" y="4132580"/>
                <a:ext cx="7099300" cy="1200329"/>
              </a:xfrm>
              <a:prstGeom prst="rect">
                <a:avLst/>
              </a:prstGeom>
              <a:blipFill>
                <a:blip r:embed="rId6"/>
                <a:stretch>
                  <a:fillRect l="-1288" t="-4569" r="-1202" b="-10660"/>
                </a:stretch>
              </a:blipFill>
            </p:spPr>
            <p:txBody>
              <a:bodyPr/>
              <a:lstStyle/>
              <a:p>
                <a:r>
                  <a:rPr lang="ja-JP" altLang="en-US">
                    <a:noFill/>
                  </a:rPr>
                  <a:t> </a:t>
                </a:r>
              </a:p>
            </p:txBody>
          </p:sp>
        </mc:Fallback>
      </mc:AlternateContent>
      <p:sp>
        <p:nvSpPr>
          <p:cNvPr id="14" name="正方形/長方形 13"/>
          <p:cNvSpPr/>
          <p:nvPr/>
        </p:nvSpPr>
        <p:spPr>
          <a:xfrm>
            <a:off x="5301477" y="5592990"/>
            <a:ext cx="6782816" cy="1107996"/>
          </a:xfrm>
          <a:prstGeom prst="rect">
            <a:avLst/>
          </a:prstGeom>
        </p:spPr>
        <p:txBody>
          <a:bodyPr wrap="square">
            <a:spAutoFit/>
          </a:bodyPr>
          <a:lstStyle/>
          <a:p>
            <a:r>
              <a:rPr lang="ja-JP" altLang="en-US" b="1" dirty="0"/>
              <a:t>対破壊電流の実験値</a:t>
            </a:r>
            <a:r>
              <a:rPr lang="ja-JP" altLang="en-US" sz="1600" dirty="0"/>
              <a:t>は、例えば、</a:t>
            </a:r>
            <a:r>
              <a:rPr lang="en-US" altLang="ja-JP" sz="1600" dirty="0"/>
              <a:t>J. </a:t>
            </a:r>
            <a:r>
              <a:rPr lang="en-US" altLang="ja-JP" sz="1600" dirty="0" err="1"/>
              <a:t>Romijn</a:t>
            </a:r>
            <a:r>
              <a:rPr lang="en-US" altLang="ja-JP" sz="1600" dirty="0"/>
              <a:t>, T. M. </a:t>
            </a:r>
            <a:r>
              <a:rPr lang="en-US" altLang="ja-JP" sz="1600" dirty="0" err="1"/>
              <a:t>Klapwijk</a:t>
            </a:r>
            <a:r>
              <a:rPr lang="en-US" altLang="ja-JP" sz="1600" dirty="0"/>
              <a:t>, M. J. </a:t>
            </a:r>
            <a:r>
              <a:rPr lang="en-US" altLang="ja-JP" sz="1600" dirty="0" err="1"/>
              <a:t>Renne</a:t>
            </a:r>
            <a:r>
              <a:rPr lang="en-US" altLang="ja-JP" sz="1600" dirty="0"/>
              <a:t>, and J. E. </a:t>
            </a:r>
            <a:r>
              <a:rPr lang="en-US" altLang="ja-JP" sz="1600" dirty="0" err="1"/>
              <a:t>Mooij</a:t>
            </a:r>
            <a:r>
              <a:rPr lang="en-US" altLang="ja-JP" sz="1600" dirty="0"/>
              <a:t>, </a:t>
            </a:r>
            <a:r>
              <a:rPr lang="en-US" altLang="ja-JP" sz="1600" dirty="0" err="1">
                <a:solidFill>
                  <a:srgbClr val="0070C0"/>
                </a:solidFill>
              </a:rPr>
              <a:t>Phys.Rev</a:t>
            </a:r>
            <a:r>
              <a:rPr lang="en-US" altLang="ja-JP" sz="1600" dirty="0">
                <a:solidFill>
                  <a:srgbClr val="0070C0"/>
                </a:solidFill>
              </a:rPr>
              <a:t>. B </a:t>
            </a:r>
            <a:r>
              <a:rPr lang="en-US" altLang="ja-JP" sz="1600" b="1" dirty="0">
                <a:solidFill>
                  <a:srgbClr val="0070C0"/>
                </a:solidFill>
              </a:rPr>
              <a:t>26</a:t>
            </a:r>
            <a:r>
              <a:rPr lang="en-US" altLang="ja-JP" sz="1600" dirty="0">
                <a:solidFill>
                  <a:srgbClr val="0070C0"/>
                </a:solidFill>
              </a:rPr>
              <a:t>, 3648 (1982)</a:t>
            </a:r>
            <a:r>
              <a:rPr lang="en-US" altLang="ja-JP" sz="1600" dirty="0"/>
              <a:t>; A. Y. </a:t>
            </a:r>
            <a:r>
              <a:rPr lang="en-US" altLang="ja-JP" sz="1600" dirty="0" err="1"/>
              <a:t>Rusanov</a:t>
            </a:r>
            <a:r>
              <a:rPr lang="en-US" altLang="ja-JP" sz="1600" dirty="0"/>
              <a:t>, M. B. S. </a:t>
            </a:r>
            <a:r>
              <a:rPr lang="en-US" altLang="ja-JP" sz="1600" dirty="0" err="1"/>
              <a:t>Hesselberth</a:t>
            </a:r>
            <a:r>
              <a:rPr lang="en-US" altLang="ja-JP" sz="1600" dirty="0"/>
              <a:t>, and J. </a:t>
            </a:r>
            <a:r>
              <a:rPr lang="en-US" altLang="ja-JP" sz="1600" dirty="0" err="1"/>
              <a:t>Aarts</a:t>
            </a:r>
            <a:r>
              <a:rPr lang="en-US" altLang="ja-JP" sz="1600" dirty="0"/>
              <a:t>, </a:t>
            </a:r>
            <a:r>
              <a:rPr lang="en-US" altLang="ja-JP" sz="1600" dirty="0">
                <a:solidFill>
                  <a:srgbClr val="0070C0"/>
                </a:solidFill>
              </a:rPr>
              <a:t>Phys. Rev. B </a:t>
            </a:r>
            <a:r>
              <a:rPr lang="en-US" altLang="ja-JP" sz="1600" b="1" dirty="0">
                <a:solidFill>
                  <a:srgbClr val="0070C0"/>
                </a:solidFill>
              </a:rPr>
              <a:t>70</a:t>
            </a:r>
            <a:r>
              <a:rPr lang="en-US" altLang="ja-JP" sz="1600" dirty="0">
                <a:solidFill>
                  <a:srgbClr val="0070C0"/>
                </a:solidFill>
              </a:rPr>
              <a:t>, 024510 (2004)</a:t>
            </a:r>
            <a:r>
              <a:rPr lang="en-US" altLang="ja-JP" sz="1600" dirty="0"/>
              <a:t>; Y. Sun, H. </a:t>
            </a:r>
            <a:r>
              <a:rPr lang="en-US" altLang="ja-JP" sz="1600" dirty="0" err="1"/>
              <a:t>Ohnuma</a:t>
            </a:r>
            <a:r>
              <a:rPr lang="en-US" altLang="ja-JP" sz="1600" dirty="0"/>
              <a:t>, S. </a:t>
            </a:r>
            <a:r>
              <a:rPr lang="en-US" altLang="ja-JP" sz="1600" dirty="0" err="1"/>
              <a:t>Ayukawa</a:t>
            </a:r>
            <a:r>
              <a:rPr lang="en-US" altLang="ja-JP" sz="1600" dirty="0"/>
              <a:t>, T. </a:t>
            </a:r>
            <a:r>
              <a:rPr lang="en-US" altLang="ja-JP" sz="1600" dirty="0" err="1"/>
              <a:t>Noji</a:t>
            </a:r>
            <a:r>
              <a:rPr lang="en-US" altLang="ja-JP" sz="1600" dirty="0"/>
              <a:t>, Y. Koike, </a:t>
            </a:r>
            <a:r>
              <a:rPr lang="en-US" altLang="ja-JP" sz="1600" dirty="0" err="1"/>
              <a:t>T.Tamegai</a:t>
            </a:r>
            <a:r>
              <a:rPr lang="en-US" altLang="ja-JP" sz="1600" dirty="0"/>
              <a:t>, and H. Kitano, </a:t>
            </a:r>
            <a:r>
              <a:rPr lang="en-US" altLang="ja-JP" sz="1600" dirty="0">
                <a:solidFill>
                  <a:srgbClr val="0070C0"/>
                </a:solidFill>
              </a:rPr>
              <a:t>Phys. Rev. B </a:t>
            </a:r>
            <a:r>
              <a:rPr lang="en-US" altLang="ja-JP" sz="1600" b="1" dirty="0">
                <a:solidFill>
                  <a:srgbClr val="0070C0"/>
                </a:solidFill>
              </a:rPr>
              <a:t>101</a:t>
            </a:r>
            <a:r>
              <a:rPr lang="en-US" altLang="ja-JP" sz="1600" dirty="0">
                <a:solidFill>
                  <a:srgbClr val="0070C0"/>
                </a:solidFill>
              </a:rPr>
              <a:t>, 134516 (2020)</a:t>
            </a:r>
            <a:endParaRPr lang="ja-JP" altLang="en-US" sz="1600" dirty="0">
              <a:solidFill>
                <a:srgbClr val="0070C0"/>
              </a:solidFill>
            </a:endParaRPr>
          </a:p>
        </p:txBody>
      </p:sp>
      <p:sp>
        <p:nvSpPr>
          <p:cNvPr id="5" name="テキスト ボックス 4">
            <a:extLst>
              <a:ext uri="{FF2B5EF4-FFF2-40B4-BE49-F238E27FC236}">
                <a16:creationId xmlns:a16="http://schemas.microsoft.com/office/drawing/2014/main" id="{B850B179-C5FA-4316-A42F-9FC6C853264C}"/>
              </a:ext>
            </a:extLst>
          </p:cNvPr>
          <p:cNvSpPr txBox="1"/>
          <p:nvPr/>
        </p:nvSpPr>
        <p:spPr>
          <a:xfrm>
            <a:off x="6737554" y="236954"/>
            <a:ext cx="1570703" cy="338554"/>
          </a:xfrm>
          <a:prstGeom prst="rect">
            <a:avLst/>
          </a:prstGeom>
          <a:noFill/>
        </p:spPr>
        <p:txBody>
          <a:bodyPr wrap="square">
            <a:spAutoFit/>
          </a:bodyPr>
          <a:lstStyle/>
          <a:p>
            <a:r>
              <a:rPr kumimoji="1" lang="en-US" altLang="ja-JP" sz="1600" b="1" dirty="0" err="1"/>
              <a:t>j</a:t>
            </a:r>
            <a:r>
              <a:rPr kumimoji="1" lang="en-US" altLang="ja-JP" sz="1600" b="1" baseline="-25000" dirty="0" err="1"/>
              <a:t>s</a:t>
            </a:r>
            <a:r>
              <a:rPr kumimoji="1" lang="en-US" altLang="ja-JP" sz="1600" b="1" dirty="0"/>
              <a:t>=0</a:t>
            </a:r>
            <a:r>
              <a:rPr kumimoji="1" lang="ja-JP" altLang="en-US" sz="1600" b="1" dirty="0"/>
              <a:t>での</a:t>
            </a:r>
            <a:r>
              <a:rPr kumimoji="1" lang="en-US" altLang="ja-JP" sz="1600" b="1" dirty="0"/>
              <a:t>DOS</a:t>
            </a:r>
            <a:endParaRPr kumimoji="1" lang="ja-JP" altLang="en-US" sz="1600" b="1" dirty="0"/>
          </a:p>
        </p:txBody>
      </p:sp>
      <p:sp>
        <p:nvSpPr>
          <p:cNvPr id="8" name="テキスト ボックス 7">
            <a:extLst>
              <a:ext uri="{FF2B5EF4-FFF2-40B4-BE49-F238E27FC236}">
                <a16:creationId xmlns:a16="http://schemas.microsoft.com/office/drawing/2014/main" id="{9A571C17-E1F7-BB7E-E2F8-0D78667F7728}"/>
              </a:ext>
            </a:extLst>
          </p:cNvPr>
          <p:cNvSpPr txBox="1"/>
          <p:nvPr/>
        </p:nvSpPr>
        <p:spPr>
          <a:xfrm>
            <a:off x="25724" y="41659"/>
            <a:ext cx="2571561" cy="400110"/>
          </a:xfrm>
          <a:prstGeom prst="rect">
            <a:avLst/>
          </a:prstGeom>
          <a:noFill/>
          <a:ln w="9525">
            <a:solidFill>
              <a:schemeClr val="tx1"/>
            </a:solidFill>
          </a:ln>
        </p:spPr>
        <p:txBody>
          <a:bodyPr wrap="square">
            <a:spAutoFit/>
          </a:bodyPr>
          <a:lstStyle/>
          <a:p>
            <a:pPr algn="ctr"/>
            <a:r>
              <a:rPr lang="en-US" altLang="ja-JP" sz="2000" b="1" dirty="0"/>
              <a:t>3.6 </a:t>
            </a:r>
            <a:r>
              <a:rPr lang="ja-JP" altLang="en-US" sz="2000" b="1" dirty="0"/>
              <a:t>対破壊電流密度</a:t>
            </a:r>
            <a:endParaRPr kumimoji="1" lang="en-US" altLang="ja-JP" sz="2000" b="1" dirty="0"/>
          </a:p>
        </p:txBody>
      </p:sp>
      <p:sp>
        <p:nvSpPr>
          <p:cNvPr id="10" name="テキスト ボックス 9">
            <a:extLst>
              <a:ext uri="{FF2B5EF4-FFF2-40B4-BE49-F238E27FC236}">
                <a16:creationId xmlns:a16="http://schemas.microsoft.com/office/drawing/2014/main" id="{40A99090-5CE3-17D2-CFD2-8E7B086D3D29}"/>
              </a:ext>
            </a:extLst>
          </p:cNvPr>
          <p:cNvSpPr txBox="1"/>
          <p:nvPr/>
        </p:nvSpPr>
        <p:spPr>
          <a:xfrm>
            <a:off x="123854" y="510976"/>
            <a:ext cx="1210588" cy="707886"/>
          </a:xfrm>
          <a:prstGeom prst="rect">
            <a:avLst/>
          </a:prstGeom>
          <a:noFill/>
          <a:ln w="25400">
            <a:solidFill>
              <a:schemeClr val="tx1"/>
            </a:solidFill>
          </a:ln>
        </p:spPr>
        <p:txBody>
          <a:bodyPr wrap="none" rtlCol="0">
            <a:spAutoFit/>
          </a:bodyPr>
          <a:lstStyle/>
          <a:p>
            <a:r>
              <a:rPr kumimoji="1" lang="ja-JP" altLang="en-US" sz="4000" dirty="0"/>
              <a:t>補足</a:t>
            </a:r>
          </a:p>
        </p:txBody>
      </p:sp>
    </p:spTree>
    <p:extLst>
      <p:ext uri="{BB962C8B-B14F-4D97-AF65-F5344CB8AC3E}">
        <p14:creationId xmlns:p14="http://schemas.microsoft.com/office/powerpoint/2010/main" val="4258325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E4BEB31-B657-447F-B811-7DC6AD1EA6AB}"/>
              </a:ext>
            </a:extLst>
          </p:cNvPr>
          <p:cNvSpPr txBox="1"/>
          <p:nvPr/>
        </p:nvSpPr>
        <p:spPr>
          <a:xfrm flipH="1">
            <a:off x="4303639" y="0"/>
            <a:ext cx="6369351" cy="646331"/>
          </a:xfrm>
          <a:prstGeom prst="rect">
            <a:avLst/>
          </a:prstGeom>
          <a:noFill/>
        </p:spPr>
        <p:txBody>
          <a:bodyPr wrap="square" rtlCol="0">
            <a:spAutoFit/>
          </a:bodyPr>
          <a:lstStyle/>
          <a:p>
            <a:r>
              <a:rPr kumimoji="1" lang="en-US" altLang="ja-JP" sz="3600" dirty="0"/>
              <a:t>Summary table (dirty limit)</a:t>
            </a:r>
            <a:endParaRPr kumimoji="1" lang="ja-JP" altLang="en-US" sz="3600"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292B60B9-8581-4971-A826-6CC96D0A443C}"/>
                  </a:ext>
                </a:extLst>
              </p:cNvPr>
              <p:cNvSpPr txBox="1"/>
              <p:nvPr/>
            </p:nvSpPr>
            <p:spPr>
              <a:xfrm>
                <a:off x="2849747" y="899216"/>
                <a:ext cx="2719719" cy="766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𝑗</m:t>
                          </m:r>
                        </m:e>
                        <m:sub>
                          <m:r>
                            <a:rPr kumimoji="1" lang="en-US" altLang="ja-JP" sz="2400" b="0" i="1" smtClean="0">
                              <a:latin typeface="Cambria Math" panose="02040503050406030204" pitchFamily="18" charset="0"/>
                            </a:rPr>
                            <m:t>𝑑</m:t>
                          </m:r>
                        </m:sub>
                      </m:sSub>
                      <m:r>
                        <a:rPr kumimoji="1" lang="en-US" altLang="ja-JP" sz="2400" b="0" i="1" smtClean="0">
                          <a:latin typeface="Cambria Math" panose="02040503050406030204" pitchFamily="18" charset="0"/>
                        </a:rPr>
                        <m:t>(0)=0.595</m:t>
                      </m:r>
                      <m:f>
                        <m:fPr>
                          <m:ctrlPr>
                            <a:rPr kumimoji="1" lang="en-US" altLang="ja-JP" sz="2400" b="0" i="1" smtClean="0">
                              <a:latin typeface="Cambria Math" panose="02040503050406030204" pitchFamily="18" charset="0"/>
                            </a:rPr>
                          </m:ctrlPr>
                        </m:fPr>
                        <m:num>
                          <m:sSub>
                            <m:sSubPr>
                              <m:ctrlPr>
                                <a:rPr kumimoji="1" lang="en-US" altLang="ja-JP" sz="2400" i="1">
                                  <a:latin typeface="Cambria Math" panose="02040503050406030204" pitchFamily="18" charset="0"/>
                                </a:rPr>
                              </m:ctrlPr>
                            </m:sSubPr>
                            <m:e>
                              <m:r>
                                <a:rPr kumimoji="1" lang="en-US" altLang="ja-JP" sz="2400" i="1">
                                  <a:latin typeface="Cambria Math" panose="02040503050406030204" pitchFamily="18" charset="0"/>
                                </a:rPr>
                                <m:t>𝐻</m:t>
                              </m:r>
                            </m:e>
                            <m:sub>
                              <m:r>
                                <a:rPr kumimoji="1" lang="en-US" altLang="ja-JP" sz="2400" i="1">
                                  <a:latin typeface="Cambria Math" panose="02040503050406030204" pitchFamily="18" charset="0"/>
                                </a:rPr>
                                <m:t>𝑐</m:t>
                              </m:r>
                            </m:sub>
                          </m:sSub>
                          <m:r>
                            <a:rPr kumimoji="1" lang="en-US" altLang="ja-JP" sz="2400" i="1">
                              <a:latin typeface="Cambria Math" panose="02040503050406030204" pitchFamily="18" charset="0"/>
                            </a:rPr>
                            <m:t>(0)</m:t>
                          </m:r>
                        </m:num>
                        <m:den>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𝜆</m:t>
                              </m:r>
                            </m:e>
                            <m:sub>
                              <m:r>
                                <a:rPr kumimoji="1" lang="en-US" altLang="ja-JP" sz="2400" b="0" i="1" smtClean="0">
                                  <a:latin typeface="Cambria Math" panose="02040503050406030204" pitchFamily="18" charset="0"/>
                                </a:rPr>
                                <m:t>0</m:t>
                              </m:r>
                            </m:sub>
                          </m:sSub>
                        </m:den>
                      </m:f>
                    </m:oMath>
                  </m:oMathPara>
                </a14:m>
                <a:endParaRPr kumimoji="1" lang="ja-JP" altLang="en-US" sz="2400" dirty="0"/>
              </a:p>
            </p:txBody>
          </p:sp>
        </mc:Choice>
        <mc:Fallback xmlns="">
          <p:sp>
            <p:nvSpPr>
              <p:cNvPr id="3" name="テキスト ボックス 2">
                <a:extLst>
                  <a:ext uri="{FF2B5EF4-FFF2-40B4-BE49-F238E27FC236}">
                    <a16:creationId xmlns:a16="http://schemas.microsoft.com/office/drawing/2014/main" id="{292B60B9-8581-4971-A826-6CC96D0A443C}"/>
                  </a:ext>
                </a:extLst>
              </p:cNvPr>
              <p:cNvSpPr txBox="1">
                <a:spLocks noRot="1" noChangeAspect="1" noMove="1" noResize="1" noEditPoints="1" noAdjustHandles="1" noChangeArrowheads="1" noChangeShapeType="1" noTextEdit="1"/>
              </p:cNvSpPr>
              <p:nvPr/>
            </p:nvSpPr>
            <p:spPr>
              <a:xfrm>
                <a:off x="2849747" y="899216"/>
                <a:ext cx="2719719" cy="766235"/>
              </a:xfrm>
              <a:prstGeom prst="rect">
                <a:avLst/>
              </a:prstGeom>
              <a:blipFill>
                <a:blip r:embed="rId2"/>
                <a:stretch>
                  <a:fillRect/>
                </a:stretch>
              </a:blipFill>
            </p:spPr>
            <p:txBody>
              <a:bodyPr/>
              <a:lstStyle/>
              <a:p>
                <a:r>
                  <a:rPr lang="ja-JP" altLang="en-US">
                    <a:noFill/>
                  </a:rPr>
                  <a:t> </a:t>
                </a:r>
              </a:p>
            </p:txBody>
          </p:sp>
        </mc:Fallback>
      </mc:AlternateContent>
      <p:cxnSp>
        <p:nvCxnSpPr>
          <p:cNvPr id="8" name="直線コネクタ 7">
            <a:extLst>
              <a:ext uri="{FF2B5EF4-FFF2-40B4-BE49-F238E27FC236}">
                <a16:creationId xmlns:a16="http://schemas.microsoft.com/office/drawing/2014/main" id="{00DFC9ED-9926-4C23-920E-A49F54C6D78D}"/>
              </a:ext>
            </a:extLst>
          </p:cNvPr>
          <p:cNvCxnSpPr>
            <a:cxnSpLocks/>
          </p:cNvCxnSpPr>
          <p:nvPr/>
        </p:nvCxnSpPr>
        <p:spPr>
          <a:xfrm>
            <a:off x="0" y="1944011"/>
            <a:ext cx="12192000" cy="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cxnSp>
        <p:nvCxnSpPr>
          <p:cNvPr id="9" name="直線コネクタ 8">
            <a:extLst>
              <a:ext uri="{FF2B5EF4-FFF2-40B4-BE49-F238E27FC236}">
                <a16:creationId xmlns:a16="http://schemas.microsoft.com/office/drawing/2014/main" id="{3E2DB042-C74D-4090-935D-2744A74EC157}"/>
              </a:ext>
            </a:extLst>
          </p:cNvPr>
          <p:cNvCxnSpPr>
            <a:cxnSpLocks/>
          </p:cNvCxnSpPr>
          <p:nvPr/>
        </p:nvCxnSpPr>
        <p:spPr>
          <a:xfrm>
            <a:off x="0" y="843876"/>
            <a:ext cx="12192000" cy="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cxnSp>
        <p:nvCxnSpPr>
          <p:cNvPr id="10" name="直線コネクタ 9">
            <a:extLst>
              <a:ext uri="{FF2B5EF4-FFF2-40B4-BE49-F238E27FC236}">
                <a16:creationId xmlns:a16="http://schemas.microsoft.com/office/drawing/2014/main" id="{3D2A63E6-D205-4025-9909-C46B4E0688C6}"/>
              </a:ext>
            </a:extLst>
          </p:cNvPr>
          <p:cNvCxnSpPr>
            <a:cxnSpLocks/>
          </p:cNvCxnSpPr>
          <p:nvPr/>
        </p:nvCxnSpPr>
        <p:spPr>
          <a:xfrm>
            <a:off x="0" y="4832038"/>
            <a:ext cx="12192000" cy="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0BC050A-0C29-42B5-96AB-CDBFB76A9350}"/>
                  </a:ext>
                </a:extLst>
              </p:cNvPr>
              <p:cNvSpPr txBox="1"/>
              <p:nvPr/>
            </p:nvSpPr>
            <p:spPr>
              <a:xfrm>
                <a:off x="477517" y="2131776"/>
                <a:ext cx="109036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𝑇</m:t>
                      </m:r>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𝑇</m:t>
                          </m:r>
                        </m:e>
                        <m:sub>
                          <m:r>
                            <a:rPr kumimoji="1" lang="en-US" altLang="ja-JP" sz="2800" b="0" i="1" smtClean="0">
                              <a:latin typeface="Cambria Math" panose="02040503050406030204" pitchFamily="18" charset="0"/>
                            </a:rPr>
                            <m:t>𝑐</m:t>
                          </m:r>
                        </m:sub>
                      </m:sSub>
                    </m:oMath>
                  </m:oMathPara>
                </a14:m>
                <a:endParaRPr kumimoji="1" lang="ja-JP" altLang="en-US" sz="2800" dirty="0"/>
              </a:p>
            </p:txBody>
          </p:sp>
        </mc:Choice>
        <mc:Fallback xmlns="">
          <p:sp>
            <p:nvSpPr>
              <p:cNvPr id="11" name="テキスト ボックス 10">
                <a:extLst>
                  <a:ext uri="{FF2B5EF4-FFF2-40B4-BE49-F238E27FC236}">
                    <a16:creationId xmlns:a16="http://schemas.microsoft.com/office/drawing/2014/main" id="{70BC050A-0C29-42B5-96AB-CDBFB76A9350}"/>
                  </a:ext>
                </a:extLst>
              </p:cNvPr>
              <p:cNvSpPr txBox="1">
                <a:spLocks noRot="1" noChangeAspect="1" noMove="1" noResize="1" noEditPoints="1" noAdjustHandles="1" noChangeArrowheads="1" noChangeShapeType="1" noTextEdit="1"/>
              </p:cNvSpPr>
              <p:nvPr/>
            </p:nvSpPr>
            <p:spPr>
              <a:xfrm>
                <a:off x="477517" y="2131776"/>
                <a:ext cx="1090363" cy="43088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688D4B2D-F1CB-44FE-9E7F-17D00A495F94}"/>
                  </a:ext>
                </a:extLst>
              </p:cNvPr>
              <p:cNvSpPr txBox="1"/>
              <p:nvPr/>
            </p:nvSpPr>
            <p:spPr>
              <a:xfrm>
                <a:off x="512011" y="1236228"/>
                <a:ext cx="1046442" cy="4341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𝑇</m:t>
                      </m:r>
                      <m:r>
                        <a:rPr kumimoji="1" lang="en-US" altLang="ja-JP" sz="2800" b="0" i="1" smtClean="0">
                          <a:latin typeface="Cambria Math" panose="02040503050406030204" pitchFamily="18" charset="0"/>
                        </a:rPr>
                        <m:t>→0</m:t>
                      </m:r>
                    </m:oMath>
                  </m:oMathPara>
                </a14:m>
                <a:endParaRPr kumimoji="1" lang="ja-JP" altLang="en-US" sz="2800" dirty="0"/>
              </a:p>
            </p:txBody>
          </p:sp>
        </mc:Choice>
        <mc:Fallback xmlns="">
          <p:sp>
            <p:nvSpPr>
              <p:cNvPr id="13" name="テキスト ボックス 12">
                <a:extLst>
                  <a:ext uri="{FF2B5EF4-FFF2-40B4-BE49-F238E27FC236}">
                    <a16:creationId xmlns:a16="http://schemas.microsoft.com/office/drawing/2014/main" id="{688D4B2D-F1CB-44FE-9E7F-17D00A495F94}"/>
                  </a:ext>
                </a:extLst>
              </p:cNvPr>
              <p:cNvSpPr txBox="1">
                <a:spLocks noRot="1" noChangeAspect="1" noMove="1" noResize="1" noEditPoints="1" noAdjustHandles="1" noChangeArrowheads="1" noChangeShapeType="1" noTextEdit="1"/>
              </p:cNvSpPr>
              <p:nvPr/>
            </p:nvSpPr>
            <p:spPr>
              <a:xfrm>
                <a:off x="512011" y="1236228"/>
                <a:ext cx="1046442" cy="43415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C96FDB07-C7CA-420C-9FAE-0D5B103E1C9F}"/>
                  </a:ext>
                </a:extLst>
              </p:cNvPr>
              <p:cNvSpPr txBox="1"/>
              <p:nvPr/>
            </p:nvSpPr>
            <p:spPr>
              <a:xfrm>
                <a:off x="133479" y="3526401"/>
                <a:ext cx="17595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0&lt;</m:t>
                      </m:r>
                      <m:r>
                        <a:rPr kumimoji="1" lang="en-US" altLang="ja-JP" sz="2800" b="0" i="1" smtClean="0">
                          <a:latin typeface="Cambria Math" panose="02040503050406030204" pitchFamily="18" charset="0"/>
                        </a:rPr>
                        <m:t>𝑇</m:t>
                      </m:r>
                      <m:r>
                        <a:rPr kumimoji="1" lang="en-US" altLang="ja-JP" sz="2800" b="0" i="1" smtClean="0">
                          <a:latin typeface="Cambria Math" panose="02040503050406030204" pitchFamily="18" charset="0"/>
                        </a:rPr>
                        <m:t>&lt;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𝑇</m:t>
                          </m:r>
                        </m:e>
                        <m:sub>
                          <m:r>
                            <a:rPr kumimoji="1" lang="en-US" altLang="ja-JP" sz="2800" b="0" i="1" smtClean="0">
                              <a:latin typeface="Cambria Math" panose="02040503050406030204" pitchFamily="18" charset="0"/>
                            </a:rPr>
                            <m:t>𝑐</m:t>
                          </m:r>
                        </m:sub>
                      </m:sSub>
                    </m:oMath>
                  </m:oMathPara>
                </a14:m>
                <a:endParaRPr kumimoji="1" lang="ja-JP" altLang="en-US" sz="2800" dirty="0"/>
              </a:p>
            </p:txBody>
          </p:sp>
        </mc:Choice>
        <mc:Fallback xmlns="">
          <p:sp>
            <p:nvSpPr>
              <p:cNvPr id="14" name="テキスト ボックス 13">
                <a:extLst>
                  <a:ext uri="{FF2B5EF4-FFF2-40B4-BE49-F238E27FC236}">
                    <a16:creationId xmlns:a16="http://schemas.microsoft.com/office/drawing/2014/main" id="{C96FDB07-C7CA-420C-9FAE-0D5B103E1C9F}"/>
                  </a:ext>
                </a:extLst>
              </p:cNvPr>
              <p:cNvSpPr txBox="1">
                <a:spLocks noRot="1" noChangeAspect="1" noMove="1" noResize="1" noEditPoints="1" noAdjustHandles="1" noChangeArrowheads="1" noChangeShapeType="1" noTextEdit="1"/>
              </p:cNvSpPr>
              <p:nvPr/>
            </p:nvSpPr>
            <p:spPr>
              <a:xfrm>
                <a:off x="133479" y="3526401"/>
                <a:ext cx="1759584" cy="430887"/>
              </a:xfrm>
              <a:prstGeom prst="rect">
                <a:avLst/>
              </a:prstGeom>
              <a:blipFill>
                <a:blip r:embed="rId5"/>
                <a:stretch>
                  <a:fillRect/>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542086C8-6E99-43D2-8E51-D3D2D15C76B6}"/>
              </a:ext>
            </a:extLst>
          </p:cNvPr>
          <p:cNvSpPr txBox="1"/>
          <p:nvPr/>
        </p:nvSpPr>
        <p:spPr>
          <a:xfrm>
            <a:off x="6710526" y="847124"/>
            <a:ext cx="5481469" cy="369332"/>
          </a:xfrm>
          <a:prstGeom prst="rect">
            <a:avLst/>
          </a:prstGeom>
          <a:noFill/>
        </p:spPr>
        <p:txBody>
          <a:bodyPr wrap="square">
            <a:spAutoFit/>
          </a:bodyPr>
          <a:lstStyle/>
          <a:p>
            <a:r>
              <a:rPr kumimoji="1" lang="en-US" altLang="ja-JP" sz="1800" dirty="0">
                <a:solidFill>
                  <a:srgbClr val="0070C0"/>
                </a:solidFill>
              </a:rPr>
              <a:t>K. Maki, Prog. </a:t>
            </a:r>
            <a:r>
              <a:rPr kumimoji="1" lang="en-US" altLang="ja-JP" sz="1800" dirty="0" err="1">
                <a:solidFill>
                  <a:srgbClr val="0070C0"/>
                </a:solidFill>
              </a:rPr>
              <a:t>Theor</a:t>
            </a:r>
            <a:r>
              <a:rPr kumimoji="1" lang="en-US" altLang="ja-JP" sz="1800" dirty="0">
                <a:solidFill>
                  <a:srgbClr val="0070C0"/>
                </a:solidFill>
              </a:rPr>
              <a:t>. Phys. </a:t>
            </a:r>
            <a:r>
              <a:rPr kumimoji="1" lang="en-US" altLang="ja-JP" sz="1800" b="1" dirty="0">
                <a:solidFill>
                  <a:srgbClr val="0070C0"/>
                </a:solidFill>
              </a:rPr>
              <a:t>29</a:t>
            </a:r>
            <a:r>
              <a:rPr kumimoji="1" lang="en-US" altLang="ja-JP" sz="1800" dirty="0">
                <a:solidFill>
                  <a:srgbClr val="0070C0"/>
                </a:solidFill>
              </a:rPr>
              <a:t>, 10 (1963)</a:t>
            </a:r>
            <a:endParaRPr kumimoji="1" lang="en-US" altLang="ja-JP" dirty="0">
              <a:solidFill>
                <a:srgbClr val="0070C0"/>
              </a:solidFill>
            </a:endParaRPr>
          </a:p>
        </p:txBody>
      </p:sp>
      <p:sp>
        <p:nvSpPr>
          <p:cNvPr id="27" name="テキスト ボックス 26">
            <a:extLst>
              <a:ext uri="{FF2B5EF4-FFF2-40B4-BE49-F238E27FC236}">
                <a16:creationId xmlns:a16="http://schemas.microsoft.com/office/drawing/2014/main" id="{AE1E052F-5BD8-4A1E-AC31-15C3DC2462F5}"/>
              </a:ext>
            </a:extLst>
          </p:cNvPr>
          <p:cNvSpPr txBox="1"/>
          <p:nvPr/>
        </p:nvSpPr>
        <p:spPr>
          <a:xfrm>
            <a:off x="6710527" y="3130067"/>
            <a:ext cx="4918256" cy="646331"/>
          </a:xfrm>
          <a:prstGeom prst="rect">
            <a:avLst/>
          </a:prstGeom>
          <a:noFill/>
        </p:spPr>
        <p:txBody>
          <a:bodyPr wrap="square">
            <a:spAutoFit/>
          </a:bodyPr>
          <a:lstStyle/>
          <a:p>
            <a:r>
              <a:rPr kumimoji="1" lang="en-US" altLang="ja-JP" sz="1800" dirty="0">
                <a:solidFill>
                  <a:srgbClr val="0070C0"/>
                </a:solidFill>
              </a:rPr>
              <a:t>M. Yu Kupriyanov and V. F. </a:t>
            </a:r>
            <a:r>
              <a:rPr kumimoji="1" lang="en-US" altLang="ja-JP" sz="1800" dirty="0" err="1">
                <a:solidFill>
                  <a:srgbClr val="0070C0"/>
                </a:solidFill>
              </a:rPr>
              <a:t>Lukichev</a:t>
            </a:r>
            <a:r>
              <a:rPr kumimoji="1" lang="en-US" altLang="ja-JP" sz="1800" dirty="0">
                <a:solidFill>
                  <a:srgbClr val="0070C0"/>
                </a:solidFill>
              </a:rPr>
              <a:t>, </a:t>
            </a:r>
          </a:p>
          <a:p>
            <a:r>
              <a:rPr kumimoji="1" lang="en-US" altLang="ja-JP" sz="1800" dirty="0" err="1">
                <a:solidFill>
                  <a:srgbClr val="0070C0"/>
                </a:solidFill>
              </a:rPr>
              <a:t>Sov</a:t>
            </a:r>
            <a:r>
              <a:rPr kumimoji="1" lang="en-US" altLang="ja-JP" sz="1800" dirty="0">
                <a:solidFill>
                  <a:srgbClr val="0070C0"/>
                </a:solidFill>
              </a:rPr>
              <a:t>. J. Low Temp. Phys. 6, 210 (1980)</a:t>
            </a:r>
            <a:endParaRPr lang="ja-JP" altLang="en-US" dirty="0"/>
          </a:p>
        </p:txBody>
      </p:sp>
      <p:sp>
        <p:nvSpPr>
          <p:cNvPr id="29" name="テキスト ボックス 28">
            <a:extLst>
              <a:ext uri="{FF2B5EF4-FFF2-40B4-BE49-F238E27FC236}">
                <a16:creationId xmlns:a16="http://schemas.microsoft.com/office/drawing/2014/main" id="{B5CDE520-ECF8-40DE-9431-356D7FA97B3C}"/>
              </a:ext>
            </a:extLst>
          </p:cNvPr>
          <p:cNvSpPr txBox="1"/>
          <p:nvPr/>
        </p:nvSpPr>
        <p:spPr>
          <a:xfrm>
            <a:off x="7432714" y="1136476"/>
            <a:ext cx="4759286" cy="830997"/>
          </a:xfrm>
          <a:prstGeom prst="rect">
            <a:avLst/>
          </a:prstGeom>
          <a:noFill/>
        </p:spPr>
        <p:txBody>
          <a:bodyPr wrap="square">
            <a:spAutoFit/>
          </a:bodyPr>
          <a:lstStyle/>
          <a:p>
            <a:r>
              <a:rPr kumimoji="1" lang="en-US" altLang="ja-JP" sz="1200" dirty="0">
                <a:solidFill>
                  <a:srgbClr val="0070C0"/>
                </a:solidFill>
              </a:rPr>
              <a:t>See also </a:t>
            </a:r>
          </a:p>
          <a:p>
            <a:r>
              <a:rPr kumimoji="1" lang="en-US" altLang="ja-JP" sz="1200" dirty="0">
                <a:solidFill>
                  <a:srgbClr val="0070C0"/>
                </a:solidFill>
              </a:rPr>
              <a:t>J. R. Clem and V. G. Kogan, Phys. Rev. B </a:t>
            </a:r>
            <a:r>
              <a:rPr kumimoji="1" lang="en-US" altLang="ja-JP" sz="1200" b="1" dirty="0">
                <a:solidFill>
                  <a:srgbClr val="0070C0"/>
                </a:solidFill>
              </a:rPr>
              <a:t>86</a:t>
            </a:r>
            <a:r>
              <a:rPr kumimoji="1" lang="en-US" altLang="ja-JP" sz="1200" dirty="0">
                <a:solidFill>
                  <a:srgbClr val="0070C0"/>
                </a:solidFill>
              </a:rPr>
              <a:t>, 174521 (2012);</a:t>
            </a:r>
          </a:p>
          <a:p>
            <a:r>
              <a:rPr lang="en-US" altLang="ja-JP" sz="1200" dirty="0">
                <a:solidFill>
                  <a:srgbClr val="0070C0"/>
                </a:solidFill>
              </a:rPr>
              <a:t>T. Kubo, Phys. Rev. Research </a:t>
            </a:r>
            <a:r>
              <a:rPr lang="en-US" altLang="ja-JP" sz="1200" b="1" dirty="0">
                <a:solidFill>
                  <a:srgbClr val="0070C0"/>
                </a:solidFill>
              </a:rPr>
              <a:t>2</a:t>
            </a:r>
            <a:r>
              <a:rPr lang="en-US" altLang="ja-JP" sz="1200" dirty="0">
                <a:solidFill>
                  <a:srgbClr val="0070C0"/>
                </a:solidFill>
              </a:rPr>
              <a:t>, 013302 (2020);</a:t>
            </a:r>
            <a:r>
              <a:rPr lang="ja-JP" altLang="en-US" sz="1200" dirty="0">
                <a:solidFill>
                  <a:srgbClr val="0070C0"/>
                </a:solidFill>
              </a:rPr>
              <a:t> </a:t>
            </a:r>
            <a:endParaRPr lang="en-US" altLang="ja-JP" sz="1200" dirty="0">
              <a:solidFill>
                <a:srgbClr val="0070C0"/>
              </a:solidFill>
            </a:endParaRPr>
          </a:p>
          <a:p>
            <a:r>
              <a:rPr lang="en-US" altLang="ja-JP" sz="1200" dirty="0">
                <a:solidFill>
                  <a:srgbClr val="0070C0"/>
                </a:solidFill>
              </a:rPr>
              <a:t>T. Kubo, Phys. Rev. Research </a:t>
            </a:r>
            <a:r>
              <a:rPr lang="en-US" altLang="ja-JP" sz="1200" b="1" dirty="0">
                <a:solidFill>
                  <a:srgbClr val="0070C0"/>
                </a:solidFill>
              </a:rPr>
              <a:t>2</a:t>
            </a:r>
            <a:r>
              <a:rPr lang="en-US" altLang="ja-JP" sz="1200" dirty="0">
                <a:solidFill>
                  <a:srgbClr val="0070C0"/>
                </a:solidFill>
              </a:rPr>
              <a:t>, 033203 (2020).</a:t>
            </a:r>
            <a:r>
              <a:rPr lang="ja-JP" altLang="en-US" sz="1200" dirty="0">
                <a:solidFill>
                  <a:srgbClr val="0070C0"/>
                </a:solidFill>
              </a:rPr>
              <a:t> </a:t>
            </a:r>
          </a:p>
        </p:txBody>
      </p:sp>
      <p:sp>
        <p:nvSpPr>
          <p:cNvPr id="30" name="テキスト ボックス 29">
            <a:extLst>
              <a:ext uri="{FF2B5EF4-FFF2-40B4-BE49-F238E27FC236}">
                <a16:creationId xmlns:a16="http://schemas.microsoft.com/office/drawing/2014/main" id="{92738E18-21EB-4C09-A015-69BFCE3F9A93}"/>
              </a:ext>
            </a:extLst>
          </p:cNvPr>
          <p:cNvSpPr txBox="1"/>
          <p:nvPr/>
        </p:nvSpPr>
        <p:spPr>
          <a:xfrm>
            <a:off x="7428330" y="3841755"/>
            <a:ext cx="4538383" cy="830997"/>
          </a:xfrm>
          <a:prstGeom prst="rect">
            <a:avLst/>
          </a:prstGeom>
          <a:noFill/>
        </p:spPr>
        <p:txBody>
          <a:bodyPr wrap="square">
            <a:spAutoFit/>
          </a:bodyPr>
          <a:lstStyle/>
          <a:p>
            <a:r>
              <a:rPr kumimoji="1" lang="en-US" altLang="ja-JP" sz="1200" dirty="0">
                <a:solidFill>
                  <a:srgbClr val="0070C0"/>
                </a:solidFill>
              </a:rPr>
              <a:t>See also </a:t>
            </a:r>
          </a:p>
          <a:p>
            <a:r>
              <a:rPr kumimoji="1" lang="en-US" altLang="ja-JP" sz="1200" dirty="0">
                <a:solidFill>
                  <a:srgbClr val="0070C0"/>
                </a:solidFill>
              </a:rPr>
              <a:t>J. </a:t>
            </a:r>
            <a:r>
              <a:rPr kumimoji="1" lang="en-US" altLang="ja-JP" sz="1200" dirty="0" err="1">
                <a:solidFill>
                  <a:srgbClr val="0070C0"/>
                </a:solidFill>
              </a:rPr>
              <a:t>Romijn</a:t>
            </a:r>
            <a:r>
              <a:rPr kumimoji="1" lang="en-US" altLang="ja-JP" sz="1200" dirty="0">
                <a:solidFill>
                  <a:srgbClr val="0070C0"/>
                </a:solidFill>
              </a:rPr>
              <a:t> et al., Phys. Rev. B </a:t>
            </a:r>
            <a:r>
              <a:rPr kumimoji="1" lang="en-US" altLang="ja-JP" sz="1200" b="1" dirty="0">
                <a:solidFill>
                  <a:srgbClr val="0070C0"/>
                </a:solidFill>
              </a:rPr>
              <a:t>26</a:t>
            </a:r>
            <a:r>
              <a:rPr kumimoji="1" lang="en-US" altLang="ja-JP" sz="1200" dirty="0">
                <a:solidFill>
                  <a:srgbClr val="0070C0"/>
                </a:solidFill>
              </a:rPr>
              <a:t>, 3648 (1982), Figure 4</a:t>
            </a:r>
          </a:p>
          <a:p>
            <a:r>
              <a:rPr lang="en-US" altLang="ja-JP" sz="1200" dirty="0">
                <a:solidFill>
                  <a:srgbClr val="0070C0"/>
                </a:solidFill>
              </a:rPr>
              <a:t>T. Kubo, Phys. Rev. Research </a:t>
            </a:r>
            <a:r>
              <a:rPr lang="en-US" altLang="ja-JP" sz="1200" b="1" dirty="0">
                <a:solidFill>
                  <a:srgbClr val="0070C0"/>
                </a:solidFill>
              </a:rPr>
              <a:t>2</a:t>
            </a:r>
            <a:r>
              <a:rPr lang="en-US" altLang="ja-JP" sz="1200" dirty="0">
                <a:solidFill>
                  <a:srgbClr val="0070C0"/>
                </a:solidFill>
              </a:rPr>
              <a:t>, 013302 (2020), Figure 4</a:t>
            </a:r>
          </a:p>
          <a:p>
            <a:r>
              <a:rPr lang="en-US" altLang="ja-JP" sz="1200" dirty="0">
                <a:solidFill>
                  <a:srgbClr val="0070C0"/>
                </a:solidFill>
              </a:rPr>
              <a:t>T. Kubo, Phys. Rev. Research </a:t>
            </a:r>
            <a:r>
              <a:rPr lang="en-US" altLang="ja-JP" sz="1200" b="1" dirty="0">
                <a:solidFill>
                  <a:srgbClr val="0070C0"/>
                </a:solidFill>
              </a:rPr>
              <a:t>2</a:t>
            </a:r>
            <a:r>
              <a:rPr lang="en-US" altLang="ja-JP" sz="1200" dirty="0">
                <a:solidFill>
                  <a:srgbClr val="0070C0"/>
                </a:solidFill>
              </a:rPr>
              <a:t>, 033203 (2020), Figure 8</a:t>
            </a:r>
            <a:endParaRPr lang="ja-JP" altLang="en-US" sz="1200" dirty="0">
              <a:solidFill>
                <a:srgbClr val="0070C0"/>
              </a:solidFill>
            </a:endParaRP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75D74B33-5D6B-4143-96CA-41ABD966CB4F}"/>
                  </a:ext>
                </a:extLst>
              </p:cNvPr>
              <p:cNvSpPr txBox="1"/>
              <p:nvPr/>
            </p:nvSpPr>
            <p:spPr>
              <a:xfrm>
                <a:off x="2270240" y="1972763"/>
                <a:ext cx="4228081" cy="768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𝑗</m:t>
                          </m:r>
                        </m:e>
                        <m:sub>
                          <m:r>
                            <a:rPr kumimoji="1" lang="en-US" altLang="ja-JP" sz="2400" b="0" i="1" smtClean="0">
                              <a:latin typeface="Cambria Math" panose="02040503050406030204" pitchFamily="18" charset="0"/>
                            </a:rPr>
                            <m:t>𝑑</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𝑇</m:t>
                          </m:r>
                        </m:e>
                      </m:d>
                      <m:sSub>
                        <m:sSubPr>
                          <m:ctrlPr>
                            <a:rPr kumimoji="1" lang="en-US" altLang="ja-JP" sz="2400" b="0" i="1" smtClean="0">
                              <a:latin typeface="Cambria Math" panose="02040503050406030204" pitchFamily="18" charset="0"/>
                            </a:rPr>
                          </m:ctrlPr>
                        </m:sSubPr>
                        <m:e>
                          <m:d>
                            <m:dPr>
                              <m:begChr m:val=""/>
                              <m:endChr m:val="|"/>
                              <m:ctrlPr>
                                <a:rPr kumimoji="1" lang="en-US" altLang="ja-JP" sz="2400" b="0" i="1" smtClean="0">
                                  <a:latin typeface="Cambria Math" panose="02040503050406030204" pitchFamily="18" charset="0"/>
                                </a:rPr>
                              </m:ctrlPr>
                            </m:dPr>
                            <m:e>
                              <m:r>
                                <a:rPr lang="ja-JP" altLang="en-US" sz="1600">
                                  <a:latin typeface="Cambria Math" panose="02040503050406030204" pitchFamily="18" charset="0"/>
                                </a:rPr>
                                <m:t>​</m:t>
                              </m:r>
                            </m:e>
                          </m:d>
                        </m:e>
                        <m:sub>
                          <m:r>
                            <a:rPr kumimoji="1" lang="en-US" altLang="ja-JP" sz="2400" b="0" i="1" smtClean="0">
                              <a:latin typeface="Cambria Math" panose="02040503050406030204" pitchFamily="18" charset="0"/>
                            </a:rPr>
                            <m:t>𝑇</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𝑇</m:t>
                              </m:r>
                            </m:e>
                            <m:sub>
                              <m:r>
                                <a:rPr kumimoji="1" lang="en-US" altLang="ja-JP" sz="2400" b="0" i="1" smtClean="0">
                                  <a:latin typeface="Cambria Math" panose="02040503050406030204" pitchFamily="18" charset="0"/>
                                </a:rPr>
                                <m:t>𝑐</m:t>
                              </m:r>
                            </m:sub>
                          </m:sSub>
                        </m:sub>
                      </m:sSub>
                      <m:r>
                        <a:rPr kumimoji="1" lang="en-US" altLang="ja-JP" sz="2400" b="0" i="1" smtClean="0">
                          <a:latin typeface="Cambria Math" panose="02040503050406030204" pitchFamily="18" charset="0"/>
                        </a:rPr>
                        <m:t>=0.544</m:t>
                      </m:r>
                      <m:f>
                        <m:fPr>
                          <m:ctrlPr>
                            <a:rPr kumimoji="1" lang="en-US" altLang="ja-JP" sz="2400" b="0" i="1" smtClean="0">
                              <a:latin typeface="Cambria Math" panose="02040503050406030204" pitchFamily="18" charset="0"/>
                            </a:rPr>
                          </m:ctrlPr>
                        </m:fPr>
                        <m:num>
                          <m:sSub>
                            <m:sSubPr>
                              <m:ctrlPr>
                                <a:rPr kumimoji="1" lang="en-US" altLang="ja-JP" sz="2400" i="1">
                                  <a:latin typeface="Cambria Math" panose="02040503050406030204" pitchFamily="18" charset="0"/>
                                </a:rPr>
                              </m:ctrlPr>
                            </m:sSubPr>
                            <m:e>
                              <m:r>
                                <a:rPr kumimoji="1" lang="en-US" altLang="ja-JP" sz="2400" i="1">
                                  <a:latin typeface="Cambria Math" panose="02040503050406030204" pitchFamily="18" charset="0"/>
                                </a:rPr>
                                <m:t>𝐻</m:t>
                              </m:r>
                            </m:e>
                            <m:sub>
                              <m:r>
                                <a:rPr kumimoji="1" lang="en-US" altLang="ja-JP" sz="2400" i="1">
                                  <a:latin typeface="Cambria Math" panose="02040503050406030204" pitchFamily="18" charset="0"/>
                                </a:rPr>
                                <m:t>𝑐</m:t>
                              </m:r>
                            </m:sub>
                          </m:sSub>
                          <m:r>
                            <a:rPr kumimoji="1" lang="en-US" altLang="ja-JP" sz="2400" i="1">
                              <a:latin typeface="Cambria Math" panose="02040503050406030204" pitchFamily="18" charset="0"/>
                            </a:rPr>
                            <m:t>(</m:t>
                          </m:r>
                          <m:r>
                            <a:rPr kumimoji="1" lang="en-US" altLang="ja-JP" sz="2400" b="0" i="1" smtClean="0">
                              <a:latin typeface="Cambria Math" panose="02040503050406030204" pitchFamily="18" charset="0"/>
                            </a:rPr>
                            <m:t>𝑇</m:t>
                          </m:r>
                          <m:r>
                            <a:rPr kumimoji="1" lang="en-US" altLang="ja-JP" sz="2400" i="1">
                              <a:latin typeface="Cambria Math" panose="02040503050406030204" pitchFamily="18" charset="0"/>
                            </a:rPr>
                            <m:t>)</m:t>
                          </m:r>
                        </m:num>
                        <m:den>
                          <m:r>
                            <a:rPr kumimoji="1" lang="en-US" altLang="ja-JP" sz="2400" b="0" i="1" smtClean="0">
                              <a:latin typeface="Cambria Math" panose="02040503050406030204" pitchFamily="18" charset="0"/>
                            </a:rPr>
                            <m:t>𝜆</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𝑇</m:t>
                          </m:r>
                          <m:r>
                            <a:rPr kumimoji="1" lang="en-US" altLang="ja-JP" sz="2400" b="0" i="1" smtClean="0">
                              <a:latin typeface="Cambria Math" panose="02040503050406030204" pitchFamily="18" charset="0"/>
                            </a:rPr>
                            <m:t>)</m:t>
                          </m:r>
                        </m:den>
                      </m:f>
                      <m:sSub>
                        <m:sSubPr>
                          <m:ctrlPr>
                            <a:rPr kumimoji="1" lang="en-US" altLang="ja-JP" sz="2400" b="0" i="1" smtClean="0">
                              <a:latin typeface="Cambria Math" panose="02040503050406030204" pitchFamily="18" charset="0"/>
                            </a:rPr>
                          </m:ctrlPr>
                        </m:sSubPr>
                        <m:e>
                          <m:d>
                            <m:dPr>
                              <m:begChr m:val=""/>
                              <m:endChr m:val="|"/>
                              <m:ctrlPr>
                                <a:rPr kumimoji="1" lang="en-US" altLang="ja-JP" sz="2400" b="0" i="1" smtClean="0">
                                  <a:latin typeface="Cambria Math" panose="02040503050406030204" pitchFamily="18" charset="0"/>
                                </a:rPr>
                              </m:ctrlPr>
                            </m:dPr>
                            <m:e>
                              <m:r>
                                <a:rPr lang="ja-JP" altLang="en-US" sz="1600">
                                  <a:latin typeface="Cambria Math" panose="02040503050406030204" pitchFamily="18" charset="0"/>
                                </a:rPr>
                                <m:t>​</m:t>
                              </m:r>
                            </m:e>
                          </m:d>
                        </m:e>
                        <m:sub>
                          <m:r>
                            <a:rPr kumimoji="1" lang="en-US" altLang="ja-JP" sz="2400" b="0" i="1" smtClean="0">
                              <a:latin typeface="Cambria Math" panose="02040503050406030204" pitchFamily="18" charset="0"/>
                            </a:rPr>
                            <m:t>𝑇</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𝑇</m:t>
                              </m:r>
                            </m:e>
                            <m:sub>
                              <m:r>
                                <a:rPr kumimoji="1" lang="en-US" altLang="ja-JP" sz="2400" b="0" i="1" smtClean="0">
                                  <a:latin typeface="Cambria Math" panose="02040503050406030204" pitchFamily="18" charset="0"/>
                                </a:rPr>
                                <m:t>𝑐</m:t>
                              </m:r>
                            </m:sub>
                          </m:sSub>
                        </m:sub>
                      </m:sSub>
                      <m:r>
                        <a:rPr kumimoji="1" lang="en-US" altLang="ja-JP" sz="2400" b="0" i="1" smtClean="0">
                          <a:latin typeface="Cambria Math" panose="02040503050406030204" pitchFamily="18" charset="0"/>
                        </a:rPr>
                        <m:t> </m:t>
                      </m:r>
                    </m:oMath>
                  </m:oMathPara>
                </a14:m>
                <a:endParaRPr kumimoji="1" lang="ja-JP" altLang="en-US" sz="2400" dirty="0"/>
              </a:p>
            </p:txBody>
          </p:sp>
        </mc:Choice>
        <mc:Fallback xmlns="">
          <p:sp>
            <p:nvSpPr>
              <p:cNvPr id="31" name="テキスト ボックス 30">
                <a:extLst>
                  <a:ext uri="{FF2B5EF4-FFF2-40B4-BE49-F238E27FC236}">
                    <a16:creationId xmlns:a16="http://schemas.microsoft.com/office/drawing/2014/main" id="{75D74B33-5D6B-4143-96CA-41ABD966CB4F}"/>
                  </a:ext>
                </a:extLst>
              </p:cNvPr>
              <p:cNvSpPr txBox="1">
                <a:spLocks noRot="1" noChangeAspect="1" noMove="1" noResize="1" noEditPoints="1" noAdjustHandles="1" noChangeArrowheads="1" noChangeShapeType="1" noTextEdit="1"/>
              </p:cNvSpPr>
              <p:nvPr/>
            </p:nvSpPr>
            <p:spPr>
              <a:xfrm>
                <a:off x="2270240" y="1972763"/>
                <a:ext cx="4228081" cy="768993"/>
              </a:xfrm>
              <a:prstGeom prst="rect">
                <a:avLst/>
              </a:prstGeom>
              <a:blipFill>
                <a:blip r:embed="rId6"/>
                <a:stretch>
                  <a:fillRect/>
                </a:stretch>
              </a:blipFill>
            </p:spPr>
            <p:txBody>
              <a:bodyPr/>
              <a:lstStyle/>
              <a:p>
                <a:r>
                  <a:rPr lang="ja-JP" altLang="en-US">
                    <a:noFill/>
                  </a:rPr>
                  <a:t> </a:t>
                </a:r>
              </a:p>
            </p:txBody>
          </p:sp>
        </mc:Fallback>
      </mc:AlternateContent>
      <p:sp>
        <p:nvSpPr>
          <p:cNvPr id="32" name="Rectangle 1">
            <a:extLst>
              <a:ext uri="{FF2B5EF4-FFF2-40B4-BE49-F238E27FC236}">
                <a16:creationId xmlns:a16="http://schemas.microsoft.com/office/drawing/2014/main" id="{E2606046-5388-4BEC-850F-9519E3A34AFB}"/>
              </a:ext>
            </a:extLst>
          </p:cNvPr>
          <p:cNvSpPr>
            <a:spLocks noChangeArrowheads="1"/>
          </p:cNvSpPr>
          <p:nvPr/>
        </p:nvSpPr>
        <p:spPr bwMode="auto">
          <a:xfrm>
            <a:off x="6710527" y="2128763"/>
            <a:ext cx="54814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b="0" i="0" u="none" strike="noStrike" cap="none" normalizeH="0" baseline="0" dirty="0">
                <a:ln>
                  <a:noFill/>
                </a:ln>
                <a:solidFill>
                  <a:srgbClr val="0070C0"/>
                </a:solidFill>
                <a:effectLst/>
                <a:latin typeface="+mn-lt"/>
                <a:cs typeface="Arial" panose="020B0604020202020204" pitchFamily="34" charset="0"/>
              </a:rPr>
              <a:t>V. L. Ginzburg,</a:t>
            </a:r>
            <a:r>
              <a:rPr kumimoji="0" lang="en-US" altLang="ja-JP" b="0" i="0" u="none" strike="noStrike" cap="none" normalizeH="0" baseline="0" dirty="0">
                <a:ln>
                  <a:noFill/>
                </a:ln>
                <a:solidFill>
                  <a:srgbClr val="0070C0"/>
                </a:solidFill>
                <a:effectLst/>
                <a:latin typeface="+mn-lt"/>
                <a:cs typeface="Arial" panose="020B0604020202020204" pitchFamily="34" charset="0"/>
              </a:rPr>
              <a:t> </a:t>
            </a:r>
            <a:r>
              <a:rPr kumimoji="0" lang="ja-JP" altLang="ja-JP" b="0" i="1" u="none" strike="noStrike" cap="none" normalizeH="0" baseline="0" dirty="0">
                <a:ln>
                  <a:noFill/>
                </a:ln>
                <a:solidFill>
                  <a:srgbClr val="0070C0"/>
                </a:solidFill>
                <a:effectLst/>
                <a:latin typeface="+mn-lt"/>
                <a:cs typeface="Arial" panose="020B0604020202020204" pitchFamily="34" charset="0"/>
              </a:rPr>
              <a:t>Dokl. Akad. Nauk SSSR</a:t>
            </a:r>
            <a:r>
              <a:rPr kumimoji="0" lang="ja-JP" altLang="ja-JP" b="0" i="0" u="none" strike="noStrike" cap="none" normalizeH="0" baseline="0" dirty="0">
                <a:ln>
                  <a:noFill/>
                </a:ln>
                <a:solidFill>
                  <a:srgbClr val="0070C0"/>
                </a:solidFill>
                <a:effectLst/>
                <a:latin typeface="+mn-lt"/>
                <a:cs typeface="Arial" panose="020B0604020202020204" pitchFamily="34" charset="0"/>
              </a:rPr>
              <a:t>, </a:t>
            </a:r>
            <a:r>
              <a:rPr kumimoji="0" lang="ja-JP" altLang="ja-JP" b="1" i="0" u="none" strike="noStrike" cap="none" normalizeH="0" baseline="0" dirty="0">
                <a:ln>
                  <a:noFill/>
                </a:ln>
                <a:solidFill>
                  <a:srgbClr val="0070C0"/>
                </a:solidFill>
                <a:effectLst/>
                <a:latin typeface="+mn-lt"/>
                <a:cs typeface="Arial" panose="020B0604020202020204" pitchFamily="34" charset="0"/>
              </a:rPr>
              <a:t>118</a:t>
            </a:r>
            <a:r>
              <a:rPr kumimoji="0" lang="ja-JP" altLang="ja-JP" b="0" i="0" u="none" strike="noStrike" cap="none" normalizeH="0" baseline="0" dirty="0">
                <a:ln>
                  <a:noFill/>
                </a:ln>
                <a:solidFill>
                  <a:srgbClr val="0070C0"/>
                </a:solidFill>
                <a:effectLst/>
                <a:latin typeface="+mn-lt"/>
                <a:cs typeface="Arial" panose="020B0604020202020204" pitchFamily="34" charset="0"/>
              </a:rPr>
              <a:t>, </a:t>
            </a:r>
            <a:r>
              <a:rPr kumimoji="0" lang="ja-JP" altLang="ja-JP" b="0" i="0" u="none" strike="noStrike" cap="none" normalizeH="0" baseline="0" dirty="0">
                <a:ln>
                  <a:noFill/>
                </a:ln>
                <a:solidFill>
                  <a:srgbClr val="0070C0"/>
                </a:solidFill>
                <a:effectLst/>
                <a:latin typeface="+mn-lt"/>
              </a:rPr>
              <a:t>464</a:t>
            </a:r>
            <a:r>
              <a:rPr kumimoji="0" lang="en-US" altLang="ja-JP" b="0" i="0" u="none" strike="noStrike" cap="none" normalizeH="0" baseline="0" dirty="0">
                <a:ln>
                  <a:noFill/>
                </a:ln>
                <a:solidFill>
                  <a:srgbClr val="0070C0"/>
                </a:solidFill>
                <a:effectLst/>
                <a:latin typeface="+mn-lt"/>
              </a:rPr>
              <a:t> (1958)</a:t>
            </a:r>
          </a:p>
        </p:txBody>
      </p:sp>
      <p:cxnSp>
        <p:nvCxnSpPr>
          <p:cNvPr id="33" name="直線コネクタ 32">
            <a:extLst>
              <a:ext uri="{FF2B5EF4-FFF2-40B4-BE49-F238E27FC236}">
                <a16:creationId xmlns:a16="http://schemas.microsoft.com/office/drawing/2014/main" id="{90090BFB-7CEC-47B2-843E-699714E4E3A3}"/>
              </a:ext>
            </a:extLst>
          </p:cNvPr>
          <p:cNvCxnSpPr>
            <a:cxnSpLocks/>
          </p:cNvCxnSpPr>
          <p:nvPr/>
        </p:nvCxnSpPr>
        <p:spPr>
          <a:xfrm flipV="1">
            <a:off x="2130407" y="861828"/>
            <a:ext cx="0" cy="5721492"/>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cxnSp>
        <p:nvCxnSpPr>
          <p:cNvPr id="35" name="直線コネクタ 34">
            <a:extLst>
              <a:ext uri="{FF2B5EF4-FFF2-40B4-BE49-F238E27FC236}">
                <a16:creationId xmlns:a16="http://schemas.microsoft.com/office/drawing/2014/main" id="{E460E4E0-5718-4CAA-9588-654A3FCD7815}"/>
              </a:ext>
            </a:extLst>
          </p:cNvPr>
          <p:cNvCxnSpPr>
            <a:cxnSpLocks/>
          </p:cNvCxnSpPr>
          <p:nvPr/>
        </p:nvCxnSpPr>
        <p:spPr>
          <a:xfrm>
            <a:off x="0" y="2853981"/>
            <a:ext cx="12192000" cy="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pic>
        <p:nvPicPr>
          <p:cNvPr id="26" name="図 25">
            <a:extLst>
              <a:ext uri="{FF2B5EF4-FFF2-40B4-BE49-F238E27FC236}">
                <a16:creationId xmlns:a16="http://schemas.microsoft.com/office/drawing/2014/main" id="{27BED08B-62E3-464A-B38A-229E9E0194A4}"/>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900955" y="2922550"/>
            <a:ext cx="2189136" cy="1898043"/>
          </a:xfrm>
          <a:prstGeom prst="rect">
            <a:avLst/>
          </a:prstGeom>
        </p:spPr>
      </p:pic>
      <p:sp>
        <p:nvSpPr>
          <p:cNvPr id="36" name="テキスト ボックス 35">
            <a:extLst>
              <a:ext uri="{FF2B5EF4-FFF2-40B4-BE49-F238E27FC236}">
                <a16:creationId xmlns:a16="http://schemas.microsoft.com/office/drawing/2014/main" id="{50CE6964-CF0B-43C9-80A1-D3E563980DCA}"/>
              </a:ext>
            </a:extLst>
          </p:cNvPr>
          <p:cNvSpPr txBox="1"/>
          <p:nvPr/>
        </p:nvSpPr>
        <p:spPr>
          <a:xfrm>
            <a:off x="134945" y="5015059"/>
            <a:ext cx="1880643" cy="1384995"/>
          </a:xfrm>
          <a:prstGeom prst="rect">
            <a:avLst/>
          </a:prstGeom>
          <a:noFill/>
        </p:spPr>
        <p:txBody>
          <a:bodyPr wrap="none" rtlCol="0">
            <a:spAutoFit/>
          </a:bodyPr>
          <a:lstStyle/>
          <a:p>
            <a:pPr algn="ctr"/>
            <a:r>
              <a:rPr kumimoji="1" lang="en-US" altLang="ja-JP" sz="2800" dirty="0"/>
              <a:t>Effects of </a:t>
            </a:r>
          </a:p>
          <a:p>
            <a:pPr algn="ctr"/>
            <a:r>
              <a:rPr kumimoji="1" lang="en-US" altLang="ja-JP" sz="2800" dirty="0" err="1"/>
              <a:t>Subgap</a:t>
            </a:r>
            <a:r>
              <a:rPr kumimoji="1" lang="en-US" altLang="ja-JP" sz="2800" dirty="0"/>
              <a:t> </a:t>
            </a:r>
          </a:p>
          <a:p>
            <a:pPr algn="ctr"/>
            <a:r>
              <a:rPr kumimoji="1" lang="en-US" altLang="ja-JP" sz="2800" dirty="0"/>
              <a:t>states</a:t>
            </a:r>
            <a:endParaRPr kumimoji="1" lang="ja-JP" altLang="en-US" sz="2800" dirty="0"/>
          </a:p>
        </p:txBody>
      </p:sp>
      <p:pic>
        <p:nvPicPr>
          <p:cNvPr id="43" name="図 42">
            <a:extLst>
              <a:ext uri="{FF2B5EF4-FFF2-40B4-BE49-F238E27FC236}">
                <a16:creationId xmlns:a16="http://schemas.microsoft.com/office/drawing/2014/main" id="{960AF354-E7D8-42B6-998B-644088BAFC8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031739" y="4890619"/>
            <a:ext cx="2086634" cy="1966605"/>
          </a:xfrm>
          <a:prstGeom prst="rect">
            <a:avLst/>
          </a:prstGeom>
        </p:spPr>
      </p:pic>
      <p:sp>
        <p:nvSpPr>
          <p:cNvPr id="45" name="テキスト ボックス 44">
            <a:extLst>
              <a:ext uri="{FF2B5EF4-FFF2-40B4-BE49-F238E27FC236}">
                <a16:creationId xmlns:a16="http://schemas.microsoft.com/office/drawing/2014/main" id="{14F03FFF-8C4C-46FA-BE56-73A84D1E0A78}"/>
              </a:ext>
            </a:extLst>
          </p:cNvPr>
          <p:cNvSpPr txBox="1"/>
          <p:nvPr/>
        </p:nvSpPr>
        <p:spPr>
          <a:xfrm>
            <a:off x="6710527" y="5430557"/>
            <a:ext cx="4743741" cy="646331"/>
          </a:xfrm>
          <a:prstGeom prst="rect">
            <a:avLst/>
          </a:prstGeom>
          <a:noFill/>
        </p:spPr>
        <p:txBody>
          <a:bodyPr wrap="square">
            <a:spAutoFit/>
          </a:bodyPr>
          <a:lstStyle/>
          <a:p>
            <a:r>
              <a:rPr lang="en-US" altLang="ja-JP" sz="1800" dirty="0">
                <a:solidFill>
                  <a:srgbClr val="0070C0"/>
                </a:solidFill>
              </a:rPr>
              <a:t>T. Kubo, Phys. Rev. Research </a:t>
            </a:r>
            <a:r>
              <a:rPr lang="en-US" altLang="ja-JP" sz="1800" b="1" dirty="0">
                <a:solidFill>
                  <a:srgbClr val="0070C0"/>
                </a:solidFill>
              </a:rPr>
              <a:t>2</a:t>
            </a:r>
            <a:r>
              <a:rPr lang="en-US" altLang="ja-JP" sz="1800" dirty="0">
                <a:solidFill>
                  <a:srgbClr val="0070C0"/>
                </a:solidFill>
              </a:rPr>
              <a:t>, 013302 (2020);</a:t>
            </a:r>
            <a:r>
              <a:rPr lang="ja-JP" altLang="en-US" sz="1800" dirty="0">
                <a:solidFill>
                  <a:srgbClr val="0070C0"/>
                </a:solidFill>
              </a:rPr>
              <a:t> </a:t>
            </a:r>
            <a:endParaRPr lang="en-US" altLang="ja-JP" sz="1800" dirty="0">
              <a:solidFill>
                <a:srgbClr val="0070C0"/>
              </a:solidFill>
            </a:endParaRPr>
          </a:p>
          <a:p>
            <a:r>
              <a:rPr lang="en-US" altLang="ja-JP" sz="1800" dirty="0">
                <a:solidFill>
                  <a:srgbClr val="0070C0"/>
                </a:solidFill>
              </a:rPr>
              <a:t>T. Kubo, Phys. Rev. Research </a:t>
            </a:r>
            <a:r>
              <a:rPr lang="en-US" altLang="ja-JP" sz="1800" b="1" dirty="0">
                <a:solidFill>
                  <a:srgbClr val="0070C0"/>
                </a:solidFill>
              </a:rPr>
              <a:t>2</a:t>
            </a:r>
            <a:r>
              <a:rPr lang="en-US" altLang="ja-JP" sz="1800" dirty="0">
                <a:solidFill>
                  <a:srgbClr val="0070C0"/>
                </a:solidFill>
              </a:rPr>
              <a:t>, 033203 (2020).</a:t>
            </a:r>
            <a:r>
              <a:rPr lang="ja-JP" altLang="en-US" sz="1800" dirty="0">
                <a:solidFill>
                  <a:srgbClr val="0070C0"/>
                </a:solidFill>
              </a:rPr>
              <a:t> </a:t>
            </a:r>
          </a:p>
        </p:txBody>
      </p:sp>
      <p:sp>
        <p:nvSpPr>
          <p:cNvPr id="47" name="テキスト ボックス 46">
            <a:extLst>
              <a:ext uri="{FF2B5EF4-FFF2-40B4-BE49-F238E27FC236}">
                <a16:creationId xmlns:a16="http://schemas.microsoft.com/office/drawing/2014/main" id="{8373F662-A72A-4DDD-A6C7-905DCC689268}"/>
              </a:ext>
            </a:extLst>
          </p:cNvPr>
          <p:cNvSpPr txBox="1"/>
          <p:nvPr/>
        </p:nvSpPr>
        <p:spPr>
          <a:xfrm>
            <a:off x="7487333" y="2470001"/>
            <a:ext cx="2634605" cy="27699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dirty="0">
                <a:solidFill>
                  <a:srgbClr val="0070C0"/>
                </a:solidFill>
                <a:latin typeface="+mn-lt"/>
              </a:rPr>
              <a:t>See also </a:t>
            </a:r>
            <a:r>
              <a:rPr lang="en-US" altLang="ja-JP" sz="1200" dirty="0" err="1">
                <a:solidFill>
                  <a:srgbClr val="0070C0"/>
                </a:solidFill>
                <a:latin typeface="+mn-lt"/>
              </a:rPr>
              <a:t>Tinkham’s</a:t>
            </a:r>
            <a:r>
              <a:rPr lang="en-US" altLang="ja-JP" sz="1200" dirty="0">
                <a:solidFill>
                  <a:srgbClr val="0070C0"/>
                </a:solidFill>
                <a:latin typeface="+mn-lt"/>
              </a:rPr>
              <a:t> book</a:t>
            </a:r>
            <a:r>
              <a:rPr kumimoji="0" lang="ja-JP" altLang="ja-JP" sz="1200" i="0" u="none" strike="noStrike" cap="none" normalizeH="0" baseline="0" dirty="0">
                <a:ln>
                  <a:noFill/>
                </a:ln>
                <a:solidFill>
                  <a:srgbClr val="0070C0"/>
                </a:solidFill>
                <a:effectLst/>
                <a:latin typeface="+mn-lt"/>
              </a:rPr>
              <a:t> </a:t>
            </a:r>
          </a:p>
        </p:txBody>
      </p:sp>
      <p:sp>
        <p:nvSpPr>
          <p:cNvPr id="4" name="テキスト ボックス 3">
            <a:extLst>
              <a:ext uri="{FF2B5EF4-FFF2-40B4-BE49-F238E27FC236}">
                <a16:creationId xmlns:a16="http://schemas.microsoft.com/office/drawing/2014/main" id="{F66DE403-1D74-B7FA-6E5C-D1F3FF473025}"/>
              </a:ext>
            </a:extLst>
          </p:cNvPr>
          <p:cNvSpPr txBox="1"/>
          <p:nvPr/>
        </p:nvSpPr>
        <p:spPr>
          <a:xfrm>
            <a:off x="25724" y="41659"/>
            <a:ext cx="2571561" cy="400110"/>
          </a:xfrm>
          <a:prstGeom prst="rect">
            <a:avLst/>
          </a:prstGeom>
          <a:noFill/>
          <a:ln w="9525">
            <a:solidFill>
              <a:schemeClr val="tx1"/>
            </a:solidFill>
          </a:ln>
        </p:spPr>
        <p:txBody>
          <a:bodyPr wrap="square">
            <a:spAutoFit/>
          </a:bodyPr>
          <a:lstStyle/>
          <a:p>
            <a:pPr algn="ctr"/>
            <a:r>
              <a:rPr lang="en-US" altLang="ja-JP" sz="2000" b="1" dirty="0"/>
              <a:t>3.6 </a:t>
            </a:r>
            <a:r>
              <a:rPr lang="ja-JP" altLang="en-US" sz="2000" b="1" dirty="0"/>
              <a:t>対破壊電流密度</a:t>
            </a:r>
            <a:endParaRPr kumimoji="1" lang="en-US" altLang="ja-JP" sz="2000" b="1" dirty="0"/>
          </a:p>
        </p:txBody>
      </p:sp>
      <p:sp>
        <p:nvSpPr>
          <p:cNvPr id="5" name="テキスト ボックス 4">
            <a:extLst>
              <a:ext uri="{FF2B5EF4-FFF2-40B4-BE49-F238E27FC236}">
                <a16:creationId xmlns:a16="http://schemas.microsoft.com/office/drawing/2014/main" id="{E701181B-8F8D-540A-92B3-C8039AF1BBBA}"/>
              </a:ext>
            </a:extLst>
          </p:cNvPr>
          <p:cNvSpPr txBox="1"/>
          <p:nvPr/>
        </p:nvSpPr>
        <p:spPr>
          <a:xfrm>
            <a:off x="123854" y="451342"/>
            <a:ext cx="697627" cy="400110"/>
          </a:xfrm>
          <a:prstGeom prst="rect">
            <a:avLst/>
          </a:prstGeom>
          <a:noFill/>
          <a:ln w="25400">
            <a:solidFill>
              <a:schemeClr val="tx1"/>
            </a:solidFill>
          </a:ln>
        </p:spPr>
        <p:txBody>
          <a:bodyPr wrap="none" rtlCol="0">
            <a:spAutoFit/>
          </a:bodyPr>
          <a:lstStyle/>
          <a:p>
            <a:r>
              <a:rPr kumimoji="1" lang="ja-JP" altLang="en-US" sz="2000" dirty="0"/>
              <a:t>補足</a:t>
            </a:r>
          </a:p>
        </p:txBody>
      </p:sp>
    </p:spTree>
    <p:extLst>
      <p:ext uri="{BB962C8B-B14F-4D97-AF65-F5344CB8AC3E}">
        <p14:creationId xmlns:p14="http://schemas.microsoft.com/office/powerpoint/2010/main" val="21757863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8C0FEDD-7D9F-C4D6-B405-8C2496F90FBC}"/>
              </a:ext>
            </a:extLst>
          </p:cNvPr>
          <p:cNvSpPr txBox="1"/>
          <p:nvPr/>
        </p:nvSpPr>
        <p:spPr>
          <a:xfrm>
            <a:off x="2483126" y="2551837"/>
            <a:ext cx="7225748" cy="1754326"/>
          </a:xfrm>
          <a:prstGeom prst="rect">
            <a:avLst/>
          </a:prstGeom>
          <a:noFill/>
          <a:ln w="63500">
            <a:solidFill>
              <a:schemeClr val="tx1"/>
            </a:solidFill>
          </a:ln>
        </p:spPr>
        <p:txBody>
          <a:bodyPr wrap="square">
            <a:spAutoFit/>
          </a:bodyPr>
          <a:lstStyle/>
          <a:p>
            <a:pPr algn="ctr"/>
            <a:r>
              <a:rPr lang="en-US" altLang="ja-JP" sz="5400" b="1" dirty="0"/>
              <a:t>3.7 </a:t>
            </a:r>
            <a:r>
              <a:rPr lang="ja-JP" altLang="en-US" sz="5400" b="1" dirty="0"/>
              <a:t>過熱磁場</a:t>
            </a:r>
            <a:endParaRPr lang="en-US" altLang="ja-JP" sz="5400" b="1" dirty="0"/>
          </a:p>
          <a:p>
            <a:pPr algn="ctr"/>
            <a:r>
              <a:rPr lang="en-US" altLang="ja-JP" sz="5400" b="1" dirty="0"/>
              <a:t>(superheating field)</a:t>
            </a:r>
            <a:endParaRPr kumimoji="1" lang="en-US" altLang="ja-JP" sz="5400" b="1" dirty="0"/>
          </a:p>
        </p:txBody>
      </p:sp>
      <p:sp>
        <p:nvSpPr>
          <p:cNvPr id="3" name="テキスト ボックス 2">
            <a:extLst>
              <a:ext uri="{FF2B5EF4-FFF2-40B4-BE49-F238E27FC236}">
                <a16:creationId xmlns:a16="http://schemas.microsoft.com/office/drawing/2014/main" id="{3EA20349-65EF-549A-F2C3-49E523ABF248}"/>
              </a:ext>
            </a:extLst>
          </p:cNvPr>
          <p:cNvSpPr txBox="1"/>
          <p:nvPr/>
        </p:nvSpPr>
        <p:spPr>
          <a:xfrm>
            <a:off x="3925957" y="4572002"/>
            <a:ext cx="4801314" cy="400110"/>
          </a:xfrm>
          <a:prstGeom prst="rect">
            <a:avLst/>
          </a:prstGeom>
          <a:noFill/>
        </p:spPr>
        <p:txBody>
          <a:bodyPr wrap="none" rtlCol="0">
            <a:spAutoFit/>
          </a:bodyPr>
          <a:lstStyle/>
          <a:p>
            <a:r>
              <a:rPr kumimoji="1" lang="ja-JP" altLang="en-US" sz="2000" dirty="0">
                <a:solidFill>
                  <a:srgbClr val="FF0000"/>
                </a:solidFill>
              </a:rPr>
              <a:t>空洞の加速性能の理論限界に対応する量</a:t>
            </a:r>
          </a:p>
        </p:txBody>
      </p:sp>
      <p:sp>
        <p:nvSpPr>
          <p:cNvPr id="4" name="テキスト ボックス 3">
            <a:extLst>
              <a:ext uri="{FF2B5EF4-FFF2-40B4-BE49-F238E27FC236}">
                <a16:creationId xmlns:a16="http://schemas.microsoft.com/office/drawing/2014/main" id="{1A6F93C6-F470-CFC9-45EE-1B32B33B36EC}"/>
              </a:ext>
            </a:extLst>
          </p:cNvPr>
          <p:cNvSpPr txBox="1"/>
          <p:nvPr/>
        </p:nvSpPr>
        <p:spPr>
          <a:xfrm>
            <a:off x="-1649893" y="1553416"/>
            <a:ext cx="1569660" cy="923330"/>
          </a:xfrm>
          <a:prstGeom prst="rect">
            <a:avLst/>
          </a:prstGeom>
          <a:noFill/>
        </p:spPr>
        <p:txBody>
          <a:bodyPr wrap="none" rtlCol="0">
            <a:spAutoFit/>
          </a:bodyPr>
          <a:lstStyle/>
          <a:p>
            <a:r>
              <a:rPr kumimoji="1" lang="en-US" altLang="ja-JP" dirty="0"/>
              <a:t>3.6: </a:t>
            </a:r>
          </a:p>
          <a:p>
            <a:r>
              <a:rPr kumimoji="1" lang="ja-JP" altLang="en-US" dirty="0"/>
              <a:t>問題あわせて</a:t>
            </a:r>
            <a:endParaRPr kumimoji="1" lang="en-US" altLang="ja-JP" dirty="0"/>
          </a:p>
          <a:p>
            <a:r>
              <a:rPr kumimoji="1" lang="en-US" altLang="ja-JP" dirty="0"/>
              <a:t>10</a:t>
            </a:r>
            <a:r>
              <a:rPr kumimoji="1" lang="ja-JP" altLang="en-US" dirty="0"/>
              <a:t>分くらい</a:t>
            </a:r>
          </a:p>
        </p:txBody>
      </p:sp>
      <p:sp>
        <p:nvSpPr>
          <p:cNvPr id="5" name="テキスト ボックス 4">
            <a:extLst>
              <a:ext uri="{FF2B5EF4-FFF2-40B4-BE49-F238E27FC236}">
                <a16:creationId xmlns:a16="http://schemas.microsoft.com/office/drawing/2014/main" id="{B62AE04C-7E8B-4E03-7997-6CD8AC2F0ED0}"/>
              </a:ext>
            </a:extLst>
          </p:cNvPr>
          <p:cNvSpPr txBox="1"/>
          <p:nvPr/>
        </p:nvSpPr>
        <p:spPr>
          <a:xfrm>
            <a:off x="-1451121" y="116710"/>
            <a:ext cx="1172116" cy="923330"/>
          </a:xfrm>
          <a:prstGeom prst="rect">
            <a:avLst/>
          </a:prstGeom>
          <a:noFill/>
        </p:spPr>
        <p:txBody>
          <a:bodyPr wrap="none" rtlCol="0">
            <a:spAutoFit/>
          </a:bodyPr>
          <a:lstStyle/>
          <a:p>
            <a:r>
              <a:rPr kumimoji="1" lang="en-US" altLang="ja-JP" dirty="0"/>
              <a:t>3.5: </a:t>
            </a:r>
          </a:p>
          <a:p>
            <a:r>
              <a:rPr kumimoji="1" lang="en-US" altLang="ja-JP" dirty="0"/>
              <a:t>14</a:t>
            </a:r>
            <a:r>
              <a:rPr kumimoji="1" lang="ja-JP" altLang="en-US" dirty="0"/>
              <a:t>分</a:t>
            </a:r>
            <a:endParaRPr kumimoji="1" lang="en-US" altLang="ja-JP" dirty="0"/>
          </a:p>
          <a:p>
            <a:r>
              <a:rPr kumimoji="1" lang="en-US" altLang="ja-JP" dirty="0"/>
              <a:t>+</a:t>
            </a:r>
            <a:r>
              <a:rPr kumimoji="1" lang="ja-JP" altLang="en-US" dirty="0"/>
              <a:t>問題</a:t>
            </a:r>
            <a:r>
              <a:rPr kumimoji="1" lang="en-US" altLang="ja-JP" dirty="0"/>
              <a:t>5</a:t>
            </a:r>
            <a:r>
              <a:rPr kumimoji="1" lang="ja-JP" altLang="en-US" dirty="0"/>
              <a:t>分</a:t>
            </a:r>
          </a:p>
        </p:txBody>
      </p:sp>
      <p:sp>
        <p:nvSpPr>
          <p:cNvPr id="6" name="テキスト ボックス 5">
            <a:extLst>
              <a:ext uri="{FF2B5EF4-FFF2-40B4-BE49-F238E27FC236}">
                <a16:creationId xmlns:a16="http://schemas.microsoft.com/office/drawing/2014/main" id="{97CC2F9A-815E-338E-7FC7-4C7BD4E0D817}"/>
              </a:ext>
            </a:extLst>
          </p:cNvPr>
          <p:cNvSpPr txBox="1"/>
          <p:nvPr/>
        </p:nvSpPr>
        <p:spPr>
          <a:xfrm>
            <a:off x="-1202635" y="3220278"/>
            <a:ext cx="1300356" cy="646331"/>
          </a:xfrm>
          <a:prstGeom prst="rect">
            <a:avLst/>
          </a:prstGeom>
          <a:noFill/>
        </p:spPr>
        <p:txBody>
          <a:bodyPr wrap="none" rtlCol="0">
            <a:spAutoFit/>
          </a:bodyPr>
          <a:lstStyle/>
          <a:p>
            <a:r>
              <a:rPr kumimoji="1" lang="en-US" altLang="ja-JP" dirty="0"/>
              <a:t>3.7:</a:t>
            </a:r>
          </a:p>
          <a:p>
            <a:r>
              <a:rPr kumimoji="1" lang="en-US" altLang="ja-JP" dirty="0"/>
              <a:t>10</a:t>
            </a:r>
            <a:r>
              <a:rPr kumimoji="1" lang="ja-JP" altLang="en-US" dirty="0"/>
              <a:t>分</a:t>
            </a:r>
            <a:r>
              <a:rPr kumimoji="1" lang="en-US" altLang="ja-JP" dirty="0"/>
              <a:t>+</a:t>
            </a:r>
            <a:r>
              <a:rPr kumimoji="1" lang="ja-JP" altLang="en-US" dirty="0"/>
              <a:t>問題</a:t>
            </a:r>
          </a:p>
        </p:txBody>
      </p:sp>
    </p:spTree>
    <p:extLst>
      <p:ext uri="{BB962C8B-B14F-4D97-AF65-F5344CB8AC3E}">
        <p14:creationId xmlns:p14="http://schemas.microsoft.com/office/powerpoint/2010/main" val="32647451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8024167-DBD7-701D-036B-64310C1CFF08}"/>
              </a:ext>
            </a:extLst>
          </p:cNvPr>
          <p:cNvSpPr txBox="1"/>
          <p:nvPr/>
        </p:nvSpPr>
        <p:spPr>
          <a:xfrm>
            <a:off x="25724" y="41659"/>
            <a:ext cx="4293357" cy="400110"/>
          </a:xfrm>
          <a:prstGeom prst="rect">
            <a:avLst/>
          </a:prstGeom>
          <a:noFill/>
          <a:ln w="63500">
            <a:solidFill>
              <a:schemeClr val="tx1"/>
            </a:solidFill>
          </a:ln>
        </p:spPr>
        <p:txBody>
          <a:bodyPr wrap="square">
            <a:spAutoFit/>
          </a:bodyPr>
          <a:lstStyle/>
          <a:p>
            <a:pPr algn="ctr"/>
            <a:r>
              <a:rPr lang="en-US" altLang="ja-JP" sz="2000" b="1" dirty="0"/>
              <a:t>3.7 </a:t>
            </a:r>
            <a:r>
              <a:rPr lang="ja-JP" altLang="en-US" sz="2000" b="1" dirty="0"/>
              <a:t>過熱磁場</a:t>
            </a:r>
            <a:r>
              <a:rPr lang="en-US" altLang="ja-JP" sz="2000" b="1" dirty="0"/>
              <a:t>(superheating field)</a:t>
            </a:r>
            <a:endParaRPr kumimoji="1" lang="en-US" altLang="ja-JP" sz="2000" b="1"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FB374B1F-EBD4-6548-40AE-86D0BE519467}"/>
                  </a:ext>
                </a:extLst>
              </p:cNvPr>
              <p:cNvSpPr txBox="1"/>
              <p:nvPr/>
            </p:nvSpPr>
            <p:spPr>
              <a:xfrm>
                <a:off x="0" y="1206599"/>
                <a:ext cx="12192000" cy="830997"/>
              </a:xfrm>
              <a:prstGeom prst="rect">
                <a:avLst/>
              </a:prstGeom>
              <a:noFill/>
            </p:spPr>
            <p:txBody>
              <a:bodyPr wrap="square">
                <a:spAutoFit/>
              </a:bodyPr>
              <a:lstStyle/>
              <a:p>
                <a:pPr marL="342900" indent="-342900">
                  <a:buFont typeface="Wingdings" panose="05000000000000000000" pitchFamily="2" charset="2"/>
                  <a:buChar char="l"/>
                </a:pPr>
                <a:r>
                  <a:rPr lang="ja-JP" altLang="en-US" sz="2400" dirty="0"/>
                  <a:t>既に見たとおり、超伝導体は</a:t>
                </a:r>
                <a14:m>
                  <m:oMath xmlns:m="http://schemas.openxmlformats.org/officeDocument/2006/math">
                    <m:r>
                      <a:rPr lang="en-US" altLang="ja-JP" sz="2400" i="1" dirty="0" smtClean="0">
                        <a:latin typeface="Cambria Math" panose="02040503050406030204" pitchFamily="18" charset="0"/>
                      </a:rPr>
                      <m:t>0≤</m:t>
                    </m:r>
                    <m:r>
                      <a:rPr lang="en-US" altLang="ja-JP" sz="2400" i="1" dirty="0" smtClean="0">
                        <a:latin typeface="Cambria Math" panose="02040503050406030204" pitchFamily="18" charset="0"/>
                      </a:rPr>
                      <m:t>𝐵</m:t>
                    </m:r>
                    <m:r>
                      <a:rPr lang="en-US" altLang="ja-JP" sz="2400" i="1" dirty="0" smtClean="0">
                        <a:latin typeface="Cambria Math" panose="02040503050406030204" pitchFamily="18" charset="0"/>
                      </a:rPr>
                      <m:t>&lt;</m:t>
                    </m:r>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𝐵</m:t>
                        </m:r>
                      </m:e>
                      <m:sub>
                        <m:r>
                          <a:rPr lang="en-US" altLang="ja-JP" sz="2400" i="1" dirty="0" smtClean="0">
                            <a:latin typeface="Cambria Math" panose="02040503050406030204" pitchFamily="18" charset="0"/>
                          </a:rPr>
                          <m:t>𝑐</m:t>
                        </m:r>
                        <m:r>
                          <a:rPr lang="en-US" altLang="ja-JP" sz="2400" i="1" dirty="0" smtClean="0">
                            <a:latin typeface="Cambria Math" panose="02040503050406030204" pitchFamily="18" charset="0"/>
                          </a:rPr>
                          <m:t>1</m:t>
                        </m:r>
                      </m:sub>
                    </m:sSub>
                  </m:oMath>
                </a14:m>
                <a:r>
                  <a:rPr lang="ja-JP" altLang="en-US" sz="2400" dirty="0"/>
                  <a:t>でマイスナー状態にあるが、</a:t>
                </a:r>
                <a14:m>
                  <m:oMath xmlns:m="http://schemas.openxmlformats.org/officeDocument/2006/math">
                    <m:r>
                      <a:rPr lang="en-US" altLang="ja-JP" sz="2400" i="1" dirty="0" smtClean="0">
                        <a:latin typeface="Cambria Math" panose="02040503050406030204" pitchFamily="18" charset="0"/>
                      </a:rPr>
                      <m:t>𝐵</m:t>
                    </m:r>
                    <m:r>
                      <a:rPr lang="en-US" altLang="ja-JP" sz="2400" i="1" dirty="0" smtClean="0">
                        <a:latin typeface="Cambria Math" panose="02040503050406030204" pitchFamily="18" charset="0"/>
                      </a:rPr>
                      <m:t>&gt;</m:t>
                    </m:r>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𝐵</m:t>
                        </m:r>
                      </m:e>
                      <m:sub>
                        <m:r>
                          <a:rPr lang="en-US" altLang="ja-JP" sz="2400" i="1" dirty="0" smtClean="0">
                            <a:latin typeface="Cambria Math" panose="02040503050406030204" pitchFamily="18" charset="0"/>
                          </a:rPr>
                          <m:t>𝑐</m:t>
                        </m:r>
                        <m:r>
                          <a:rPr lang="en-US" altLang="ja-JP" sz="2400" i="1" dirty="0" smtClean="0">
                            <a:latin typeface="Cambria Math" panose="02040503050406030204" pitchFamily="18" charset="0"/>
                          </a:rPr>
                          <m:t>1</m:t>
                        </m:r>
                      </m:sub>
                    </m:sSub>
                  </m:oMath>
                </a14:m>
                <a:r>
                  <a:rPr lang="ja-JP" altLang="en-US" sz="2400" dirty="0"/>
                  <a:t>では渦糸状態が安定になる。</a:t>
                </a:r>
                <a:endParaRPr lang="en-US" altLang="ja-JP" sz="2400" dirty="0"/>
              </a:p>
            </p:txBody>
          </p:sp>
        </mc:Choice>
        <mc:Fallback xmlns="">
          <p:sp>
            <p:nvSpPr>
              <p:cNvPr id="4" name="テキスト ボックス 3">
                <a:extLst>
                  <a:ext uri="{FF2B5EF4-FFF2-40B4-BE49-F238E27FC236}">
                    <a16:creationId xmlns:a16="http://schemas.microsoft.com/office/drawing/2014/main" id="{FB374B1F-EBD4-6548-40AE-86D0BE519467}"/>
                  </a:ext>
                </a:extLst>
              </p:cNvPr>
              <p:cNvSpPr txBox="1">
                <a:spLocks noRot="1" noChangeAspect="1" noMove="1" noResize="1" noEditPoints="1" noAdjustHandles="1" noChangeArrowheads="1" noChangeShapeType="1" noTextEdit="1"/>
              </p:cNvSpPr>
              <p:nvPr/>
            </p:nvSpPr>
            <p:spPr>
              <a:xfrm>
                <a:off x="0" y="1206599"/>
                <a:ext cx="12192000" cy="830997"/>
              </a:xfrm>
              <a:prstGeom prst="rect">
                <a:avLst/>
              </a:prstGeom>
              <a:blipFill>
                <a:blip r:embed="rId2"/>
                <a:stretch>
                  <a:fillRect l="-650" t="-5882" b="-1617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296491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8024167-DBD7-701D-036B-64310C1CFF08}"/>
              </a:ext>
            </a:extLst>
          </p:cNvPr>
          <p:cNvSpPr txBox="1"/>
          <p:nvPr/>
        </p:nvSpPr>
        <p:spPr>
          <a:xfrm>
            <a:off x="25724" y="41659"/>
            <a:ext cx="4293357" cy="400110"/>
          </a:xfrm>
          <a:prstGeom prst="rect">
            <a:avLst/>
          </a:prstGeom>
          <a:noFill/>
          <a:ln w="63500">
            <a:solidFill>
              <a:schemeClr val="tx1"/>
            </a:solidFill>
          </a:ln>
        </p:spPr>
        <p:txBody>
          <a:bodyPr wrap="square">
            <a:spAutoFit/>
          </a:bodyPr>
          <a:lstStyle/>
          <a:p>
            <a:pPr algn="ctr"/>
            <a:r>
              <a:rPr lang="en-US" altLang="ja-JP" sz="2000" b="1" dirty="0"/>
              <a:t>3.7 </a:t>
            </a:r>
            <a:r>
              <a:rPr lang="ja-JP" altLang="en-US" sz="2000" b="1" dirty="0"/>
              <a:t>過熱磁場</a:t>
            </a:r>
            <a:r>
              <a:rPr lang="en-US" altLang="ja-JP" sz="2000" b="1" dirty="0"/>
              <a:t>(superheating field)</a:t>
            </a:r>
            <a:endParaRPr kumimoji="1" lang="en-US" altLang="ja-JP" sz="2000" b="1"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FB374B1F-EBD4-6548-40AE-86D0BE519467}"/>
                  </a:ext>
                </a:extLst>
              </p:cNvPr>
              <p:cNvSpPr txBox="1"/>
              <p:nvPr/>
            </p:nvSpPr>
            <p:spPr>
              <a:xfrm>
                <a:off x="0" y="1206599"/>
                <a:ext cx="12192000" cy="2246769"/>
              </a:xfrm>
              <a:prstGeom prst="rect">
                <a:avLst/>
              </a:prstGeom>
              <a:noFill/>
            </p:spPr>
            <p:txBody>
              <a:bodyPr wrap="square">
                <a:spAutoFit/>
              </a:bodyPr>
              <a:lstStyle/>
              <a:p>
                <a:pPr marL="342900" indent="-342900">
                  <a:buFont typeface="Wingdings" panose="05000000000000000000" pitchFamily="2" charset="2"/>
                  <a:buChar char="l"/>
                </a:pPr>
                <a:r>
                  <a:rPr lang="ja-JP" altLang="en-US" sz="2400" dirty="0"/>
                  <a:t>既に見たとおり、超伝導体は</a:t>
                </a:r>
                <a14:m>
                  <m:oMath xmlns:m="http://schemas.openxmlformats.org/officeDocument/2006/math">
                    <m:r>
                      <a:rPr lang="en-US" altLang="ja-JP" sz="2400" i="1" dirty="0" smtClean="0">
                        <a:latin typeface="Cambria Math" panose="02040503050406030204" pitchFamily="18" charset="0"/>
                      </a:rPr>
                      <m:t>0≤</m:t>
                    </m:r>
                    <m:r>
                      <a:rPr lang="en-US" altLang="ja-JP" sz="2400" i="1" dirty="0" smtClean="0">
                        <a:latin typeface="Cambria Math" panose="02040503050406030204" pitchFamily="18" charset="0"/>
                      </a:rPr>
                      <m:t>𝐵</m:t>
                    </m:r>
                    <m:r>
                      <a:rPr lang="en-US" altLang="ja-JP" sz="2400" i="1" dirty="0" smtClean="0">
                        <a:latin typeface="Cambria Math" panose="02040503050406030204" pitchFamily="18" charset="0"/>
                      </a:rPr>
                      <m:t>&lt;</m:t>
                    </m:r>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𝐵</m:t>
                        </m:r>
                      </m:e>
                      <m:sub>
                        <m:r>
                          <a:rPr lang="en-US" altLang="ja-JP" sz="2400" i="1" dirty="0" smtClean="0">
                            <a:latin typeface="Cambria Math" panose="02040503050406030204" pitchFamily="18" charset="0"/>
                          </a:rPr>
                          <m:t>𝑐</m:t>
                        </m:r>
                        <m:r>
                          <a:rPr lang="en-US" altLang="ja-JP" sz="2400" i="1" dirty="0" smtClean="0">
                            <a:latin typeface="Cambria Math" panose="02040503050406030204" pitchFamily="18" charset="0"/>
                          </a:rPr>
                          <m:t>1</m:t>
                        </m:r>
                      </m:sub>
                    </m:sSub>
                  </m:oMath>
                </a14:m>
                <a:r>
                  <a:rPr lang="ja-JP" altLang="en-US" sz="2400" dirty="0"/>
                  <a:t>でマイスナー状態にあるが、</a:t>
                </a:r>
                <a14:m>
                  <m:oMath xmlns:m="http://schemas.openxmlformats.org/officeDocument/2006/math">
                    <m:r>
                      <a:rPr lang="en-US" altLang="ja-JP" sz="2400" i="1" dirty="0" smtClean="0">
                        <a:latin typeface="Cambria Math" panose="02040503050406030204" pitchFamily="18" charset="0"/>
                      </a:rPr>
                      <m:t>𝐵</m:t>
                    </m:r>
                    <m:r>
                      <a:rPr lang="en-US" altLang="ja-JP" sz="2400" i="1" dirty="0" smtClean="0">
                        <a:latin typeface="Cambria Math" panose="02040503050406030204" pitchFamily="18" charset="0"/>
                      </a:rPr>
                      <m:t>&gt;</m:t>
                    </m:r>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𝐵</m:t>
                        </m:r>
                      </m:e>
                      <m:sub>
                        <m:r>
                          <a:rPr lang="en-US" altLang="ja-JP" sz="2400" i="1" dirty="0" smtClean="0">
                            <a:latin typeface="Cambria Math" panose="02040503050406030204" pitchFamily="18" charset="0"/>
                          </a:rPr>
                          <m:t>𝑐</m:t>
                        </m:r>
                        <m:r>
                          <a:rPr lang="en-US" altLang="ja-JP" sz="2400" i="1" dirty="0" smtClean="0">
                            <a:latin typeface="Cambria Math" panose="02040503050406030204" pitchFamily="18" charset="0"/>
                          </a:rPr>
                          <m:t>1</m:t>
                        </m:r>
                      </m:sub>
                    </m:sSub>
                  </m:oMath>
                </a14:m>
                <a:r>
                  <a:rPr lang="ja-JP" altLang="en-US" sz="2400" dirty="0"/>
                  <a:t>では渦糸状態が安定になる。</a:t>
                </a:r>
                <a:endParaRPr lang="en-US" altLang="ja-JP" sz="2400" dirty="0"/>
              </a:p>
              <a:p>
                <a:pPr marL="342900" indent="-342900">
                  <a:buFont typeface="Wingdings" panose="05000000000000000000" pitchFamily="2" charset="2"/>
                  <a:buChar char="l"/>
                </a:pPr>
                <a:endParaRPr lang="en-US" altLang="ja-JP" sz="2400" dirty="0"/>
              </a:p>
              <a:p>
                <a:pPr marL="342900" indent="-342900">
                  <a:buFont typeface="Wingdings" panose="05000000000000000000" pitchFamily="2" charset="2"/>
                  <a:buChar char="l"/>
                </a:pPr>
                <a:r>
                  <a:rPr lang="ja-JP" altLang="en-US" sz="2400" dirty="0"/>
                  <a:t>しかし、</a:t>
                </a:r>
                <a14:m>
                  <m:oMath xmlns:m="http://schemas.openxmlformats.org/officeDocument/2006/math">
                    <m:r>
                      <a:rPr lang="en-US" altLang="ja-JP" sz="2400" i="1" dirty="0" smtClean="0">
                        <a:latin typeface="Cambria Math" panose="02040503050406030204" pitchFamily="18" charset="0"/>
                      </a:rPr>
                      <m:t>𝐵</m:t>
                    </m:r>
                    <m:r>
                      <a:rPr lang="en-US" altLang="ja-JP" sz="2400" i="1" dirty="0" smtClean="0">
                        <a:latin typeface="Cambria Math" panose="02040503050406030204" pitchFamily="18" charset="0"/>
                      </a:rPr>
                      <m:t>&gt;</m:t>
                    </m:r>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𝐵</m:t>
                        </m:r>
                      </m:e>
                      <m:sub>
                        <m:r>
                          <a:rPr lang="en-US" altLang="ja-JP" sz="2400" i="1" dirty="0" smtClean="0">
                            <a:latin typeface="Cambria Math" panose="02040503050406030204" pitchFamily="18" charset="0"/>
                          </a:rPr>
                          <m:t>𝑐</m:t>
                        </m:r>
                        <m:r>
                          <a:rPr lang="en-US" altLang="ja-JP" sz="2400" i="1" dirty="0" smtClean="0">
                            <a:latin typeface="Cambria Math" panose="02040503050406030204" pitchFamily="18" charset="0"/>
                          </a:rPr>
                          <m:t>1</m:t>
                        </m:r>
                      </m:sub>
                    </m:sSub>
                  </m:oMath>
                </a14:m>
                <a:r>
                  <a:rPr lang="ja-JP" altLang="en-US" sz="2400" dirty="0"/>
                  <a:t>であっても渦糸状態になるとは限らない。</a:t>
                </a:r>
                <a:r>
                  <a:rPr lang="ja-JP" altLang="en-US" dirty="0"/>
                  <a:t>電子レンジに入れた水が、温度</a:t>
                </a:r>
                <a:r>
                  <a:rPr lang="en-US" altLang="ja-JP" dirty="0"/>
                  <a:t>T&gt; 100 ℃</a:t>
                </a:r>
                <a:r>
                  <a:rPr lang="ja-JP" altLang="en-US" dirty="0"/>
                  <a:t>となっても必ずしも沸騰して気体（安定状態）にならず、液体（準安定状態）で居続けられる事と同様</a:t>
                </a:r>
                <a:r>
                  <a:rPr lang="ja-JP" altLang="en-US" sz="2000" dirty="0"/>
                  <a:t>。</a:t>
                </a:r>
                <a:endParaRPr lang="en-US" altLang="ja-JP" sz="2000" dirty="0"/>
              </a:p>
              <a:p>
                <a:pPr marL="342900" indent="-342900">
                  <a:buFont typeface="Wingdings" panose="05000000000000000000" pitchFamily="2" charset="2"/>
                  <a:buChar char="l"/>
                </a:pPr>
                <a:endParaRPr lang="en-US" altLang="ja-JP" sz="2400" dirty="0"/>
              </a:p>
            </p:txBody>
          </p:sp>
        </mc:Choice>
        <mc:Fallback xmlns="">
          <p:sp>
            <p:nvSpPr>
              <p:cNvPr id="4" name="テキスト ボックス 3">
                <a:extLst>
                  <a:ext uri="{FF2B5EF4-FFF2-40B4-BE49-F238E27FC236}">
                    <a16:creationId xmlns:a16="http://schemas.microsoft.com/office/drawing/2014/main" id="{FB374B1F-EBD4-6548-40AE-86D0BE519467}"/>
                  </a:ext>
                </a:extLst>
              </p:cNvPr>
              <p:cNvSpPr txBox="1">
                <a:spLocks noRot="1" noChangeAspect="1" noMove="1" noResize="1" noEditPoints="1" noAdjustHandles="1" noChangeArrowheads="1" noChangeShapeType="1" noTextEdit="1"/>
              </p:cNvSpPr>
              <p:nvPr/>
            </p:nvSpPr>
            <p:spPr>
              <a:xfrm>
                <a:off x="0" y="1206599"/>
                <a:ext cx="12192000" cy="2246769"/>
              </a:xfrm>
              <a:prstGeom prst="rect">
                <a:avLst/>
              </a:prstGeom>
              <a:blipFill>
                <a:blip r:embed="rId2"/>
                <a:stretch>
                  <a:fillRect l="-650" t="-2174" r="-1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292989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8024167-DBD7-701D-036B-64310C1CFF08}"/>
              </a:ext>
            </a:extLst>
          </p:cNvPr>
          <p:cNvSpPr txBox="1"/>
          <p:nvPr/>
        </p:nvSpPr>
        <p:spPr>
          <a:xfrm>
            <a:off x="25724" y="41659"/>
            <a:ext cx="4293357" cy="400110"/>
          </a:xfrm>
          <a:prstGeom prst="rect">
            <a:avLst/>
          </a:prstGeom>
          <a:noFill/>
          <a:ln w="63500">
            <a:solidFill>
              <a:schemeClr val="tx1"/>
            </a:solidFill>
          </a:ln>
        </p:spPr>
        <p:txBody>
          <a:bodyPr wrap="square">
            <a:spAutoFit/>
          </a:bodyPr>
          <a:lstStyle/>
          <a:p>
            <a:pPr algn="ctr"/>
            <a:r>
              <a:rPr lang="en-US" altLang="ja-JP" sz="2000" b="1" dirty="0"/>
              <a:t>3.7 </a:t>
            </a:r>
            <a:r>
              <a:rPr lang="ja-JP" altLang="en-US" sz="2000" b="1" dirty="0"/>
              <a:t>過熱磁場</a:t>
            </a:r>
            <a:r>
              <a:rPr lang="en-US" altLang="ja-JP" sz="2000" b="1" dirty="0"/>
              <a:t>(superheating field)</a:t>
            </a:r>
            <a:endParaRPr kumimoji="1" lang="en-US" altLang="ja-JP" sz="2000" b="1"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FB374B1F-EBD4-6548-40AE-86D0BE519467}"/>
                  </a:ext>
                </a:extLst>
              </p:cNvPr>
              <p:cNvSpPr txBox="1"/>
              <p:nvPr/>
            </p:nvSpPr>
            <p:spPr>
              <a:xfrm>
                <a:off x="0" y="1206599"/>
                <a:ext cx="12192000" cy="3354765"/>
              </a:xfrm>
              <a:prstGeom prst="rect">
                <a:avLst/>
              </a:prstGeom>
              <a:noFill/>
            </p:spPr>
            <p:txBody>
              <a:bodyPr wrap="square">
                <a:spAutoFit/>
              </a:bodyPr>
              <a:lstStyle/>
              <a:p>
                <a:pPr marL="342900" indent="-342900">
                  <a:buFont typeface="Wingdings" panose="05000000000000000000" pitchFamily="2" charset="2"/>
                  <a:buChar char="l"/>
                </a:pPr>
                <a:r>
                  <a:rPr lang="ja-JP" altLang="en-US" sz="2400" dirty="0"/>
                  <a:t>既に見たとおり、超伝導体は</a:t>
                </a:r>
                <a14:m>
                  <m:oMath xmlns:m="http://schemas.openxmlformats.org/officeDocument/2006/math">
                    <m:r>
                      <a:rPr lang="en-US" altLang="ja-JP" sz="2400" i="1" dirty="0" smtClean="0">
                        <a:latin typeface="Cambria Math" panose="02040503050406030204" pitchFamily="18" charset="0"/>
                      </a:rPr>
                      <m:t>0≤</m:t>
                    </m:r>
                    <m:r>
                      <a:rPr lang="en-US" altLang="ja-JP" sz="2400" i="1" dirty="0" smtClean="0">
                        <a:latin typeface="Cambria Math" panose="02040503050406030204" pitchFamily="18" charset="0"/>
                      </a:rPr>
                      <m:t>𝐵</m:t>
                    </m:r>
                    <m:r>
                      <a:rPr lang="en-US" altLang="ja-JP" sz="2400" i="1" dirty="0" smtClean="0">
                        <a:latin typeface="Cambria Math" panose="02040503050406030204" pitchFamily="18" charset="0"/>
                      </a:rPr>
                      <m:t>&lt;</m:t>
                    </m:r>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𝐵</m:t>
                        </m:r>
                      </m:e>
                      <m:sub>
                        <m:r>
                          <a:rPr lang="en-US" altLang="ja-JP" sz="2400" i="1" dirty="0" smtClean="0">
                            <a:latin typeface="Cambria Math" panose="02040503050406030204" pitchFamily="18" charset="0"/>
                          </a:rPr>
                          <m:t>𝑐</m:t>
                        </m:r>
                        <m:r>
                          <a:rPr lang="en-US" altLang="ja-JP" sz="2400" i="1" dirty="0" smtClean="0">
                            <a:latin typeface="Cambria Math" panose="02040503050406030204" pitchFamily="18" charset="0"/>
                          </a:rPr>
                          <m:t>1</m:t>
                        </m:r>
                      </m:sub>
                    </m:sSub>
                  </m:oMath>
                </a14:m>
                <a:r>
                  <a:rPr lang="ja-JP" altLang="en-US" sz="2400" dirty="0"/>
                  <a:t>でマイスナー状態にあるが、</a:t>
                </a:r>
                <a14:m>
                  <m:oMath xmlns:m="http://schemas.openxmlformats.org/officeDocument/2006/math">
                    <m:r>
                      <a:rPr lang="en-US" altLang="ja-JP" sz="2400" i="1" dirty="0" smtClean="0">
                        <a:latin typeface="Cambria Math" panose="02040503050406030204" pitchFamily="18" charset="0"/>
                      </a:rPr>
                      <m:t>𝐵</m:t>
                    </m:r>
                    <m:r>
                      <a:rPr lang="en-US" altLang="ja-JP" sz="2400" i="1" dirty="0" smtClean="0">
                        <a:latin typeface="Cambria Math" panose="02040503050406030204" pitchFamily="18" charset="0"/>
                      </a:rPr>
                      <m:t>&gt;</m:t>
                    </m:r>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𝐵</m:t>
                        </m:r>
                      </m:e>
                      <m:sub>
                        <m:r>
                          <a:rPr lang="en-US" altLang="ja-JP" sz="2400" i="1" dirty="0" smtClean="0">
                            <a:latin typeface="Cambria Math" panose="02040503050406030204" pitchFamily="18" charset="0"/>
                          </a:rPr>
                          <m:t>𝑐</m:t>
                        </m:r>
                        <m:r>
                          <a:rPr lang="en-US" altLang="ja-JP" sz="2400" i="1" dirty="0" smtClean="0">
                            <a:latin typeface="Cambria Math" panose="02040503050406030204" pitchFamily="18" charset="0"/>
                          </a:rPr>
                          <m:t>1</m:t>
                        </m:r>
                      </m:sub>
                    </m:sSub>
                  </m:oMath>
                </a14:m>
                <a:r>
                  <a:rPr lang="ja-JP" altLang="en-US" sz="2400" dirty="0"/>
                  <a:t>では渦糸状態が安定になる。</a:t>
                </a:r>
                <a:endParaRPr lang="en-US" altLang="ja-JP" sz="2400" dirty="0"/>
              </a:p>
              <a:p>
                <a:pPr marL="342900" indent="-342900">
                  <a:buFont typeface="Wingdings" panose="05000000000000000000" pitchFamily="2" charset="2"/>
                  <a:buChar char="l"/>
                </a:pPr>
                <a:endParaRPr lang="en-US" altLang="ja-JP" sz="2400" dirty="0"/>
              </a:p>
              <a:p>
                <a:pPr marL="342900" indent="-342900">
                  <a:buFont typeface="Wingdings" panose="05000000000000000000" pitchFamily="2" charset="2"/>
                  <a:buChar char="l"/>
                </a:pPr>
                <a:r>
                  <a:rPr lang="ja-JP" altLang="en-US" sz="2400" dirty="0"/>
                  <a:t>しかし、</a:t>
                </a:r>
                <a14:m>
                  <m:oMath xmlns:m="http://schemas.openxmlformats.org/officeDocument/2006/math">
                    <m:r>
                      <a:rPr lang="en-US" altLang="ja-JP" sz="2400" i="1" dirty="0" smtClean="0">
                        <a:latin typeface="Cambria Math" panose="02040503050406030204" pitchFamily="18" charset="0"/>
                      </a:rPr>
                      <m:t>𝐵</m:t>
                    </m:r>
                    <m:r>
                      <a:rPr lang="en-US" altLang="ja-JP" sz="2400" i="1" dirty="0" smtClean="0">
                        <a:latin typeface="Cambria Math" panose="02040503050406030204" pitchFamily="18" charset="0"/>
                      </a:rPr>
                      <m:t>&gt;</m:t>
                    </m:r>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𝐵</m:t>
                        </m:r>
                      </m:e>
                      <m:sub>
                        <m:r>
                          <a:rPr lang="en-US" altLang="ja-JP" sz="2400" i="1" dirty="0" smtClean="0">
                            <a:latin typeface="Cambria Math" panose="02040503050406030204" pitchFamily="18" charset="0"/>
                          </a:rPr>
                          <m:t>𝑐</m:t>
                        </m:r>
                        <m:r>
                          <a:rPr lang="en-US" altLang="ja-JP" sz="2400" i="1" dirty="0" smtClean="0">
                            <a:latin typeface="Cambria Math" panose="02040503050406030204" pitchFamily="18" charset="0"/>
                          </a:rPr>
                          <m:t>1</m:t>
                        </m:r>
                      </m:sub>
                    </m:sSub>
                  </m:oMath>
                </a14:m>
                <a:r>
                  <a:rPr lang="ja-JP" altLang="en-US" sz="2400" dirty="0"/>
                  <a:t>であっても渦糸状態になるとは限らない。</a:t>
                </a:r>
                <a:r>
                  <a:rPr lang="ja-JP" altLang="en-US" dirty="0"/>
                  <a:t>電子レンジに入れた水が、温度</a:t>
                </a:r>
                <a:r>
                  <a:rPr lang="en-US" altLang="ja-JP" dirty="0"/>
                  <a:t>T&gt; 100 ℃</a:t>
                </a:r>
                <a:r>
                  <a:rPr lang="ja-JP" altLang="en-US" dirty="0"/>
                  <a:t>となっても必ずしも沸騰して気体（安定状態）にならず、液体（準安定状態）で居続けられる事と同様</a:t>
                </a:r>
                <a:r>
                  <a:rPr lang="ja-JP" altLang="en-US" sz="2000" dirty="0"/>
                  <a:t>。</a:t>
                </a:r>
                <a:endParaRPr lang="en-US" altLang="ja-JP" sz="2000" dirty="0"/>
              </a:p>
              <a:p>
                <a:pPr marL="342900" indent="-342900">
                  <a:buFont typeface="Wingdings" panose="05000000000000000000" pitchFamily="2" charset="2"/>
                  <a:buChar char="l"/>
                </a:pPr>
                <a:endParaRPr lang="en-US" altLang="ja-JP" sz="2400" dirty="0"/>
              </a:p>
              <a:p>
                <a:pPr marL="342900" indent="-342900">
                  <a:buFont typeface="Wingdings" panose="05000000000000000000" pitchFamily="2" charset="2"/>
                  <a:buChar char="l"/>
                </a:pPr>
                <a:r>
                  <a:rPr lang="ja-JP" altLang="en-US" sz="2400" dirty="0"/>
                  <a:t>超伝導体は</a:t>
                </a:r>
                <a14:m>
                  <m:oMath xmlns:m="http://schemas.openxmlformats.org/officeDocument/2006/math">
                    <m:r>
                      <a:rPr lang="en-US" altLang="ja-JP" sz="2400" i="1" dirty="0" smtClean="0">
                        <a:latin typeface="Cambria Math" panose="02040503050406030204" pitchFamily="18" charset="0"/>
                      </a:rPr>
                      <m:t>𝐵</m:t>
                    </m:r>
                    <m:r>
                      <a:rPr lang="en-US" altLang="ja-JP" sz="2400" i="1" dirty="0" smtClean="0">
                        <a:latin typeface="Cambria Math" panose="02040503050406030204" pitchFamily="18" charset="0"/>
                      </a:rPr>
                      <m:t>&gt;</m:t>
                    </m:r>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𝐵</m:t>
                        </m:r>
                      </m:e>
                      <m:sub>
                        <m:r>
                          <a:rPr lang="en-US" altLang="ja-JP" sz="2400" i="1" dirty="0" smtClean="0">
                            <a:latin typeface="Cambria Math" panose="02040503050406030204" pitchFamily="18" charset="0"/>
                          </a:rPr>
                          <m:t>𝑐</m:t>
                        </m:r>
                        <m:r>
                          <a:rPr lang="en-US" altLang="ja-JP" sz="2400" i="1" dirty="0" smtClean="0">
                            <a:latin typeface="Cambria Math" panose="02040503050406030204" pitchFamily="18" charset="0"/>
                          </a:rPr>
                          <m:t>1</m:t>
                        </m:r>
                      </m:sub>
                    </m:sSub>
                  </m:oMath>
                </a14:m>
                <a:r>
                  <a:rPr lang="ja-JP" altLang="en-US" sz="2400" dirty="0"/>
                  <a:t>でも、安定な渦糸状態ではなく、準安定状態であるマイスナー状態に居座り続けることが可能である。マイスナー状態が真に不安定な状態となる磁場を過熱磁場（</a:t>
                </a:r>
                <a:r>
                  <a:rPr lang="en-US" altLang="ja-JP" sz="2400" dirty="0"/>
                  <a:t>superheating field</a:t>
                </a:r>
                <a:r>
                  <a:rPr lang="ja-JP" altLang="en-US" sz="2400" dirty="0"/>
                  <a:t>）</a:t>
                </a:r>
                <a14:m>
                  <m:oMath xmlns:m="http://schemas.openxmlformats.org/officeDocument/2006/math">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𝐵</m:t>
                        </m:r>
                      </m:e>
                      <m:sub>
                        <m:r>
                          <a:rPr lang="en-US" altLang="ja-JP" sz="2400" i="1" dirty="0" smtClean="0">
                            <a:latin typeface="Cambria Math" panose="02040503050406030204" pitchFamily="18" charset="0"/>
                          </a:rPr>
                          <m:t>𝑠h</m:t>
                        </m:r>
                      </m:sub>
                    </m:sSub>
                  </m:oMath>
                </a14:m>
                <a:r>
                  <a:rPr lang="ja-JP" altLang="en-US" sz="2400" dirty="0"/>
                  <a:t>と呼ぶ。これはちゃんと計算できる量である。</a:t>
                </a:r>
                <a:endParaRPr lang="en-US" altLang="ja-JP" sz="2400" dirty="0"/>
              </a:p>
            </p:txBody>
          </p:sp>
        </mc:Choice>
        <mc:Fallback xmlns="">
          <p:sp>
            <p:nvSpPr>
              <p:cNvPr id="4" name="テキスト ボックス 3">
                <a:extLst>
                  <a:ext uri="{FF2B5EF4-FFF2-40B4-BE49-F238E27FC236}">
                    <a16:creationId xmlns:a16="http://schemas.microsoft.com/office/drawing/2014/main" id="{FB374B1F-EBD4-6548-40AE-86D0BE519467}"/>
                  </a:ext>
                </a:extLst>
              </p:cNvPr>
              <p:cNvSpPr txBox="1">
                <a:spLocks noRot="1" noChangeAspect="1" noMove="1" noResize="1" noEditPoints="1" noAdjustHandles="1" noChangeArrowheads="1" noChangeShapeType="1" noTextEdit="1"/>
              </p:cNvSpPr>
              <p:nvPr/>
            </p:nvSpPr>
            <p:spPr>
              <a:xfrm>
                <a:off x="0" y="1206599"/>
                <a:ext cx="12192000" cy="3354765"/>
              </a:xfrm>
              <a:prstGeom prst="rect">
                <a:avLst/>
              </a:prstGeom>
              <a:blipFill>
                <a:blip r:embed="rId2"/>
                <a:stretch>
                  <a:fillRect l="-650" t="-1455" r="-100" b="-327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679631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F273D3E-A208-5D25-B545-41D606A4FF15}"/>
                  </a:ext>
                </a:extLst>
              </p:cNvPr>
              <p:cNvSpPr txBox="1"/>
              <p:nvPr/>
            </p:nvSpPr>
            <p:spPr>
              <a:xfrm>
                <a:off x="0" y="653465"/>
                <a:ext cx="7573617" cy="1234953"/>
              </a:xfrm>
              <a:prstGeom prst="rect">
                <a:avLst/>
              </a:prstGeom>
              <a:noFill/>
            </p:spPr>
            <p:txBody>
              <a:bodyPr wrap="square">
                <a:spAutoFit/>
              </a:bodyPr>
              <a:lstStyle/>
              <a:p>
                <a:r>
                  <a:rPr lang="ja-JP" altLang="en-US" sz="2400" dirty="0"/>
                  <a:t>再び半無限の超伝導体を考えよう</a:t>
                </a:r>
                <a:r>
                  <a:rPr lang="en-US" altLang="ja-JP" sz="2400" dirty="0"/>
                  <a:t>[</a:t>
                </a:r>
                <a:r>
                  <a:rPr lang="ja-JP" altLang="en-US" sz="2400" dirty="0"/>
                  <a:t>問題</a:t>
                </a:r>
                <a:r>
                  <a:rPr lang="en-US" altLang="ja-JP" sz="2400" dirty="0"/>
                  <a:t>1</a:t>
                </a:r>
                <a:r>
                  <a:rPr lang="ja-JP" altLang="en-US" sz="2400" dirty="0"/>
                  <a:t>参照</a:t>
                </a:r>
                <a:r>
                  <a:rPr lang="en-US" altLang="ja-JP" sz="2400" dirty="0"/>
                  <a:t>]</a:t>
                </a:r>
                <a:r>
                  <a:rPr lang="ja-JP" altLang="en-US" sz="2400" dirty="0"/>
                  <a:t>。磁場</a:t>
                </a:r>
                <a14:m>
                  <m:oMath xmlns:m="http://schemas.openxmlformats.org/officeDocument/2006/math">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𝐵</m:t>
                        </m:r>
                      </m:e>
                      <m:sub>
                        <m:r>
                          <a:rPr lang="en-US" altLang="ja-JP" sz="2400" i="1" dirty="0" smtClean="0">
                            <a:latin typeface="Cambria Math" panose="02040503050406030204" pitchFamily="18" charset="0"/>
                          </a:rPr>
                          <m:t>0</m:t>
                        </m:r>
                      </m:sub>
                    </m:sSub>
                  </m:oMath>
                </a14:m>
                <a:r>
                  <a:rPr lang="ja-JP" altLang="en-US" sz="2400" dirty="0"/>
                  <a:t>を印加すると磁場分布は</a:t>
                </a:r>
                <a14:m>
                  <m:oMath xmlns:m="http://schemas.openxmlformats.org/officeDocument/2006/math">
                    <m:r>
                      <a:rPr lang="en-US" altLang="ja-JP" sz="2400" i="1" dirty="0" smtClean="0">
                        <a:latin typeface="Cambria Math" panose="02040503050406030204" pitchFamily="18" charset="0"/>
                      </a:rPr>
                      <m:t>𝐵</m:t>
                    </m:r>
                    <m:r>
                      <a:rPr lang="en-US" altLang="ja-JP" sz="2400" i="1" dirty="0" smtClean="0">
                        <a:latin typeface="Cambria Math" panose="02040503050406030204" pitchFamily="18" charset="0"/>
                      </a:rPr>
                      <m:t>=</m:t>
                    </m:r>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𝐵</m:t>
                        </m:r>
                      </m:e>
                      <m:sub>
                        <m:r>
                          <a:rPr lang="en-US" altLang="ja-JP" sz="2400" i="1" dirty="0" smtClean="0">
                            <a:latin typeface="Cambria Math" panose="02040503050406030204" pitchFamily="18" charset="0"/>
                          </a:rPr>
                          <m:t>0</m:t>
                        </m:r>
                      </m:sub>
                    </m:sSub>
                    <m:r>
                      <a:rPr lang="en-US" altLang="ja-JP" sz="2400" i="1" dirty="0" smtClean="0">
                        <a:latin typeface="Cambria Math" panose="02040503050406030204" pitchFamily="18" charset="0"/>
                      </a:rPr>
                      <m:t> </m:t>
                    </m:r>
                    <m:sSup>
                      <m:sSupPr>
                        <m:ctrlPr>
                          <a:rPr lang="en-US" altLang="ja-JP" sz="2400" i="1" dirty="0" smtClean="0">
                            <a:latin typeface="Cambria Math" panose="02040503050406030204" pitchFamily="18" charset="0"/>
                          </a:rPr>
                        </m:ctrlPr>
                      </m:sSupPr>
                      <m:e>
                        <m:r>
                          <a:rPr lang="en-US" altLang="ja-JP" sz="2400" i="1" dirty="0" smtClean="0">
                            <a:latin typeface="Cambria Math" panose="02040503050406030204" pitchFamily="18" charset="0"/>
                          </a:rPr>
                          <m:t>𝑒</m:t>
                        </m:r>
                      </m:e>
                      <m:sup>
                        <m:r>
                          <a:rPr lang="en-US" altLang="ja-JP" sz="2400" i="1" dirty="0" smtClean="0">
                            <a:latin typeface="Cambria Math" panose="02040503050406030204" pitchFamily="18" charset="0"/>
                          </a:rPr>
                          <m:t>−</m:t>
                        </m:r>
                        <m:r>
                          <a:rPr lang="en-US" altLang="ja-JP" sz="2400" b="0" i="1" dirty="0" smtClean="0">
                            <a:latin typeface="Cambria Math" panose="02040503050406030204" pitchFamily="18" charset="0"/>
                          </a:rPr>
                          <m:t>𝑥</m:t>
                        </m:r>
                        <m:r>
                          <a:rPr lang="en-US" altLang="ja-JP" sz="2400" b="0" i="1" dirty="0" smtClean="0">
                            <a:latin typeface="Cambria Math" panose="02040503050406030204" pitchFamily="18" charset="0"/>
                          </a:rPr>
                          <m:t>/</m:t>
                        </m:r>
                        <m:r>
                          <a:rPr lang="en-US" altLang="ja-JP" sz="2400" b="0" i="1" dirty="0" smtClean="0">
                            <a:latin typeface="Cambria Math" panose="02040503050406030204" pitchFamily="18" charset="0"/>
                          </a:rPr>
                          <m:t>𝜆</m:t>
                        </m:r>
                      </m:sup>
                    </m:sSup>
                  </m:oMath>
                </a14:m>
                <a:r>
                  <a:rPr lang="ja-JP" altLang="en-US" sz="2400" dirty="0"/>
                  <a:t>、電流分布</a:t>
                </a:r>
                <a14:m>
                  <m:oMath xmlns:m="http://schemas.openxmlformats.org/officeDocument/2006/math">
                    <m:r>
                      <a:rPr lang="en-US" altLang="ja-JP" sz="2400" i="1" dirty="0" smtClean="0">
                        <a:latin typeface="Cambria Math" panose="02040503050406030204" pitchFamily="18" charset="0"/>
                      </a:rPr>
                      <m:t>𝐽</m:t>
                    </m:r>
                    <m:r>
                      <a:rPr lang="en-US" altLang="ja-JP" sz="2400" i="1" dirty="0" smtClean="0">
                        <a:latin typeface="Cambria Math" panose="02040503050406030204" pitchFamily="18" charset="0"/>
                      </a:rPr>
                      <m:t>=</m:t>
                    </m:r>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𝐽</m:t>
                        </m:r>
                      </m:e>
                      <m:sub>
                        <m:r>
                          <a:rPr lang="en-US" altLang="ja-JP" sz="2400" i="1" dirty="0" smtClean="0">
                            <a:latin typeface="Cambria Math" panose="02040503050406030204" pitchFamily="18" charset="0"/>
                          </a:rPr>
                          <m:t>0</m:t>
                        </m:r>
                      </m:sub>
                    </m:sSub>
                    <m:r>
                      <a:rPr lang="en-US" altLang="ja-JP" sz="2400" i="1" dirty="0" smtClean="0">
                        <a:latin typeface="Cambria Math" panose="02040503050406030204" pitchFamily="18" charset="0"/>
                      </a:rPr>
                      <m:t> </m:t>
                    </m:r>
                    <m:sSup>
                      <m:sSupPr>
                        <m:ctrlPr>
                          <a:rPr lang="en-US" altLang="ja-JP" sz="2400" i="1" dirty="0" smtClean="0">
                            <a:latin typeface="Cambria Math" panose="02040503050406030204" pitchFamily="18" charset="0"/>
                          </a:rPr>
                        </m:ctrlPr>
                      </m:sSupPr>
                      <m:e>
                        <m:r>
                          <a:rPr lang="en-US" altLang="ja-JP" sz="2400" i="1" dirty="0" smtClean="0">
                            <a:latin typeface="Cambria Math" panose="02040503050406030204" pitchFamily="18" charset="0"/>
                          </a:rPr>
                          <m:t>𝑒</m:t>
                        </m:r>
                      </m:e>
                      <m:sup>
                        <m:r>
                          <a:rPr lang="en-US" altLang="ja-JP" sz="2400" i="1" dirty="0" smtClean="0">
                            <a:latin typeface="Cambria Math" panose="02040503050406030204" pitchFamily="18" charset="0"/>
                          </a:rPr>
                          <m:t>−</m:t>
                        </m:r>
                        <m:r>
                          <a:rPr lang="en-US" altLang="ja-JP" sz="2400" b="0" i="1" dirty="0" smtClean="0">
                            <a:latin typeface="Cambria Math" panose="02040503050406030204" pitchFamily="18" charset="0"/>
                          </a:rPr>
                          <m:t>𝑥</m:t>
                        </m:r>
                        <m:r>
                          <a:rPr lang="en-US" altLang="ja-JP" sz="2400" b="0" i="1" dirty="0" smtClean="0">
                            <a:latin typeface="Cambria Math" panose="02040503050406030204" pitchFamily="18" charset="0"/>
                          </a:rPr>
                          <m:t>/</m:t>
                        </m:r>
                        <m:r>
                          <a:rPr lang="en-US" altLang="ja-JP" sz="2400" b="0" i="1" dirty="0" smtClean="0">
                            <a:latin typeface="Cambria Math" panose="02040503050406030204" pitchFamily="18" charset="0"/>
                          </a:rPr>
                          <m:t>𝜆</m:t>
                        </m:r>
                      </m:sup>
                    </m:sSup>
                  </m:oMath>
                </a14:m>
                <a:r>
                  <a:rPr lang="ja-JP" altLang="en-US" sz="2400" dirty="0"/>
                  <a:t>の遮蔽電流が流れる（ここで、</a:t>
                </a:r>
                <a14:m>
                  <m:oMath xmlns:m="http://schemas.openxmlformats.org/officeDocument/2006/math">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𝐽</m:t>
                        </m:r>
                      </m:e>
                      <m:sub>
                        <m:r>
                          <a:rPr lang="en-US" altLang="ja-JP" sz="2400" i="1" dirty="0" smtClean="0">
                            <a:latin typeface="Cambria Math" panose="02040503050406030204" pitchFamily="18" charset="0"/>
                          </a:rPr>
                          <m:t>0</m:t>
                        </m:r>
                      </m:sub>
                    </m:sSub>
                    <m:r>
                      <a:rPr lang="en-US" altLang="ja-JP" sz="2400" i="1" dirty="0" smtClean="0">
                        <a:latin typeface="Cambria Math" panose="02040503050406030204" pitchFamily="18" charset="0"/>
                      </a:rPr>
                      <m:t>=</m:t>
                    </m:r>
                    <m:f>
                      <m:fPr>
                        <m:type m:val="lin"/>
                        <m:ctrlPr>
                          <a:rPr lang="en-US" altLang="ja-JP" sz="2400" i="1" dirty="0" smtClean="0">
                            <a:latin typeface="Cambria Math" panose="02040503050406030204" pitchFamily="18" charset="0"/>
                          </a:rPr>
                        </m:ctrlPr>
                      </m:fPr>
                      <m:num>
                        <m:sSub>
                          <m:sSubPr>
                            <m:ctrlPr>
                              <a:rPr lang="en-US" altLang="ja-JP" sz="2400" b="0" i="1" dirty="0" smtClean="0">
                                <a:latin typeface="Cambria Math" panose="02040503050406030204" pitchFamily="18" charset="0"/>
                              </a:rPr>
                            </m:ctrlPr>
                          </m:sSubPr>
                          <m:e>
                            <m:r>
                              <a:rPr lang="en-US" altLang="ja-JP" sz="2400" b="0" i="1" dirty="0" smtClean="0">
                                <a:latin typeface="Cambria Math" panose="02040503050406030204" pitchFamily="18" charset="0"/>
                              </a:rPr>
                              <m:t>𝐵</m:t>
                            </m:r>
                          </m:e>
                          <m:sub>
                            <m:r>
                              <a:rPr lang="en-US" altLang="ja-JP" sz="2400" b="0" i="1" dirty="0" smtClean="0">
                                <a:latin typeface="Cambria Math" panose="02040503050406030204" pitchFamily="18" charset="0"/>
                              </a:rPr>
                              <m:t>0</m:t>
                            </m:r>
                          </m:sub>
                        </m:sSub>
                      </m:num>
                      <m:den>
                        <m:sSub>
                          <m:sSubPr>
                            <m:ctrlPr>
                              <a:rPr lang="en-US" altLang="ja-JP" sz="2400" b="0" i="1" dirty="0" smtClean="0">
                                <a:latin typeface="Cambria Math" panose="02040503050406030204" pitchFamily="18" charset="0"/>
                              </a:rPr>
                            </m:ctrlPr>
                          </m:sSubPr>
                          <m:e>
                            <m:r>
                              <a:rPr lang="en-US" altLang="ja-JP" sz="2400" b="0" i="1" dirty="0" smtClean="0">
                                <a:latin typeface="Cambria Math" panose="02040503050406030204" pitchFamily="18" charset="0"/>
                              </a:rPr>
                              <m:t>𝜇</m:t>
                            </m:r>
                          </m:e>
                          <m:sub>
                            <m:r>
                              <a:rPr lang="en-US" altLang="ja-JP" sz="2400" b="0" i="1" dirty="0" smtClean="0">
                                <a:latin typeface="Cambria Math" panose="02040503050406030204" pitchFamily="18" charset="0"/>
                              </a:rPr>
                              <m:t>0</m:t>
                            </m:r>
                          </m:sub>
                        </m:sSub>
                        <m:r>
                          <a:rPr lang="en-US" altLang="ja-JP" sz="2400" b="0" i="1" dirty="0" smtClean="0">
                            <a:latin typeface="Cambria Math" panose="02040503050406030204" pitchFamily="18" charset="0"/>
                          </a:rPr>
                          <m:t>𝜆</m:t>
                        </m:r>
                      </m:den>
                    </m:f>
                  </m:oMath>
                </a14:m>
                <a:r>
                  <a:rPr lang="ja-JP" altLang="en-US" sz="2400" dirty="0"/>
                  <a:t>）。</a:t>
                </a:r>
                <a:endParaRPr lang="en-US" altLang="ja-JP" sz="2400" dirty="0"/>
              </a:p>
            </p:txBody>
          </p:sp>
        </mc:Choice>
        <mc:Fallback xmlns="">
          <p:sp>
            <p:nvSpPr>
              <p:cNvPr id="3" name="テキスト ボックス 2">
                <a:extLst>
                  <a:ext uri="{FF2B5EF4-FFF2-40B4-BE49-F238E27FC236}">
                    <a16:creationId xmlns:a16="http://schemas.microsoft.com/office/drawing/2014/main" id="{6F273D3E-A208-5D25-B545-41D606A4FF15}"/>
                  </a:ext>
                </a:extLst>
              </p:cNvPr>
              <p:cNvSpPr txBox="1">
                <a:spLocks noRot="1" noChangeAspect="1" noMove="1" noResize="1" noEditPoints="1" noAdjustHandles="1" noChangeArrowheads="1" noChangeShapeType="1" noTextEdit="1"/>
              </p:cNvSpPr>
              <p:nvPr/>
            </p:nvSpPr>
            <p:spPr>
              <a:xfrm>
                <a:off x="0" y="653465"/>
                <a:ext cx="7573617" cy="1234953"/>
              </a:xfrm>
              <a:prstGeom prst="rect">
                <a:avLst/>
              </a:prstGeom>
              <a:blipFill>
                <a:blip r:embed="rId2"/>
                <a:stretch>
                  <a:fillRect l="-1208" t="-3941" r="-5233" b="-70443"/>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C6816B15-3B90-4057-820B-BAA613E003A0}"/>
              </a:ext>
            </a:extLst>
          </p:cNvPr>
          <p:cNvSpPr txBox="1"/>
          <p:nvPr/>
        </p:nvSpPr>
        <p:spPr>
          <a:xfrm>
            <a:off x="25724" y="41659"/>
            <a:ext cx="4293357" cy="400110"/>
          </a:xfrm>
          <a:prstGeom prst="rect">
            <a:avLst/>
          </a:prstGeom>
          <a:noFill/>
          <a:ln w="9525">
            <a:solidFill>
              <a:schemeClr val="tx1"/>
            </a:solidFill>
          </a:ln>
        </p:spPr>
        <p:txBody>
          <a:bodyPr wrap="square">
            <a:spAutoFit/>
          </a:bodyPr>
          <a:lstStyle/>
          <a:p>
            <a:pPr algn="ctr"/>
            <a:r>
              <a:rPr lang="en-US" altLang="ja-JP" sz="2000" b="1" dirty="0"/>
              <a:t>3.7 </a:t>
            </a:r>
            <a:r>
              <a:rPr lang="ja-JP" altLang="en-US" sz="2000" b="1" dirty="0"/>
              <a:t>過熱磁場</a:t>
            </a:r>
            <a:r>
              <a:rPr lang="en-US" altLang="ja-JP" sz="2000" b="1" dirty="0"/>
              <a:t>(superheating field)</a:t>
            </a:r>
            <a:endParaRPr kumimoji="1" lang="en-US" altLang="ja-JP" sz="2000" b="1"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A1569A1-D48B-FA9D-F635-AFD047D60DFC}"/>
                  </a:ext>
                </a:extLst>
              </p:cNvPr>
              <p:cNvSpPr txBox="1"/>
              <p:nvPr/>
            </p:nvSpPr>
            <p:spPr>
              <a:xfrm>
                <a:off x="9203745" y="1959976"/>
                <a:ext cx="2288640" cy="754181"/>
              </a:xfrm>
              <a:prstGeom prst="rect">
                <a:avLst/>
              </a:prstGeom>
              <a:noFill/>
              <a:ln w="3175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𝑗</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𝐵</m:t>
                              </m:r>
                            </m:e>
                            <m:sub>
                              <m:r>
                                <a:rPr lang="en-US" altLang="ja-JP" sz="2400" i="1">
                                  <a:latin typeface="Cambria Math" panose="02040503050406030204" pitchFamily="18" charset="0"/>
                                </a:rPr>
                                <m:t>0</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𝜇</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𝜆</m:t>
                          </m:r>
                        </m:den>
                      </m:f>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𝜆</m:t>
                          </m:r>
                        </m:sup>
                      </m:sSup>
                    </m:oMath>
                  </m:oMathPara>
                </a14:m>
                <a:endParaRPr lang="ja-JP" altLang="en-US" sz="2400" dirty="0"/>
              </a:p>
            </p:txBody>
          </p:sp>
        </mc:Choice>
        <mc:Fallback xmlns="">
          <p:sp>
            <p:nvSpPr>
              <p:cNvPr id="6" name="テキスト ボックス 5">
                <a:extLst>
                  <a:ext uri="{FF2B5EF4-FFF2-40B4-BE49-F238E27FC236}">
                    <a16:creationId xmlns:a16="http://schemas.microsoft.com/office/drawing/2014/main" id="{FA1569A1-D48B-FA9D-F635-AFD047D60DFC}"/>
                  </a:ext>
                </a:extLst>
              </p:cNvPr>
              <p:cNvSpPr txBox="1">
                <a:spLocks noRot="1" noChangeAspect="1" noMove="1" noResize="1" noEditPoints="1" noAdjustHandles="1" noChangeArrowheads="1" noChangeShapeType="1" noTextEdit="1"/>
              </p:cNvSpPr>
              <p:nvPr/>
            </p:nvSpPr>
            <p:spPr>
              <a:xfrm>
                <a:off x="9203745" y="1959976"/>
                <a:ext cx="2288640" cy="754181"/>
              </a:xfrm>
              <a:prstGeom prst="rect">
                <a:avLst/>
              </a:prstGeom>
              <a:blipFill>
                <a:blip r:embed="rId3"/>
                <a:stretch>
                  <a:fillRect/>
                </a:stretch>
              </a:blipFill>
              <a:ln w="31750">
                <a:noFill/>
              </a:ln>
            </p:spPr>
            <p:txBody>
              <a:bodyPr/>
              <a:lstStyle/>
              <a:p>
                <a:r>
                  <a:rPr lang="ja-JP" altLang="en-US">
                    <a:noFill/>
                  </a:rPr>
                  <a:t> </a:t>
                </a:r>
              </a:p>
            </p:txBody>
          </p:sp>
        </mc:Fallback>
      </mc:AlternateContent>
      <p:sp>
        <p:nvSpPr>
          <p:cNvPr id="7" name="正方形/長方形 6">
            <a:extLst>
              <a:ext uri="{FF2B5EF4-FFF2-40B4-BE49-F238E27FC236}">
                <a16:creationId xmlns:a16="http://schemas.microsoft.com/office/drawing/2014/main" id="{F4AD697D-C9B2-BC86-2945-7354E6B0B965}"/>
              </a:ext>
            </a:extLst>
          </p:cNvPr>
          <p:cNvSpPr/>
          <p:nvPr/>
        </p:nvSpPr>
        <p:spPr>
          <a:xfrm>
            <a:off x="9117902" y="3337265"/>
            <a:ext cx="2304662" cy="201522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8" name="直線矢印コネクタ 7">
            <a:extLst>
              <a:ext uri="{FF2B5EF4-FFF2-40B4-BE49-F238E27FC236}">
                <a16:creationId xmlns:a16="http://schemas.microsoft.com/office/drawing/2014/main" id="{FB0A9E87-322A-5187-FB70-F3E3D2DDF8DC}"/>
              </a:ext>
            </a:extLst>
          </p:cNvPr>
          <p:cNvCxnSpPr/>
          <p:nvPr/>
        </p:nvCxnSpPr>
        <p:spPr>
          <a:xfrm>
            <a:off x="9033932" y="5200869"/>
            <a:ext cx="25939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9A2D626C-6737-9790-F3F1-D9A04640B18A}"/>
              </a:ext>
            </a:extLst>
          </p:cNvPr>
          <p:cNvCxnSpPr/>
          <p:nvPr/>
        </p:nvCxnSpPr>
        <p:spPr>
          <a:xfrm flipV="1">
            <a:off x="9108580" y="3043165"/>
            <a:ext cx="0" cy="23093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194F451A-7518-FFB2-40A5-1388B9A1C765}"/>
              </a:ext>
            </a:extLst>
          </p:cNvPr>
          <p:cNvSpPr txBox="1"/>
          <p:nvPr/>
        </p:nvSpPr>
        <p:spPr>
          <a:xfrm>
            <a:off x="11422565" y="5268513"/>
            <a:ext cx="45719" cy="369332"/>
          </a:xfrm>
          <a:prstGeom prst="rect">
            <a:avLst/>
          </a:prstGeom>
          <a:noFill/>
        </p:spPr>
        <p:txBody>
          <a:bodyPr wrap="square" rtlCol="0">
            <a:spAutoFit/>
          </a:bodyPr>
          <a:lstStyle/>
          <a:p>
            <a:r>
              <a:rPr lang="en-US" altLang="ja-JP" i="1" dirty="0"/>
              <a:t>x</a:t>
            </a:r>
            <a:endParaRPr lang="ja-JP" altLang="en-US" i="1" dirty="0"/>
          </a:p>
        </p:txBody>
      </p:sp>
      <p:sp>
        <p:nvSpPr>
          <p:cNvPr id="11" name="テキスト ボックス 10">
            <a:extLst>
              <a:ext uri="{FF2B5EF4-FFF2-40B4-BE49-F238E27FC236}">
                <a16:creationId xmlns:a16="http://schemas.microsoft.com/office/drawing/2014/main" id="{6F003168-5C20-27D3-19D6-29BFE4B1EE1E}"/>
              </a:ext>
            </a:extLst>
          </p:cNvPr>
          <p:cNvSpPr txBox="1"/>
          <p:nvPr/>
        </p:nvSpPr>
        <p:spPr>
          <a:xfrm>
            <a:off x="8837989" y="3043164"/>
            <a:ext cx="298480" cy="369332"/>
          </a:xfrm>
          <a:prstGeom prst="rect">
            <a:avLst/>
          </a:prstGeom>
          <a:noFill/>
        </p:spPr>
        <p:txBody>
          <a:bodyPr wrap="none" rtlCol="0">
            <a:spAutoFit/>
          </a:bodyPr>
          <a:lstStyle/>
          <a:p>
            <a:r>
              <a:rPr lang="en-US" altLang="ja-JP" dirty="0"/>
              <a:t>y</a:t>
            </a:r>
            <a:endParaRPr lang="ja-JP" altLang="en-US" dirty="0"/>
          </a:p>
        </p:txBody>
      </p:sp>
      <p:sp>
        <p:nvSpPr>
          <p:cNvPr id="12" name="テキスト ボックス 11">
            <a:extLst>
              <a:ext uri="{FF2B5EF4-FFF2-40B4-BE49-F238E27FC236}">
                <a16:creationId xmlns:a16="http://schemas.microsoft.com/office/drawing/2014/main" id="{E14242C1-1769-7AA3-A61F-CD3DE541E067}"/>
              </a:ext>
            </a:extLst>
          </p:cNvPr>
          <p:cNvSpPr txBox="1"/>
          <p:nvPr/>
        </p:nvSpPr>
        <p:spPr>
          <a:xfrm>
            <a:off x="9728625" y="3334847"/>
            <a:ext cx="1874231" cy="369332"/>
          </a:xfrm>
          <a:prstGeom prst="rect">
            <a:avLst/>
          </a:prstGeom>
          <a:noFill/>
        </p:spPr>
        <p:txBody>
          <a:bodyPr wrap="none" rtlCol="0">
            <a:spAutoFit/>
          </a:bodyPr>
          <a:lstStyle/>
          <a:p>
            <a:r>
              <a:rPr lang="en-US" altLang="ja-JP" dirty="0"/>
              <a:t>Superconductor</a:t>
            </a:r>
            <a:endParaRPr lang="ja-JP" altLang="en-US" dirty="0"/>
          </a:p>
        </p:txBody>
      </p:sp>
      <p:sp>
        <p:nvSpPr>
          <p:cNvPr id="13" name="楕円 12">
            <a:extLst>
              <a:ext uri="{FF2B5EF4-FFF2-40B4-BE49-F238E27FC236}">
                <a16:creationId xmlns:a16="http://schemas.microsoft.com/office/drawing/2014/main" id="{AB29C3C1-265E-AC9C-5F6B-5D839AD9DA53}"/>
              </a:ext>
            </a:extLst>
          </p:cNvPr>
          <p:cNvSpPr>
            <a:spLocks noChangeAspect="1"/>
          </p:cNvSpPr>
          <p:nvPr/>
        </p:nvSpPr>
        <p:spPr>
          <a:xfrm>
            <a:off x="8433272" y="3960204"/>
            <a:ext cx="221685" cy="2216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楕円 13">
            <a:extLst>
              <a:ext uri="{FF2B5EF4-FFF2-40B4-BE49-F238E27FC236}">
                <a16:creationId xmlns:a16="http://schemas.microsoft.com/office/drawing/2014/main" id="{790E0EA0-D3DB-8DF6-4A2B-147DD9786729}"/>
              </a:ext>
            </a:extLst>
          </p:cNvPr>
          <p:cNvSpPr>
            <a:spLocks noChangeAspect="1"/>
          </p:cNvSpPr>
          <p:nvPr/>
        </p:nvSpPr>
        <p:spPr>
          <a:xfrm>
            <a:off x="8341430" y="3874683"/>
            <a:ext cx="392727" cy="39272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E230CDB7-2372-9095-FCBA-AAF766FCDFDF}"/>
                  </a:ext>
                </a:extLst>
              </p:cNvPr>
              <p:cNvSpPr/>
              <p:nvPr/>
            </p:nvSpPr>
            <p:spPr>
              <a:xfrm>
                <a:off x="8314952" y="4320541"/>
                <a:ext cx="4171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1" i="1">
                          <a:latin typeface="Cambria Math" panose="02040503050406030204" pitchFamily="18" charset="0"/>
                        </a:rPr>
                        <m:t>𝑩</m:t>
                      </m:r>
                    </m:oMath>
                  </m:oMathPara>
                </a14:m>
                <a:endParaRPr lang="ja-JP" altLang="en-US" dirty="0"/>
              </a:p>
            </p:txBody>
          </p:sp>
        </mc:Choice>
        <mc:Fallback xmlns="">
          <p:sp>
            <p:nvSpPr>
              <p:cNvPr id="15" name="正方形/長方形 14">
                <a:extLst>
                  <a:ext uri="{FF2B5EF4-FFF2-40B4-BE49-F238E27FC236}">
                    <a16:creationId xmlns:a16="http://schemas.microsoft.com/office/drawing/2014/main" id="{E230CDB7-2372-9095-FCBA-AAF766FCDFDF}"/>
                  </a:ext>
                </a:extLst>
              </p:cNvPr>
              <p:cNvSpPr>
                <a:spLocks noRot="1" noChangeAspect="1" noMove="1" noResize="1" noEditPoints="1" noAdjustHandles="1" noChangeArrowheads="1" noChangeShapeType="1" noTextEdit="1"/>
              </p:cNvSpPr>
              <p:nvPr/>
            </p:nvSpPr>
            <p:spPr>
              <a:xfrm>
                <a:off x="8314952" y="4320541"/>
                <a:ext cx="417101" cy="369332"/>
              </a:xfrm>
              <a:prstGeom prst="rect">
                <a:avLst/>
              </a:prstGeom>
              <a:blipFill>
                <a:blip r:embed="rId4"/>
                <a:stretch>
                  <a:fillRect/>
                </a:stretch>
              </a:blipFill>
            </p:spPr>
            <p:txBody>
              <a:bodyPr/>
              <a:lstStyle/>
              <a:p>
                <a:r>
                  <a:rPr lang="ja-JP" altLang="en-US">
                    <a:noFill/>
                  </a:rPr>
                  <a:t> </a:t>
                </a:r>
              </a:p>
            </p:txBody>
          </p:sp>
        </mc:Fallback>
      </mc:AlternateContent>
      <p:cxnSp>
        <p:nvCxnSpPr>
          <p:cNvPr id="16" name="直線矢印コネクタ 15">
            <a:extLst>
              <a:ext uri="{FF2B5EF4-FFF2-40B4-BE49-F238E27FC236}">
                <a16:creationId xmlns:a16="http://schemas.microsoft.com/office/drawing/2014/main" id="{B61C8B18-A0C2-F458-DF2F-CAC75766AA8E}"/>
              </a:ext>
            </a:extLst>
          </p:cNvPr>
          <p:cNvCxnSpPr>
            <a:cxnSpLocks/>
          </p:cNvCxnSpPr>
          <p:nvPr/>
        </p:nvCxnSpPr>
        <p:spPr>
          <a:xfrm flipV="1">
            <a:off x="9236015" y="3462502"/>
            <a:ext cx="0" cy="1710392"/>
          </a:xfrm>
          <a:prstGeom prst="straightConnector1">
            <a:avLst/>
          </a:prstGeom>
          <a:ln w="38100">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03852F31-86D0-2136-58C1-168C274E11FA}"/>
              </a:ext>
            </a:extLst>
          </p:cNvPr>
          <p:cNvCxnSpPr>
            <a:cxnSpLocks/>
          </p:cNvCxnSpPr>
          <p:nvPr/>
        </p:nvCxnSpPr>
        <p:spPr>
          <a:xfrm flipV="1">
            <a:off x="9388415" y="3712167"/>
            <a:ext cx="0" cy="1285043"/>
          </a:xfrm>
          <a:prstGeom prst="straightConnector1">
            <a:avLst/>
          </a:prstGeom>
          <a:ln w="38100">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92237EAE-FA47-3F4C-BBB3-8428AFF940B6}"/>
              </a:ext>
            </a:extLst>
          </p:cNvPr>
          <p:cNvCxnSpPr>
            <a:cxnSpLocks/>
          </p:cNvCxnSpPr>
          <p:nvPr/>
        </p:nvCxnSpPr>
        <p:spPr>
          <a:xfrm flipV="1">
            <a:off x="9540815" y="3891183"/>
            <a:ext cx="0" cy="965472"/>
          </a:xfrm>
          <a:prstGeom prst="straightConnector1">
            <a:avLst/>
          </a:prstGeom>
          <a:ln w="38100">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5B8ED692-1BD9-BC61-926B-490806A3602E}"/>
              </a:ext>
            </a:extLst>
          </p:cNvPr>
          <p:cNvCxnSpPr>
            <a:cxnSpLocks/>
          </p:cNvCxnSpPr>
          <p:nvPr/>
        </p:nvCxnSpPr>
        <p:spPr>
          <a:xfrm flipV="1">
            <a:off x="9693215" y="4003832"/>
            <a:ext cx="0" cy="725374"/>
          </a:xfrm>
          <a:prstGeom prst="straightConnector1">
            <a:avLst/>
          </a:prstGeom>
          <a:ln w="38100">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B81F4FED-5655-16E1-28D4-D228EEA5AAD5}"/>
              </a:ext>
            </a:extLst>
          </p:cNvPr>
          <p:cNvCxnSpPr>
            <a:cxnSpLocks/>
          </p:cNvCxnSpPr>
          <p:nvPr/>
        </p:nvCxnSpPr>
        <p:spPr>
          <a:xfrm flipV="1">
            <a:off x="9845615" y="4120275"/>
            <a:ext cx="0" cy="495441"/>
          </a:xfrm>
          <a:prstGeom prst="straightConnector1">
            <a:avLst/>
          </a:prstGeom>
          <a:ln w="38100">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3320623F-8A8B-DBFA-40CB-FD76B0D19772}"/>
              </a:ext>
            </a:extLst>
          </p:cNvPr>
          <p:cNvCxnSpPr>
            <a:cxnSpLocks/>
          </p:cNvCxnSpPr>
          <p:nvPr/>
        </p:nvCxnSpPr>
        <p:spPr>
          <a:xfrm flipV="1">
            <a:off x="9998015" y="4233413"/>
            <a:ext cx="0" cy="307630"/>
          </a:xfrm>
          <a:prstGeom prst="straightConnector1">
            <a:avLst/>
          </a:prstGeom>
          <a:ln w="38100">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BBFB8AB5-B7DC-D18D-1DAA-4E8F56741F3F}"/>
                  </a:ext>
                </a:extLst>
              </p:cNvPr>
              <p:cNvSpPr/>
              <p:nvPr/>
            </p:nvSpPr>
            <p:spPr>
              <a:xfrm>
                <a:off x="9812451" y="5154669"/>
                <a:ext cx="36176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𝜆</m:t>
                      </m:r>
                    </m:oMath>
                  </m:oMathPara>
                </a14:m>
                <a:endParaRPr lang="ja-JP" altLang="en-US" dirty="0"/>
              </a:p>
            </p:txBody>
          </p:sp>
        </mc:Choice>
        <mc:Fallback xmlns="">
          <p:sp>
            <p:nvSpPr>
              <p:cNvPr id="22" name="正方形/長方形 21">
                <a:extLst>
                  <a:ext uri="{FF2B5EF4-FFF2-40B4-BE49-F238E27FC236}">
                    <a16:creationId xmlns:a16="http://schemas.microsoft.com/office/drawing/2014/main" id="{BBFB8AB5-B7DC-D18D-1DAA-4E8F56741F3F}"/>
                  </a:ext>
                </a:extLst>
              </p:cNvPr>
              <p:cNvSpPr>
                <a:spLocks noRot="1" noChangeAspect="1" noMove="1" noResize="1" noEditPoints="1" noAdjustHandles="1" noChangeArrowheads="1" noChangeShapeType="1" noTextEdit="1"/>
              </p:cNvSpPr>
              <p:nvPr/>
            </p:nvSpPr>
            <p:spPr>
              <a:xfrm>
                <a:off x="9812451" y="5154669"/>
                <a:ext cx="361766" cy="369332"/>
              </a:xfrm>
              <a:prstGeom prst="rect">
                <a:avLst/>
              </a:prstGeom>
              <a:blipFill>
                <a:blip r:embed="rId5"/>
                <a:stretch>
                  <a:fillRect/>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77297733-3E3E-91E5-4489-10225D628715}"/>
              </a:ext>
            </a:extLst>
          </p:cNvPr>
          <p:cNvSpPr txBox="1"/>
          <p:nvPr/>
        </p:nvSpPr>
        <p:spPr>
          <a:xfrm>
            <a:off x="8849514" y="5136825"/>
            <a:ext cx="361762" cy="369332"/>
          </a:xfrm>
          <a:prstGeom prst="rect">
            <a:avLst/>
          </a:prstGeom>
          <a:noFill/>
        </p:spPr>
        <p:txBody>
          <a:bodyPr wrap="square" rtlCol="0">
            <a:spAutoFit/>
          </a:bodyPr>
          <a:lstStyle/>
          <a:p>
            <a:r>
              <a:rPr lang="en-US" altLang="ja-JP" i="1" dirty="0"/>
              <a:t>0</a:t>
            </a:r>
            <a:endParaRPr lang="ja-JP" altLang="en-US" i="1" dirty="0"/>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9CC3B19C-D899-140A-44DB-76B3684BF00F}"/>
                  </a:ext>
                </a:extLst>
              </p:cNvPr>
              <p:cNvSpPr txBox="1"/>
              <p:nvPr/>
            </p:nvSpPr>
            <p:spPr>
              <a:xfrm>
                <a:off x="9257517" y="1396605"/>
                <a:ext cx="2187907" cy="386644"/>
              </a:xfrm>
              <a:prstGeom prst="rect">
                <a:avLst/>
              </a:prstGeom>
              <a:noFill/>
              <a:ln w="3175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𝐵</m:t>
                          </m:r>
                        </m:e>
                        <m:sub>
                          <m:r>
                            <a:rPr lang="en-US" altLang="ja-JP" sz="2400" i="1">
                              <a:latin typeface="Cambria Math" panose="02040503050406030204" pitchFamily="18" charset="0"/>
                            </a:rPr>
                            <m:t>0</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𝜆</m:t>
                          </m:r>
                        </m:sup>
                      </m:sSup>
                    </m:oMath>
                  </m:oMathPara>
                </a14:m>
                <a:endParaRPr lang="ja-JP" altLang="en-US" sz="2400" dirty="0"/>
              </a:p>
            </p:txBody>
          </p:sp>
        </mc:Choice>
        <mc:Fallback xmlns="">
          <p:sp>
            <p:nvSpPr>
              <p:cNvPr id="24" name="テキスト ボックス 23">
                <a:extLst>
                  <a:ext uri="{FF2B5EF4-FFF2-40B4-BE49-F238E27FC236}">
                    <a16:creationId xmlns:a16="http://schemas.microsoft.com/office/drawing/2014/main" id="{9CC3B19C-D899-140A-44DB-76B3684BF00F}"/>
                  </a:ext>
                </a:extLst>
              </p:cNvPr>
              <p:cNvSpPr txBox="1">
                <a:spLocks noRot="1" noChangeAspect="1" noMove="1" noResize="1" noEditPoints="1" noAdjustHandles="1" noChangeArrowheads="1" noChangeShapeType="1" noTextEdit="1"/>
              </p:cNvSpPr>
              <p:nvPr/>
            </p:nvSpPr>
            <p:spPr>
              <a:xfrm>
                <a:off x="9257517" y="1396605"/>
                <a:ext cx="2187907" cy="386644"/>
              </a:xfrm>
              <a:prstGeom prst="rect">
                <a:avLst/>
              </a:prstGeom>
              <a:blipFill>
                <a:blip r:embed="rId6"/>
                <a:stretch>
                  <a:fillRect l="-2507" t="-6250" r="-557" b="-10938"/>
                </a:stretch>
              </a:blipFill>
              <a:ln w="31750">
                <a:noFill/>
              </a:ln>
            </p:spPr>
            <p:txBody>
              <a:bodyPr/>
              <a:lstStyle/>
              <a:p>
                <a:r>
                  <a:rPr lang="ja-JP" altLang="en-US">
                    <a:noFill/>
                  </a:rPr>
                  <a:t> </a:t>
                </a:r>
              </a:p>
            </p:txBody>
          </p:sp>
        </mc:Fallback>
      </mc:AlternateContent>
      <p:sp>
        <p:nvSpPr>
          <p:cNvPr id="25" name="正方形/長方形 24">
            <a:extLst>
              <a:ext uri="{FF2B5EF4-FFF2-40B4-BE49-F238E27FC236}">
                <a16:creationId xmlns:a16="http://schemas.microsoft.com/office/drawing/2014/main" id="{60AEDE39-AF23-221D-723C-EB6DC7B2DDED}"/>
              </a:ext>
            </a:extLst>
          </p:cNvPr>
          <p:cNvSpPr/>
          <p:nvPr/>
        </p:nvSpPr>
        <p:spPr>
          <a:xfrm>
            <a:off x="8160026" y="653465"/>
            <a:ext cx="3866322" cy="529013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29A11AF3-CAE3-F672-66D9-1C5136E5886A}"/>
              </a:ext>
            </a:extLst>
          </p:cNvPr>
          <p:cNvSpPr txBox="1"/>
          <p:nvPr/>
        </p:nvSpPr>
        <p:spPr>
          <a:xfrm>
            <a:off x="8162370" y="675285"/>
            <a:ext cx="2339102" cy="369332"/>
          </a:xfrm>
          <a:prstGeom prst="rect">
            <a:avLst/>
          </a:prstGeom>
          <a:noFill/>
        </p:spPr>
        <p:txBody>
          <a:bodyPr wrap="none" rtlCol="0">
            <a:spAutoFit/>
          </a:bodyPr>
          <a:lstStyle/>
          <a:p>
            <a:r>
              <a:rPr kumimoji="1" lang="en-US" altLang="ja-JP" dirty="0"/>
              <a:t>[</a:t>
            </a:r>
            <a:r>
              <a:rPr kumimoji="1" lang="ja-JP" altLang="en-US" dirty="0"/>
              <a:t>問題</a:t>
            </a:r>
            <a:r>
              <a:rPr kumimoji="1" lang="en-US" altLang="ja-JP" dirty="0"/>
              <a:t>1]</a:t>
            </a:r>
            <a:r>
              <a:rPr kumimoji="1" lang="ja-JP" altLang="en-US" dirty="0"/>
              <a:t>を思い出そう</a:t>
            </a:r>
          </a:p>
        </p:txBody>
      </p:sp>
    </p:spTree>
    <p:extLst>
      <p:ext uri="{BB962C8B-B14F-4D97-AF65-F5344CB8AC3E}">
        <p14:creationId xmlns:p14="http://schemas.microsoft.com/office/powerpoint/2010/main" val="14692294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6F273D3E-A208-5D25-B545-41D606A4FF15}"/>
                  </a:ext>
                </a:extLst>
              </p:cNvPr>
              <p:cNvSpPr txBox="1"/>
              <p:nvPr/>
            </p:nvSpPr>
            <p:spPr>
              <a:xfrm>
                <a:off x="0" y="653465"/>
                <a:ext cx="7573617" cy="2740815"/>
              </a:xfrm>
              <a:prstGeom prst="rect">
                <a:avLst/>
              </a:prstGeom>
              <a:noFill/>
            </p:spPr>
            <p:txBody>
              <a:bodyPr wrap="square">
                <a:spAutoFit/>
              </a:bodyPr>
              <a:lstStyle/>
              <a:p>
                <a:r>
                  <a:rPr lang="ja-JP" altLang="en-US" sz="2400" dirty="0"/>
                  <a:t>再び半無限の超伝導体を考えよう</a:t>
                </a:r>
                <a:r>
                  <a:rPr lang="en-US" altLang="ja-JP" sz="2400" dirty="0"/>
                  <a:t>[</a:t>
                </a:r>
                <a:r>
                  <a:rPr lang="ja-JP" altLang="en-US" sz="2400" dirty="0"/>
                  <a:t>問題</a:t>
                </a:r>
                <a:r>
                  <a:rPr lang="en-US" altLang="ja-JP" sz="2400" dirty="0"/>
                  <a:t>1</a:t>
                </a:r>
                <a:r>
                  <a:rPr lang="ja-JP" altLang="en-US" sz="2400" dirty="0"/>
                  <a:t>参照</a:t>
                </a:r>
                <a:r>
                  <a:rPr lang="en-US" altLang="ja-JP" sz="2400" dirty="0"/>
                  <a:t>]</a:t>
                </a:r>
                <a:r>
                  <a:rPr lang="ja-JP" altLang="en-US" sz="2400" dirty="0"/>
                  <a:t>。磁場</a:t>
                </a:r>
                <a14:m>
                  <m:oMath xmlns:m="http://schemas.openxmlformats.org/officeDocument/2006/math">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𝐵</m:t>
                        </m:r>
                      </m:e>
                      <m:sub>
                        <m:r>
                          <a:rPr lang="en-US" altLang="ja-JP" sz="2400" i="1" dirty="0" smtClean="0">
                            <a:latin typeface="Cambria Math" panose="02040503050406030204" pitchFamily="18" charset="0"/>
                          </a:rPr>
                          <m:t>0</m:t>
                        </m:r>
                      </m:sub>
                    </m:sSub>
                  </m:oMath>
                </a14:m>
                <a:r>
                  <a:rPr lang="ja-JP" altLang="en-US" sz="2400" dirty="0"/>
                  <a:t>を印加すると磁場分布は</a:t>
                </a:r>
                <a14:m>
                  <m:oMath xmlns:m="http://schemas.openxmlformats.org/officeDocument/2006/math">
                    <m:r>
                      <a:rPr lang="en-US" altLang="ja-JP" sz="2400" i="1" dirty="0" smtClean="0">
                        <a:latin typeface="Cambria Math" panose="02040503050406030204" pitchFamily="18" charset="0"/>
                      </a:rPr>
                      <m:t>𝐵</m:t>
                    </m:r>
                    <m:r>
                      <a:rPr lang="en-US" altLang="ja-JP" sz="2400" i="1" dirty="0" smtClean="0">
                        <a:latin typeface="Cambria Math" panose="02040503050406030204" pitchFamily="18" charset="0"/>
                      </a:rPr>
                      <m:t>=</m:t>
                    </m:r>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𝐵</m:t>
                        </m:r>
                      </m:e>
                      <m:sub>
                        <m:r>
                          <a:rPr lang="en-US" altLang="ja-JP" sz="2400" i="1" dirty="0" smtClean="0">
                            <a:latin typeface="Cambria Math" panose="02040503050406030204" pitchFamily="18" charset="0"/>
                          </a:rPr>
                          <m:t>0</m:t>
                        </m:r>
                      </m:sub>
                    </m:sSub>
                    <m:r>
                      <a:rPr lang="en-US" altLang="ja-JP" sz="2400" i="1" dirty="0" smtClean="0">
                        <a:latin typeface="Cambria Math" panose="02040503050406030204" pitchFamily="18" charset="0"/>
                      </a:rPr>
                      <m:t> </m:t>
                    </m:r>
                    <m:sSup>
                      <m:sSupPr>
                        <m:ctrlPr>
                          <a:rPr lang="en-US" altLang="ja-JP" sz="2400" i="1" dirty="0" smtClean="0">
                            <a:latin typeface="Cambria Math" panose="02040503050406030204" pitchFamily="18" charset="0"/>
                          </a:rPr>
                        </m:ctrlPr>
                      </m:sSupPr>
                      <m:e>
                        <m:r>
                          <a:rPr lang="en-US" altLang="ja-JP" sz="2400" i="1" dirty="0" smtClean="0">
                            <a:latin typeface="Cambria Math" panose="02040503050406030204" pitchFamily="18" charset="0"/>
                          </a:rPr>
                          <m:t>𝑒</m:t>
                        </m:r>
                      </m:e>
                      <m:sup>
                        <m:r>
                          <a:rPr lang="en-US" altLang="ja-JP" sz="2400" i="1" dirty="0" smtClean="0">
                            <a:latin typeface="Cambria Math" panose="02040503050406030204" pitchFamily="18" charset="0"/>
                          </a:rPr>
                          <m:t>−</m:t>
                        </m:r>
                        <m:r>
                          <a:rPr lang="en-US" altLang="ja-JP" sz="2400" b="0" i="1" dirty="0" smtClean="0">
                            <a:latin typeface="Cambria Math" panose="02040503050406030204" pitchFamily="18" charset="0"/>
                          </a:rPr>
                          <m:t>𝑥</m:t>
                        </m:r>
                        <m:r>
                          <a:rPr lang="en-US" altLang="ja-JP" sz="2400" b="0" i="1" dirty="0" smtClean="0">
                            <a:latin typeface="Cambria Math" panose="02040503050406030204" pitchFamily="18" charset="0"/>
                          </a:rPr>
                          <m:t>/</m:t>
                        </m:r>
                        <m:r>
                          <a:rPr lang="en-US" altLang="ja-JP" sz="2400" b="0" i="1" dirty="0" smtClean="0">
                            <a:latin typeface="Cambria Math" panose="02040503050406030204" pitchFamily="18" charset="0"/>
                          </a:rPr>
                          <m:t>𝜆</m:t>
                        </m:r>
                      </m:sup>
                    </m:sSup>
                  </m:oMath>
                </a14:m>
                <a:r>
                  <a:rPr lang="ja-JP" altLang="en-US" sz="2400" dirty="0"/>
                  <a:t>、電流分布</a:t>
                </a:r>
                <a14:m>
                  <m:oMath xmlns:m="http://schemas.openxmlformats.org/officeDocument/2006/math">
                    <m:r>
                      <a:rPr lang="en-US" altLang="ja-JP" sz="2400" i="1" dirty="0" smtClean="0">
                        <a:latin typeface="Cambria Math" panose="02040503050406030204" pitchFamily="18" charset="0"/>
                      </a:rPr>
                      <m:t>𝐽</m:t>
                    </m:r>
                    <m:r>
                      <a:rPr lang="en-US" altLang="ja-JP" sz="2400" i="1" dirty="0" smtClean="0">
                        <a:latin typeface="Cambria Math" panose="02040503050406030204" pitchFamily="18" charset="0"/>
                      </a:rPr>
                      <m:t>=</m:t>
                    </m:r>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𝐽</m:t>
                        </m:r>
                      </m:e>
                      <m:sub>
                        <m:r>
                          <a:rPr lang="en-US" altLang="ja-JP" sz="2400" i="1" dirty="0" smtClean="0">
                            <a:latin typeface="Cambria Math" panose="02040503050406030204" pitchFamily="18" charset="0"/>
                          </a:rPr>
                          <m:t>0</m:t>
                        </m:r>
                      </m:sub>
                    </m:sSub>
                    <m:r>
                      <a:rPr lang="en-US" altLang="ja-JP" sz="2400" i="1" dirty="0" smtClean="0">
                        <a:latin typeface="Cambria Math" panose="02040503050406030204" pitchFamily="18" charset="0"/>
                      </a:rPr>
                      <m:t> </m:t>
                    </m:r>
                    <m:sSup>
                      <m:sSupPr>
                        <m:ctrlPr>
                          <a:rPr lang="en-US" altLang="ja-JP" sz="2400" i="1" dirty="0" smtClean="0">
                            <a:latin typeface="Cambria Math" panose="02040503050406030204" pitchFamily="18" charset="0"/>
                          </a:rPr>
                        </m:ctrlPr>
                      </m:sSupPr>
                      <m:e>
                        <m:r>
                          <a:rPr lang="en-US" altLang="ja-JP" sz="2400" i="1" dirty="0" smtClean="0">
                            <a:latin typeface="Cambria Math" panose="02040503050406030204" pitchFamily="18" charset="0"/>
                          </a:rPr>
                          <m:t>𝑒</m:t>
                        </m:r>
                      </m:e>
                      <m:sup>
                        <m:r>
                          <a:rPr lang="en-US" altLang="ja-JP" sz="2400" i="1" dirty="0" smtClean="0">
                            <a:latin typeface="Cambria Math" panose="02040503050406030204" pitchFamily="18" charset="0"/>
                          </a:rPr>
                          <m:t>−</m:t>
                        </m:r>
                        <m:r>
                          <a:rPr lang="en-US" altLang="ja-JP" sz="2400" b="0" i="1" dirty="0" smtClean="0">
                            <a:latin typeface="Cambria Math" panose="02040503050406030204" pitchFamily="18" charset="0"/>
                          </a:rPr>
                          <m:t>𝑥</m:t>
                        </m:r>
                        <m:r>
                          <a:rPr lang="en-US" altLang="ja-JP" sz="2400" b="0" i="1" dirty="0" smtClean="0">
                            <a:latin typeface="Cambria Math" panose="02040503050406030204" pitchFamily="18" charset="0"/>
                          </a:rPr>
                          <m:t>/</m:t>
                        </m:r>
                        <m:r>
                          <a:rPr lang="en-US" altLang="ja-JP" sz="2400" b="0" i="1" dirty="0" smtClean="0">
                            <a:latin typeface="Cambria Math" panose="02040503050406030204" pitchFamily="18" charset="0"/>
                          </a:rPr>
                          <m:t>𝜆</m:t>
                        </m:r>
                      </m:sup>
                    </m:sSup>
                  </m:oMath>
                </a14:m>
                <a:r>
                  <a:rPr lang="ja-JP" altLang="en-US" sz="2400" dirty="0"/>
                  <a:t>の遮蔽電流が流れる（ここで、</a:t>
                </a:r>
                <a14:m>
                  <m:oMath xmlns:m="http://schemas.openxmlformats.org/officeDocument/2006/math">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𝐽</m:t>
                        </m:r>
                      </m:e>
                      <m:sub>
                        <m:r>
                          <a:rPr lang="en-US" altLang="ja-JP" sz="2400" i="1" dirty="0" smtClean="0">
                            <a:latin typeface="Cambria Math" panose="02040503050406030204" pitchFamily="18" charset="0"/>
                          </a:rPr>
                          <m:t>0</m:t>
                        </m:r>
                      </m:sub>
                    </m:sSub>
                    <m:r>
                      <a:rPr lang="en-US" altLang="ja-JP" sz="2400" i="1" dirty="0" smtClean="0">
                        <a:latin typeface="Cambria Math" panose="02040503050406030204" pitchFamily="18" charset="0"/>
                      </a:rPr>
                      <m:t>=</m:t>
                    </m:r>
                    <m:f>
                      <m:fPr>
                        <m:type m:val="lin"/>
                        <m:ctrlPr>
                          <a:rPr lang="en-US" altLang="ja-JP" sz="2400" i="1" dirty="0" smtClean="0">
                            <a:latin typeface="Cambria Math" panose="02040503050406030204" pitchFamily="18" charset="0"/>
                          </a:rPr>
                        </m:ctrlPr>
                      </m:fPr>
                      <m:num>
                        <m:sSub>
                          <m:sSubPr>
                            <m:ctrlPr>
                              <a:rPr lang="en-US" altLang="ja-JP" sz="2400" b="0" i="1" dirty="0" smtClean="0">
                                <a:latin typeface="Cambria Math" panose="02040503050406030204" pitchFamily="18" charset="0"/>
                              </a:rPr>
                            </m:ctrlPr>
                          </m:sSubPr>
                          <m:e>
                            <m:r>
                              <a:rPr lang="en-US" altLang="ja-JP" sz="2400" b="0" i="1" dirty="0" smtClean="0">
                                <a:latin typeface="Cambria Math" panose="02040503050406030204" pitchFamily="18" charset="0"/>
                              </a:rPr>
                              <m:t>𝐵</m:t>
                            </m:r>
                          </m:e>
                          <m:sub>
                            <m:r>
                              <a:rPr lang="en-US" altLang="ja-JP" sz="2400" b="0" i="1" dirty="0" smtClean="0">
                                <a:latin typeface="Cambria Math" panose="02040503050406030204" pitchFamily="18" charset="0"/>
                              </a:rPr>
                              <m:t>0</m:t>
                            </m:r>
                          </m:sub>
                        </m:sSub>
                      </m:num>
                      <m:den>
                        <m:sSub>
                          <m:sSubPr>
                            <m:ctrlPr>
                              <a:rPr lang="en-US" altLang="ja-JP" sz="2400" b="0" i="1" dirty="0" smtClean="0">
                                <a:latin typeface="Cambria Math" panose="02040503050406030204" pitchFamily="18" charset="0"/>
                              </a:rPr>
                            </m:ctrlPr>
                          </m:sSubPr>
                          <m:e>
                            <m:r>
                              <a:rPr lang="en-US" altLang="ja-JP" sz="2400" b="0" i="1" dirty="0" smtClean="0">
                                <a:latin typeface="Cambria Math" panose="02040503050406030204" pitchFamily="18" charset="0"/>
                              </a:rPr>
                              <m:t>𝜇</m:t>
                            </m:r>
                          </m:e>
                          <m:sub>
                            <m:r>
                              <a:rPr lang="en-US" altLang="ja-JP" sz="2400" b="0" i="1" dirty="0" smtClean="0">
                                <a:latin typeface="Cambria Math" panose="02040503050406030204" pitchFamily="18" charset="0"/>
                              </a:rPr>
                              <m:t>0</m:t>
                            </m:r>
                          </m:sub>
                        </m:sSub>
                        <m:r>
                          <a:rPr lang="en-US" altLang="ja-JP" sz="2400" b="0" i="1" dirty="0" smtClean="0">
                            <a:latin typeface="Cambria Math" panose="02040503050406030204" pitchFamily="18" charset="0"/>
                          </a:rPr>
                          <m:t>𝜆</m:t>
                        </m:r>
                      </m:den>
                    </m:f>
                  </m:oMath>
                </a14:m>
                <a:r>
                  <a:rPr lang="ja-JP" altLang="en-US" sz="2400" dirty="0"/>
                  <a:t>）。</a:t>
                </a:r>
                <a:endParaRPr lang="en-US" altLang="ja-JP" sz="2400" dirty="0"/>
              </a:p>
              <a:p>
                <a:endParaRPr lang="en-US" altLang="ja-JP" sz="2400" dirty="0"/>
              </a:p>
              <a:p>
                <a:r>
                  <a:rPr lang="ja-JP" altLang="en-US" sz="2400" dirty="0"/>
                  <a:t>最表面を流れる電流</a:t>
                </a:r>
                <a14:m>
                  <m:oMath xmlns:m="http://schemas.openxmlformats.org/officeDocument/2006/math">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𝐽</m:t>
                        </m:r>
                      </m:e>
                      <m:sub>
                        <m:r>
                          <a:rPr lang="en-US" altLang="ja-JP" sz="2400" i="1" dirty="0" smtClean="0">
                            <a:latin typeface="Cambria Math" panose="02040503050406030204" pitchFamily="18" charset="0"/>
                          </a:rPr>
                          <m:t>0</m:t>
                        </m:r>
                      </m:sub>
                    </m:sSub>
                  </m:oMath>
                </a14:m>
                <a:r>
                  <a:rPr lang="en-US" altLang="ja-JP" sz="2400" dirty="0"/>
                  <a:t> </a:t>
                </a:r>
                <a14:m>
                  <m:oMath xmlns:m="http://schemas.openxmlformats.org/officeDocument/2006/math">
                    <m:r>
                      <a:rPr lang="en-US" altLang="ja-JP" sz="2400" i="1" dirty="0">
                        <a:latin typeface="Cambria Math" panose="02040503050406030204" pitchFamily="18" charset="0"/>
                      </a:rPr>
                      <m:t>=</m:t>
                    </m:r>
                    <m:f>
                      <m:fPr>
                        <m:type m:val="lin"/>
                        <m:ctrlPr>
                          <a:rPr lang="en-US" altLang="ja-JP" sz="2400" i="1" dirty="0">
                            <a:latin typeface="Cambria Math" panose="02040503050406030204" pitchFamily="18" charset="0"/>
                          </a:rPr>
                        </m:ctrlPr>
                      </m:fPr>
                      <m:num>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𝐵</m:t>
                            </m:r>
                          </m:e>
                          <m:sub>
                            <m:r>
                              <a:rPr lang="en-US" altLang="ja-JP" sz="2400" i="1" dirty="0">
                                <a:latin typeface="Cambria Math" panose="02040503050406030204" pitchFamily="18" charset="0"/>
                              </a:rPr>
                              <m:t>0</m:t>
                            </m:r>
                          </m:sub>
                        </m:sSub>
                      </m:num>
                      <m:den>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𝜇</m:t>
                            </m:r>
                          </m:e>
                          <m:sub>
                            <m:r>
                              <a:rPr lang="en-US" altLang="ja-JP" sz="2400" i="1" dirty="0">
                                <a:latin typeface="Cambria Math" panose="02040503050406030204" pitchFamily="18" charset="0"/>
                              </a:rPr>
                              <m:t>0</m:t>
                            </m:r>
                          </m:sub>
                        </m:sSub>
                        <m:r>
                          <a:rPr lang="en-US" altLang="ja-JP" sz="2400" i="1" dirty="0">
                            <a:latin typeface="Cambria Math" panose="02040503050406030204" pitchFamily="18" charset="0"/>
                          </a:rPr>
                          <m:t>𝜆</m:t>
                        </m:r>
                      </m:den>
                    </m:f>
                  </m:oMath>
                </a14:m>
                <a:r>
                  <a:rPr lang="ja-JP" altLang="en-US" sz="2400" dirty="0"/>
                  <a:t>が対破壊電流</a:t>
                </a:r>
                <a14:m>
                  <m:oMath xmlns:m="http://schemas.openxmlformats.org/officeDocument/2006/math">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𝐽</m:t>
                        </m:r>
                      </m:e>
                      <m:sub>
                        <m:r>
                          <a:rPr lang="en-US" altLang="ja-JP" sz="2400" i="1" dirty="0" smtClean="0">
                            <a:latin typeface="Cambria Math" panose="02040503050406030204" pitchFamily="18" charset="0"/>
                          </a:rPr>
                          <m:t>𝑑𝑝</m:t>
                        </m:r>
                      </m:sub>
                    </m:sSub>
                    <m:r>
                      <a:rPr lang="en-US" altLang="ja-JP" sz="2400" b="0" i="1" dirty="0" smtClean="0">
                        <a:latin typeface="Cambria Math" panose="02040503050406030204" pitchFamily="18" charset="0"/>
                      </a:rPr>
                      <m:t>∼</m:t>
                    </m:r>
                    <m:f>
                      <m:fPr>
                        <m:type m:val="lin"/>
                        <m:ctrlPr>
                          <a:rPr lang="en-US" altLang="ja-JP" sz="2400" i="1" dirty="0">
                            <a:latin typeface="Cambria Math" panose="02040503050406030204" pitchFamily="18" charset="0"/>
                          </a:rPr>
                        </m:ctrlPr>
                      </m:fPr>
                      <m:num>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𝐵</m:t>
                            </m:r>
                          </m:e>
                          <m:sub>
                            <m:r>
                              <a:rPr lang="en-US" altLang="ja-JP" sz="2400" b="0" i="1" dirty="0" smtClean="0">
                                <a:latin typeface="Cambria Math" panose="02040503050406030204" pitchFamily="18" charset="0"/>
                              </a:rPr>
                              <m:t>𝑐</m:t>
                            </m:r>
                          </m:sub>
                        </m:sSub>
                      </m:num>
                      <m:den>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𝜇</m:t>
                            </m:r>
                          </m:e>
                          <m:sub>
                            <m:r>
                              <a:rPr lang="en-US" altLang="ja-JP" sz="2400" i="1" dirty="0">
                                <a:latin typeface="Cambria Math" panose="02040503050406030204" pitchFamily="18" charset="0"/>
                              </a:rPr>
                              <m:t>0</m:t>
                            </m:r>
                          </m:sub>
                        </m:sSub>
                        <m:r>
                          <a:rPr lang="en-US" altLang="ja-JP" sz="2400" i="1" dirty="0">
                            <a:latin typeface="Cambria Math" panose="02040503050406030204" pitchFamily="18" charset="0"/>
                          </a:rPr>
                          <m:t>𝜆</m:t>
                        </m:r>
                      </m:den>
                    </m:f>
                  </m:oMath>
                </a14:m>
                <a:r>
                  <a:rPr lang="ja-JP" altLang="en-US" sz="2400" dirty="0"/>
                  <a:t>程度になるとき、すなわち、</a:t>
                </a:r>
                <a14:m>
                  <m:oMath xmlns:m="http://schemas.openxmlformats.org/officeDocument/2006/math">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𝐵</m:t>
                        </m:r>
                      </m:e>
                      <m:sub>
                        <m:r>
                          <a:rPr lang="en-US" altLang="ja-JP" sz="2400" i="1" dirty="0" smtClean="0">
                            <a:latin typeface="Cambria Math" panose="02040503050406030204" pitchFamily="18" charset="0"/>
                          </a:rPr>
                          <m:t>0</m:t>
                        </m:r>
                      </m:sub>
                    </m:sSub>
                    <m:r>
                      <a:rPr lang="en-US" altLang="ja-JP" sz="2400" i="1" dirty="0" smtClean="0">
                        <a:latin typeface="Cambria Math" panose="02040503050406030204" pitchFamily="18" charset="0"/>
                      </a:rPr>
                      <m:t>∼</m:t>
                    </m:r>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𝐵</m:t>
                        </m:r>
                      </m:e>
                      <m:sub>
                        <m:r>
                          <a:rPr lang="en-US" altLang="ja-JP" sz="2400" i="1" dirty="0" smtClean="0">
                            <a:latin typeface="Cambria Math" panose="02040503050406030204" pitchFamily="18" charset="0"/>
                          </a:rPr>
                          <m:t>𝑐</m:t>
                        </m:r>
                      </m:sub>
                    </m:sSub>
                  </m:oMath>
                </a14:m>
                <a:r>
                  <a:rPr lang="ja-JP" altLang="en-US" sz="2400" dirty="0"/>
                  <a:t>となるとき、超伝導体表面は真に不安定になる。これより、</a:t>
                </a:r>
              </a:p>
            </p:txBody>
          </p:sp>
        </mc:Choice>
        <mc:Fallback>
          <p:sp>
            <p:nvSpPr>
              <p:cNvPr id="3" name="テキスト ボックス 2">
                <a:extLst>
                  <a:ext uri="{FF2B5EF4-FFF2-40B4-BE49-F238E27FC236}">
                    <a16:creationId xmlns:a16="http://schemas.microsoft.com/office/drawing/2014/main" id="{6F273D3E-A208-5D25-B545-41D606A4FF15}"/>
                  </a:ext>
                </a:extLst>
              </p:cNvPr>
              <p:cNvSpPr txBox="1">
                <a:spLocks noRot="1" noChangeAspect="1" noMove="1" noResize="1" noEditPoints="1" noAdjustHandles="1" noChangeArrowheads="1" noChangeShapeType="1" noTextEdit="1"/>
              </p:cNvSpPr>
              <p:nvPr/>
            </p:nvSpPr>
            <p:spPr>
              <a:xfrm>
                <a:off x="0" y="653465"/>
                <a:ext cx="7573617" cy="2740815"/>
              </a:xfrm>
              <a:prstGeom prst="rect">
                <a:avLst/>
              </a:prstGeom>
              <a:blipFill>
                <a:blip r:embed="rId2"/>
                <a:stretch>
                  <a:fillRect l="-2013" t="-1778" r="-5233" b="-18000"/>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C6816B15-3B90-4057-820B-BAA613E003A0}"/>
              </a:ext>
            </a:extLst>
          </p:cNvPr>
          <p:cNvSpPr txBox="1"/>
          <p:nvPr/>
        </p:nvSpPr>
        <p:spPr>
          <a:xfrm>
            <a:off x="25724" y="41659"/>
            <a:ext cx="4293357" cy="400110"/>
          </a:xfrm>
          <a:prstGeom prst="rect">
            <a:avLst/>
          </a:prstGeom>
          <a:noFill/>
          <a:ln w="9525">
            <a:solidFill>
              <a:schemeClr val="tx1"/>
            </a:solidFill>
          </a:ln>
        </p:spPr>
        <p:txBody>
          <a:bodyPr wrap="square">
            <a:spAutoFit/>
          </a:bodyPr>
          <a:lstStyle/>
          <a:p>
            <a:pPr algn="ctr"/>
            <a:r>
              <a:rPr lang="en-US" altLang="ja-JP" sz="2000" b="1" dirty="0"/>
              <a:t>3.7 </a:t>
            </a:r>
            <a:r>
              <a:rPr lang="ja-JP" altLang="en-US" sz="2000" b="1" dirty="0"/>
              <a:t>過熱磁場</a:t>
            </a:r>
            <a:r>
              <a:rPr lang="en-US" altLang="ja-JP" sz="2000" b="1" dirty="0"/>
              <a:t>(superheating field)</a:t>
            </a:r>
            <a:endParaRPr kumimoji="1" lang="en-US" altLang="ja-JP" sz="2000" b="1"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A1569A1-D48B-FA9D-F635-AFD047D60DFC}"/>
                  </a:ext>
                </a:extLst>
              </p:cNvPr>
              <p:cNvSpPr txBox="1"/>
              <p:nvPr/>
            </p:nvSpPr>
            <p:spPr>
              <a:xfrm>
                <a:off x="9203745" y="1959976"/>
                <a:ext cx="2288640" cy="754181"/>
              </a:xfrm>
              <a:prstGeom prst="rect">
                <a:avLst/>
              </a:prstGeom>
              <a:noFill/>
              <a:ln w="3175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𝑗</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𝐵</m:t>
                              </m:r>
                            </m:e>
                            <m:sub>
                              <m:r>
                                <a:rPr lang="en-US" altLang="ja-JP" sz="2400" i="1">
                                  <a:latin typeface="Cambria Math" panose="02040503050406030204" pitchFamily="18" charset="0"/>
                                </a:rPr>
                                <m:t>0</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𝜇</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𝜆</m:t>
                          </m:r>
                        </m:den>
                      </m:f>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𝜆</m:t>
                          </m:r>
                        </m:sup>
                      </m:sSup>
                    </m:oMath>
                  </m:oMathPara>
                </a14:m>
                <a:endParaRPr lang="ja-JP" altLang="en-US" sz="2400" dirty="0"/>
              </a:p>
            </p:txBody>
          </p:sp>
        </mc:Choice>
        <mc:Fallback xmlns="">
          <p:sp>
            <p:nvSpPr>
              <p:cNvPr id="6" name="テキスト ボックス 5">
                <a:extLst>
                  <a:ext uri="{FF2B5EF4-FFF2-40B4-BE49-F238E27FC236}">
                    <a16:creationId xmlns:a16="http://schemas.microsoft.com/office/drawing/2014/main" id="{FA1569A1-D48B-FA9D-F635-AFD047D60DFC}"/>
                  </a:ext>
                </a:extLst>
              </p:cNvPr>
              <p:cNvSpPr txBox="1">
                <a:spLocks noRot="1" noChangeAspect="1" noMove="1" noResize="1" noEditPoints="1" noAdjustHandles="1" noChangeArrowheads="1" noChangeShapeType="1" noTextEdit="1"/>
              </p:cNvSpPr>
              <p:nvPr/>
            </p:nvSpPr>
            <p:spPr>
              <a:xfrm>
                <a:off x="9203745" y="1959976"/>
                <a:ext cx="2288640" cy="754181"/>
              </a:xfrm>
              <a:prstGeom prst="rect">
                <a:avLst/>
              </a:prstGeom>
              <a:blipFill>
                <a:blip r:embed="rId3"/>
                <a:stretch>
                  <a:fillRect/>
                </a:stretch>
              </a:blipFill>
              <a:ln w="31750">
                <a:noFill/>
              </a:ln>
            </p:spPr>
            <p:txBody>
              <a:bodyPr/>
              <a:lstStyle/>
              <a:p>
                <a:r>
                  <a:rPr lang="ja-JP" altLang="en-US">
                    <a:noFill/>
                  </a:rPr>
                  <a:t> </a:t>
                </a:r>
              </a:p>
            </p:txBody>
          </p:sp>
        </mc:Fallback>
      </mc:AlternateContent>
      <p:sp>
        <p:nvSpPr>
          <p:cNvPr id="7" name="正方形/長方形 6">
            <a:extLst>
              <a:ext uri="{FF2B5EF4-FFF2-40B4-BE49-F238E27FC236}">
                <a16:creationId xmlns:a16="http://schemas.microsoft.com/office/drawing/2014/main" id="{F4AD697D-C9B2-BC86-2945-7354E6B0B965}"/>
              </a:ext>
            </a:extLst>
          </p:cNvPr>
          <p:cNvSpPr/>
          <p:nvPr/>
        </p:nvSpPr>
        <p:spPr>
          <a:xfrm>
            <a:off x="9117902" y="3337265"/>
            <a:ext cx="2304662" cy="201522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8" name="直線矢印コネクタ 7">
            <a:extLst>
              <a:ext uri="{FF2B5EF4-FFF2-40B4-BE49-F238E27FC236}">
                <a16:creationId xmlns:a16="http://schemas.microsoft.com/office/drawing/2014/main" id="{FB0A9E87-322A-5187-FB70-F3E3D2DDF8DC}"/>
              </a:ext>
            </a:extLst>
          </p:cNvPr>
          <p:cNvCxnSpPr/>
          <p:nvPr/>
        </p:nvCxnSpPr>
        <p:spPr>
          <a:xfrm>
            <a:off x="9033932" y="5200869"/>
            <a:ext cx="25939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9A2D626C-6737-9790-F3F1-D9A04640B18A}"/>
              </a:ext>
            </a:extLst>
          </p:cNvPr>
          <p:cNvCxnSpPr/>
          <p:nvPr/>
        </p:nvCxnSpPr>
        <p:spPr>
          <a:xfrm flipV="1">
            <a:off x="9108580" y="3043165"/>
            <a:ext cx="0" cy="23093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194F451A-7518-FFB2-40A5-1388B9A1C765}"/>
              </a:ext>
            </a:extLst>
          </p:cNvPr>
          <p:cNvSpPr txBox="1"/>
          <p:nvPr/>
        </p:nvSpPr>
        <p:spPr>
          <a:xfrm>
            <a:off x="11422565" y="5268513"/>
            <a:ext cx="45719" cy="369332"/>
          </a:xfrm>
          <a:prstGeom prst="rect">
            <a:avLst/>
          </a:prstGeom>
          <a:noFill/>
        </p:spPr>
        <p:txBody>
          <a:bodyPr wrap="square" rtlCol="0">
            <a:spAutoFit/>
          </a:bodyPr>
          <a:lstStyle/>
          <a:p>
            <a:r>
              <a:rPr lang="en-US" altLang="ja-JP" i="1" dirty="0"/>
              <a:t>x</a:t>
            </a:r>
            <a:endParaRPr lang="ja-JP" altLang="en-US" i="1" dirty="0"/>
          </a:p>
        </p:txBody>
      </p:sp>
      <p:sp>
        <p:nvSpPr>
          <p:cNvPr id="11" name="テキスト ボックス 10">
            <a:extLst>
              <a:ext uri="{FF2B5EF4-FFF2-40B4-BE49-F238E27FC236}">
                <a16:creationId xmlns:a16="http://schemas.microsoft.com/office/drawing/2014/main" id="{6F003168-5C20-27D3-19D6-29BFE4B1EE1E}"/>
              </a:ext>
            </a:extLst>
          </p:cNvPr>
          <p:cNvSpPr txBox="1"/>
          <p:nvPr/>
        </p:nvSpPr>
        <p:spPr>
          <a:xfrm>
            <a:off x="8837989" y="3043164"/>
            <a:ext cx="298480" cy="369332"/>
          </a:xfrm>
          <a:prstGeom prst="rect">
            <a:avLst/>
          </a:prstGeom>
          <a:noFill/>
        </p:spPr>
        <p:txBody>
          <a:bodyPr wrap="none" rtlCol="0">
            <a:spAutoFit/>
          </a:bodyPr>
          <a:lstStyle/>
          <a:p>
            <a:r>
              <a:rPr lang="en-US" altLang="ja-JP" dirty="0"/>
              <a:t>y</a:t>
            </a:r>
            <a:endParaRPr lang="ja-JP" altLang="en-US" dirty="0"/>
          </a:p>
        </p:txBody>
      </p:sp>
      <p:sp>
        <p:nvSpPr>
          <p:cNvPr id="12" name="テキスト ボックス 11">
            <a:extLst>
              <a:ext uri="{FF2B5EF4-FFF2-40B4-BE49-F238E27FC236}">
                <a16:creationId xmlns:a16="http://schemas.microsoft.com/office/drawing/2014/main" id="{E14242C1-1769-7AA3-A61F-CD3DE541E067}"/>
              </a:ext>
            </a:extLst>
          </p:cNvPr>
          <p:cNvSpPr txBox="1"/>
          <p:nvPr/>
        </p:nvSpPr>
        <p:spPr>
          <a:xfrm>
            <a:off x="9728625" y="3334847"/>
            <a:ext cx="1874231" cy="369332"/>
          </a:xfrm>
          <a:prstGeom prst="rect">
            <a:avLst/>
          </a:prstGeom>
          <a:noFill/>
        </p:spPr>
        <p:txBody>
          <a:bodyPr wrap="none" rtlCol="0">
            <a:spAutoFit/>
          </a:bodyPr>
          <a:lstStyle/>
          <a:p>
            <a:r>
              <a:rPr lang="en-US" altLang="ja-JP" dirty="0"/>
              <a:t>Superconductor</a:t>
            </a:r>
            <a:endParaRPr lang="ja-JP" altLang="en-US" dirty="0"/>
          </a:p>
        </p:txBody>
      </p:sp>
      <p:sp>
        <p:nvSpPr>
          <p:cNvPr id="13" name="楕円 12">
            <a:extLst>
              <a:ext uri="{FF2B5EF4-FFF2-40B4-BE49-F238E27FC236}">
                <a16:creationId xmlns:a16="http://schemas.microsoft.com/office/drawing/2014/main" id="{AB29C3C1-265E-AC9C-5F6B-5D839AD9DA53}"/>
              </a:ext>
            </a:extLst>
          </p:cNvPr>
          <p:cNvSpPr>
            <a:spLocks noChangeAspect="1"/>
          </p:cNvSpPr>
          <p:nvPr/>
        </p:nvSpPr>
        <p:spPr>
          <a:xfrm>
            <a:off x="8433272" y="3960204"/>
            <a:ext cx="221685" cy="2216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楕円 13">
            <a:extLst>
              <a:ext uri="{FF2B5EF4-FFF2-40B4-BE49-F238E27FC236}">
                <a16:creationId xmlns:a16="http://schemas.microsoft.com/office/drawing/2014/main" id="{790E0EA0-D3DB-8DF6-4A2B-147DD9786729}"/>
              </a:ext>
            </a:extLst>
          </p:cNvPr>
          <p:cNvSpPr>
            <a:spLocks noChangeAspect="1"/>
          </p:cNvSpPr>
          <p:nvPr/>
        </p:nvSpPr>
        <p:spPr>
          <a:xfrm>
            <a:off x="8341430" y="3874683"/>
            <a:ext cx="392727" cy="39272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E230CDB7-2372-9095-FCBA-AAF766FCDFDF}"/>
                  </a:ext>
                </a:extLst>
              </p:cNvPr>
              <p:cNvSpPr/>
              <p:nvPr/>
            </p:nvSpPr>
            <p:spPr>
              <a:xfrm>
                <a:off x="8314952" y="4320541"/>
                <a:ext cx="4171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1" i="1">
                          <a:latin typeface="Cambria Math" panose="02040503050406030204" pitchFamily="18" charset="0"/>
                        </a:rPr>
                        <m:t>𝑩</m:t>
                      </m:r>
                    </m:oMath>
                  </m:oMathPara>
                </a14:m>
                <a:endParaRPr lang="ja-JP" altLang="en-US" dirty="0"/>
              </a:p>
            </p:txBody>
          </p:sp>
        </mc:Choice>
        <mc:Fallback xmlns="">
          <p:sp>
            <p:nvSpPr>
              <p:cNvPr id="15" name="正方形/長方形 14">
                <a:extLst>
                  <a:ext uri="{FF2B5EF4-FFF2-40B4-BE49-F238E27FC236}">
                    <a16:creationId xmlns:a16="http://schemas.microsoft.com/office/drawing/2014/main" id="{E230CDB7-2372-9095-FCBA-AAF766FCDFDF}"/>
                  </a:ext>
                </a:extLst>
              </p:cNvPr>
              <p:cNvSpPr>
                <a:spLocks noRot="1" noChangeAspect="1" noMove="1" noResize="1" noEditPoints="1" noAdjustHandles="1" noChangeArrowheads="1" noChangeShapeType="1" noTextEdit="1"/>
              </p:cNvSpPr>
              <p:nvPr/>
            </p:nvSpPr>
            <p:spPr>
              <a:xfrm>
                <a:off x="8314952" y="4320541"/>
                <a:ext cx="417101" cy="369332"/>
              </a:xfrm>
              <a:prstGeom prst="rect">
                <a:avLst/>
              </a:prstGeom>
              <a:blipFill>
                <a:blip r:embed="rId4"/>
                <a:stretch>
                  <a:fillRect/>
                </a:stretch>
              </a:blipFill>
            </p:spPr>
            <p:txBody>
              <a:bodyPr/>
              <a:lstStyle/>
              <a:p>
                <a:r>
                  <a:rPr lang="ja-JP" altLang="en-US">
                    <a:noFill/>
                  </a:rPr>
                  <a:t> </a:t>
                </a:r>
              </a:p>
            </p:txBody>
          </p:sp>
        </mc:Fallback>
      </mc:AlternateContent>
      <p:cxnSp>
        <p:nvCxnSpPr>
          <p:cNvPr id="16" name="直線矢印コネクタ 15">
            <a:extLst>
              <a:ext uri="{FF2B5EF4-FFF2-40B4-BE49-F238E27FC236}">
                <a16:creationId xmlns:a16="http://schemas.microsoft.com/office/drawing/2014/main" id="{B61C8B18-A0C2-F458-DF2F-CAC75766AA8E}"/>
              </a:ext>
            </a:extLst>
          </p:cNvPr>
          <p:cNvCxnSpPr>
            <a:cxnSpLocks/>
          </p:cNvCxnSpPr>
          <p:nvPr/>
        </p:nvCxnSpPr>
        <p:spPr>
          <a:xfrm flipV="1">
            <a:off x="9236015" y="3462502"/>
            <a:ext cx="0" cy="1710392"/>
          </a:xfrm>
          <a:prstGeom prst="straightConnector1">
            <a:avLst/>
          </a:prstGeom>
          <a:ln w="38100">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03852F31-86D0-2136-58C1-168C274E11FA}"/>
              </a:ext>
            </a:extLst>
          </p:cNvPr>
          <p:cNvCxnSpPr>
            <a:cxnSpLocks/>
          </p:cNvCxnSpPr>
          <p:nvPr/>
        </p:nvCxnSpPr>
        <p:spPr>
          <a:xfrm flipV="1">
            <a:off x="9388415" y="3712167"/>
            <a:ext cx="0" cy="1285043"/>
          </a:xfrm>
          <a:prstGeom prst="straightConnector1">
            <a:avLst/>
          </a:prstGeom>
          <a:ln w="38100">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92237EAE-FA47-3F4C-BBB3-8428AFF940B6}"/>
              </a:ext>
            </a:extLst>
          </p:cNvPr>
          <p:cNvCxnSpPr>
            <a:cxnSpLocks/>
          </p:cNvCxnSpPr>
          <p:nvPr/>
        </p:nvCxnSpPr>
        <p:spPr>
          <a:xfrm flipV="1">
            <a:off x="9540815" y="3891183"/>
            <a:ext cx="0" cy="965472"/>
          </a:xfrm>
          <a:prstGeom prst="straightConnector1">
            <a:avLst/>
          </a:prstGeom>
          <a:ln w="38100">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5B8ED692-1BD9-BC61-926B-490806A3602E}"/>
              </a:ext>
            </a:extLst>
          </p:cNvPr>
          <p:cNvCxnSpPr>
            <a:cxnSpLocks/>
          </p:cNvCxnSpPr>
          <p:nvPr/>
        </p:nvCxnSpPr>
        <p:spPr>
          <a:xfrm flipV="1">
            <a:off x="9693215" y="4003832"/>
            <a:ext cx="0" cy="725374"/>
          </a:xfrm>
          <a:prstGeom prst="straightConnector1">
            <a:avLst/>
          </a:prstGeom>
          <a:ln w="38100">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B81F4FED-5655-16E1-28D4-D228EEA5AAD5}"/>
              </a:ext>
            </a:extLst>
          </p:cNvPr>
          <p:cNvCxnSpPr>
            <a:cxnSpLocks/>
          </p:cNvCxnSpPr>
          <p:nvPr/>
        </p:nvCxnSpPr>
        <p:spPr>
          <a:xfrm flipV="1">
            <a:off x="9845615" y="4120275"/>
            <a:ext cx="0" cy="495441"/>
          </a:xfrm>
          <a:prstGeom prst="straightConnector1">
            <a:avLst/>
          </a:prstGeom>
          <a:ln w="38100">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3320623F-8A8B-DBFA-40CB-FD76B0D19772}"/>
              </a:ext>
            </a:extLst>
          </p:cNvPr>
          <p:cNvCxnSpPr>
            <a:cxnSpLocks/>
          </p:cNvCxnSpPr>
          <p:nvPr/>
        </p:nvCxnSpPr>
        <p:spPr>
          <a:xfrm flipV="1">
            <a:off x="9998015" y="4233413"/>
            <a:ext cx="0" cy="307630"/>
          </a:xfrm>
          <a:prstGeom prst="straightConnector1">
            <a:avLst/>
          </a:prstGeom>
          <a:ln w="38100">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BBFB8AB5-B7DC-D18D-1DAA-4E8F56741F3F}"/>
                  </a:ext>
                </a:extLst>
              </p:cNvPr>
              <p:cNvSpPr/>
              <p:nvPr/>
            </p:nvSpPr>
            <p:spPr>
              <a:xfrm>
                <a:off x="9812451" y="5154669"/>
                <a:ext cx="36176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𝜆</m:t>
                      </m:r>
                    </m:oMath>
                  </m:oMathPara>
                </a14:m>
                <a:endParaRPr lang="ja-JP" altLang="en-US" dirty="0"/>
              </a:p>
            </p:txBody>
          </p:sp>
        </mc:Choice>
        <mc:Fallback xmlns="">
          <p:sp>
            <p:nvSpPr>
              <p:cNvPr id="22" name="正方形/長方形 21">
                <a:extLst>
                  <a:ext uri="{FF2B5EF4-FFF2-40B4-BE49-F238E27FC236}">
                    <a16:creationId xmlns:a16="http://schemas.microsoft.com/office/drawing/2014/main" id="{BBFB8AB5-B7DC-D18D-1DAA-4E8F56741F3F}"/>
                  </a:ext>
                </a:extLst>
              </p:cNvPr>
              <p:cNvSpPr>
                <a:spLocks noRot="1" noChangeAspect="1" noMove="1" noResize="1" noEditPoints="1" noAdjustHandles="1" noChangeArrowheads="1" noChangeShapeType="1" noTextEdit="1"/>
              </p:cNvSpPr>
              <p:nvPr/>
            </p:nvSpPr>
            <p:spPr>
              <a:xfrm>
                <a:off x="9812451" y="5154669"/>
                <a:ext cx="361766" cy="369332"/>
              </a:xfrm>
              <a:prstGeom prst="rect">
                <a:avLst/>
              </a:prstGeom>
              <a:blipFill>
                <a:blip r:embed="rId5"/>
                <a:stretch>
                  <a:fillRect/>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77297733-3E3E-91E5-4489-10225D628715}"/>
              </a:ext>
            </a:extLst>
          </p:cNvPr>
          <p:cNvSpPr txBox="1"/>
          <p:nvPr/>
        </p:nvSpPr>
        <p:spPr>
          <a:xfrm>
            <a:off x="8849514" y="5136825"/>
            <a:ext cx="361762" cy="369332"/>
          </a:xfrm>
          <a:prstGeom prst="rect">
            <a:avLst/>
          </a:prstGeom>
          <a:noFill/>
        </p:spPr>
        <p:txBody>
          <a:bodyPr wrap="square" rtlCol="0">
            <a:spAutoFit/>
          </a:bodyPr>
          <a:lstStyle/>
          <a:p>
            <a:r>
              <a:rPr lang="en-US" altLang="ja-JP" i="1" dirty="0"/>
              <a:t>0</a:t>
            </a:r>
            <a:endParaRPr lang="ja-JP" altLang="en-US" i="1" dirty="0"/>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9CC3B19C-D899-140A-44DB-76B3684BF00F}"/>
                  </a:ext>
                </a:extLst>
              </p:cNvPr>
              <p:cNvSpPr txBox="1"/>
              <p:nvPr/>
            </p:nvSpPr>
            <p:spPr>
              <a:xfrm>
                <a:off x="9257517" y="1396605"/>
                <a:ext cx="2187907" cy="386644"/>
              </a:xfrm>
              <a:prstGeom prst="rect">
                <a:avLst/>
              </a:prstGeom>
              <a:noFill/>
              <a:ln w="3175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𝐵</m:t>
                          </m:r>
                        </m:e>
                        <m:sub>
                          <m:r>
                            <a:rPr lang="en-US" altLang="ja-JP" sz="2400" i="1">
                              <a:latin typeface="Cambria Math" panose="02040503050406030204" pitchFamily="18" charset="0"/>
                            </a:rPr>
                            <m:t>0</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𝜆</m:t>
                          </m:r>
                        </m:sup>
                      </m:sSup>
                    </m:oMath>
                  </m:oMathPara>
                </a14:m>
                <a:endParaRPr lang="ja-JP" altLang="en-US" sz="2400" dirty="0"/>
              </a:p>
            </p:txBody>
          </p:sp>
        </mc:Choice>
        <mc:Fallback xmlns="">
          <p:sp>
            <p:nvSpPr>
              <p:cNvPr id="24" name="テキスト ボックス 23">
                <a:extLst>
                  <a:ext uri="{FF2B5EF4-FFF2-40B4-BE49-F238E27FC236}">
                    <a16:creationId xmlns:a16="http://schemas.microsoft.com/office/drawing/2014/main" id="{9CC3B19C-D899-140A-44DB-76B3684BF00F}"/>
                  </a:ext>
                </a:extLst>
              </p:cNvPr>
              <p:cNvSpPr txBox="1">
                <a:spLocks noRot="1" noChangeAspect="1" noMove="1" noResize="1" noEditPoints="1" noAdjustHandles="1" noChangeArrowheads="1" noChangeShapeType="1" noTextEdit="1"/>
              </p:cNvSpPr>
              <p:nvPr/>
            </p:nvSpPr>
            <p:spPr>
              <a:xfrm>
                <a:off x="9257517" y="1396605"/>
                <a:ext cx="2187907" cy="386644"/>
              </a:xfrm>
              <a:prstGeom prst="rect">
                <a:avLst/>
              </a:prstGeom>
              <a:blipFill>
                <a:blip r:embed="rId6"/>
                <a:stretch>
                  <a:fillRect l="-2507" t="-6250" r="-557" b="-10938"/>
                </a:stretch>
              </a:blipFill>
              <a:ln w="31750">
                <a:noFill/>
              </a:ln>
            </p:spPr>
            <p:txBody>
              <a:bodyPr/>
              <a:lstStyle/>
              <a:p>
                <a:r>
                  <a:rPr lang="ja-JP" altLang="en-US">
                    <a:noFill/>
                  </a:rPr>
                  <a:t> </a:t>
                </a:r>
              </a:p>
            </p:txBody>
          </p:sp>
        </mc:Fallback>
      </mc:AlternateContent>
      <p:sp>
        <p:nvSpPr>
          <p:cNvPr id="25" name="正方形/長方形 24">
            <a:extLst>
              <a:ext uri="{FF2B5EF4-FFF2-40B4-BE49-F238E27FC236}">
                <a16:creationId xmlns:a16="http://schemas.microsoft.com/office/drawing/2014/main" id="{60AEDE39-AF23-221D-723C-EB6DC7B2DDED}"/>
              </a:ext>
            </a:extLst>
          </p:cNvPr>
          <p:cNvSpPr/>
          <p:nvPr/>
        </p:nvSpPr>
        <p:spPr>
          <a:xfrm>
            <a:off x="8160026" y="653465"/>
            <a:ext cx="3866322" cy="529013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29A11AF3-CAE3-F672-66D9-1C5136E5886A}"/>
              </a:ext>
            </a:extLst>
          </p:cNvPr>
          <p:cNvSpPr txBox="1"/>
          <p:nvPr/>
        </p:nvSpPr>
        <p:spPr>
          <a:xfrm>
            <a:off x="8162370" y="675285"/>
            <a:ext cx="2339102" cy="369332"/>
          </a:xfrm>
          <a:prstGeom prst="rect">
            <a:avLst/>
          </a:prstGeom>
          <a:noFill/>
        </p:spPr>
        <p:txBody>
          <a:bodyPr wrap="none" rtlCol="0">
            <a:spAutoFit/>
          </a:bodyPr>
          <a:lstStyle/>
          <a:p>
            <a:r>
              <a:rPr kumimoji="1" lang="en-US" altLang="ja-JP" dirty="0"/>
              <a:t>[</a:t>
            </a:r>
            <a:r>
              <a:rPr kumimoji="1" lang="ja-JP" altLang="en-US" dirty="0"/>
              <a:t>問題</a:t>
            </a:r>
            <a:r>
              <a:rPr kumimoji="1" lang="en-US" altLang="ja-JP" dirty="0"/>
              <a:t>1]</a:t>
            </a:r>
            <a:r>
              <a:rPr kumimoji="1" lang="ja-JP" altLang="en-US" dirty="0"/>
              <a:t>を思い出そう</a:t>
            </a: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B9434B28-C94B-953A-3059-CCD77560035E}"/>
                  </a:ext>
                </a:extLst>
              </p:cNvPr>
              <p:cNvSpPr txBox="1"/>
              <p:nvPr/>
            </p:nvSpPr>
            <p:spPr>
              <a:xfrm>
                <a:off x="2709503" y="3367963"/>
                <a:ext cx="2154609" cy="523220"/>
              </a:xfrm>
              <a:prstGeom prst="rect">
                <a:avLst/>
              </a:prstGeom>
              <a:noFill/>
              <a:ln>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sz="2800" i="1" smtClean="0">
                              <a:solidFill>
                                <a:srgbClr val="836967"/>
                              </a:solidFill>
                              <a:latin typeface="Cambria Math" panose="02040503050406030204" pitchFamily="18" charset="0"/>
                            </a:rPr>
                          </m:ctrlPr>
                        </m:sSubPr>
                        <m:e>
                          <m:r>
                            <a:rPr lang="ja-JP" altLang="en-US" sz="2800" i="1">
                              <a:latin typeface="Cambria Math" panose="02040503050406030204" pitchFamily="18" charset="0"/>
                            </a:rPr>
                            <m:t>𝐵</m:t>
                          </m:r>
                        </m:e>
                        <m:sub>
                          <m:r>
                            <a:rPr lang="ja-JP" altLang="en-US" sz="2800" i="1">
                              <a:latin typeface="Cambria Math" panose="02040503050406030204" pitchFamily="18" charset="0"/>
                            </a:rPr>
                            <m:t>𝑠h</m:t>
                          </m:r>
                        </m:sub>
                      </m:sSub>
                      <m:r>
                        <a:rPr lang="ja-JP" altLang="en-US" sz="2800" i="0">
                          <a:latin typeface="Cambria Math" panose="02040503050406030204" pitchFamily="18" charset="0"/>
                        </a:rPr>
                        <m:t>∼</m:t>
                      </m:r>
                      <m:sSub>
                        <m:sSubPr>
                          <m:ctrlPr>
                            <a:rPr lang="ja-JP" altLang="en-US" sz="2800" i="1">
                              <a:solidFill>
                                <a:srgbClr val="836967"/>
                              </a:solidFill>
                              <a:latin typeface="Cambria Math" panose="02040503050406030204" pitchFamily="18" charset="0"/>
                            </a:rPr>
                          </m:ctrlPr>
                        </m:sSubPr>
                        <m:e>
                          <m:r>
                            <a:rPr lang="ja-JP" altLang="en-US" sz="2800" i="1">
                              <a:latin typeface="Cambria Math" panose="02040503050406030204" pitchFamily="18" charset="0"/>
                            </a:rPr>
                            <m:t>𝐵</m:t>
                          </m:r>
                        </m:e>
                        <m:sub>
                          <m:r>
                            <a:rPr lang="ja-JP" altLang="en-US" sz="2800" i="1">
                              <a:latin typeface="Cambria Math" panose="02040503050406030204" pitchFamily="18" charset="0"/>
                            </a:rPr>
                            <m:t>𝑐</m:t>
                          </m:r>
                        </m:sub>
                      </m:sSub>
                    </m:oMath>
                  </m:oMathPara>
                </a14:m>
                <a:endParaRPr lang="ja-JP" altLang="en-US" sz="2800" dirty="0"/>
              </a:p>
            </p:txBody>
          </p:sp>
        </mc:Choice>
        <mc:Fallback xmlns="">
          <p:sp>
            <p:nvSpPr>
              <p:cNvPr id="28" name="テキスト ボックス 27">
                <a:extLst>
                  <a:ext uri="{FF2B5EF4-FFF2-40B4-BE49-F238E27FC236}">
                    <a16:creationId xmlns:a16="http://schemas.microsoft.com/office/drawing/2014/main" id="{B9434B28-C94B-953A-3059-CCD77560035E}"/>
                  </a:ext>
                </a:extLst>
              </p:cNvPr>
              <p:cNvSpPr txBox="1">
                <a:spLocks noRot="1" noChangeAspect="1" noMove="1" noResize="1" noEditPoints="1" noAdjustHandles="1" noChangeArrowheads="1" noChangeShapeType="1" noTextEdit="1"/>
              </p:cNvSpPr>
              <p:nvPr/>
            </p:nvSpPr>
            <p:spPr>
              <a:xfrm>
                <a:off x="2709503" y="3367963"/>
                <a:ext cx="2154609" cy="523220"/>
              </a:xfrm>
              <a:prstGeom prst="rect">
                <a:avLst/>
              </a:prstGeom>
              <a:blipFill>
                <a:blip r:embed="rId7"/>
                <a:stretch>
                  <a:fillRect/>
                </a:stretch>
              </a:blipFill>
              <a:ln>
                <a:solidFill>
                  <a:srgbClr val="FF0000"/>
                </a:solidFill>
              </a:ln>
            </p:spPr>
            <p:txBody>
              <a:bodyPr/>
              <a:lstStyle/>
              <a:p>
                <a:r>
                  <a:rPr lang="ja-JP" altLang="en-US">
                    <a:noFill/>
                  </a:rPr>
                  <a:t> </a:t>
                </a:r>
              </a:p>
            </p:txBody>
          </p:sp>
        </mc:Fallback>
      </mc:AlternateContent>
    </p:spTree>
    <p:extLst>
      <p:ext uri="{BB962C8B-B14F-4D97-AF65-F5344CB8AC3E}">
        <p14:creationId xmlns:p14="http://schemas.microsoft.com/office/powerpoint/2010/main" val="32247331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6F273D3E-A208-5D25-B545-41D606A4FF15}"/>
                  </a:ext>
                </a:extLst>
              </p:cNvPr>
              <p:cNvSpPr txBox="1"/>
              <p:nvPr/>
            </p:nvSpPr>
            <p:spPr>
              <a:xfrm>
                <a:off x="0" y="653465"/>
                <a:ext cx="7573617" cy="2757358"/>
              </a:xfrm>
              <a:prstGeom prst="rect">
                <a:avLst/>
              </a:prstGeom>
              <a:noFill/>
            </p:spPr>
            <p:txBody>
              <a:bodyPr wrap="square">
                <a:spAutoFit/>
              </a:bodyPr>
              <a:lstStyle/>
              <a:p>
                <a:r>
                  <a:rPr lang="ja-JP" altLang="en-US" sz="2400" dirty="0"/>
                  <a:t>再び半無限の超伝導体を考えよう</a:t>
                </a:r>
                <a:r>
                  <a:rPr lang="en-US" altLang="ja-JP" sz="2400" dirty="0"/>
                  <a:t>[</a:t>
                </a:r>
                <a:r>
                  <a:rPr lang="ja-JP" altLang="en-US" sz="2400" dirty="0"/>
                  <a:t>問題</a:t>
                </a:r>
                <a:r>
                  <a:rPr lang="en-US" altLang="ja-JP" sz="2400" dirty="0"/>
                  <a:t>1</a:t>
                </a:r>
                <a:r>
                  <a:rPr lang="ja-JP" altLang="en-US" sz="2400" dirty="0"/>
                  <a:t>参照</a:t>
                </a:r>
                <a:r>
                  <a:rPr lang="en-US" altLang="ja-JP" sz="2400" dirty="0"/>
                  <a:t>]</a:t>
                </a:r>
                <a:r>
                  <a:rPr lang="ja-JP" altLang="en-US" sz="2400" dirty="0"/>
                  <a:t>。磁場</a:t>
                </a:r>
                <a14:m>
                  <m:oMath xmlns:m="http://schemas.openxmlformats.org/officeDocument/2006/math">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𝐵</m:t>
                        </m:r>
                      </m:e>
                      <m:sub>
                        <m:r>
                          <a:rPr lang="en-US" altLang="ja-JP" sz="2400" i="1" dirty="0" smtClean="0">
                            <a:latin typeface="Cambria Math" panose="02040503050406030204" pitchFamily="18" charset="0"/>
                          </a:rPr>
                          <m:t>0</m:t>
                        </m:r>
                      </m:sub>
                    </m:sSub>
                  </m:oMath>
                </a14:m>
                <a:r>
                  <a:rPr lang="ja-JP" altLang="en-US" sz="2400" dirty="0"/>
                  <a:t>を印加すると磁場分布は</a:t>
                </a:r>
                <a14:m>
                  <m:oMath xmlns:m="http://schemas.openxmlformats.org/officeDocument/2006/math">
                    <m:r>
                      <a:rPr lang="en-US" altLang="ja-JP" sz="2400" i="1" dirty="0" smtClean="0">
                        <a:latin typeface="Cambria Math" panose="02040503050406030204" pitchFamily="18" charset="0"/>
                      </a:rPr>
                      <m:t>𝐵</m:t>
                    </m:r>
                    <m:r>
                      <a:rPr lang="en-US" altLang="ja-JP" sz="2400" i="1" dirty="0" smtClean="0">
                        <a:latin typeface="Cambria Math" panose="02040503050406030204" pitchFamily="18" charset="0"/>
                      </a:rPr>
                      <m:t>=</m:t>
                    </m:r>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𝐵</m:t>
                        </m:r>
                      </m:e>
                      <m:sub>
                        <m:r>
                          <a:rPr lang="en-US" altLang="ja-JP" sz="2400" i="1" dirty="0" smtClean="0">
                            <a:latin typeface="Cambria Math" panose="02040503050406030204" pitchFamily="18" charset="0"/>
                          </a:rPr>
                          <m:t>0</m:t>
                        </m:r>
                      </m:sub>
                    </m:sSub>
                    <m:r>
                      <a:rPr lang="en-US" altLang="ja-JP" sz="2400" i="1" dirty="0" smtClean="0">
                        <a:latin typeface="Cambria Math" panose="02040503050406030204" pitchFamily="18" charset="0"/>
                      </a:rPr>
                      <m:t> </m:t>
                    </m:r>
                    <m:sSup>
                      <m:sSupPr>
                        <m:ctrlPr>
                          <a:rPr lang="en-US" altLang="ja-JP" sz="2400" i="1" dirty="0" smtClean="0">
                            <a:latin typeface="Cambria Math" panose="02040503050406030204" pitchFamily="18" charset="0"/>
                          </a:rPr>
                        </m:ctrlPr>
                      </m:sSupPr>
                      <m:e>
                        <m:r>
                          <a:rPr lang="en-US" altLang="ja-JP" sz="2400" i="1" dirty="0" smtClean="0">
                            <a:latin typeface="Cambria Math" panose="02040503050406030204" pitchFamily="18" charset="0"/>
                          </a:rPr>
                          <m:t>𝑒</m:t>
                        </m:r>
                      </m:e>
                      <m:sup>
                        <m:r>
                          <a:rPr lang="en-US" altLang="ja-JP" sz="2400" i="1" dirty="0" smtClean="0">
                            <a:latin typeface="Cambria Math" panose="02040503050406030204" pitchFamily="18" charset="0"/>
                          </a:rPr>
                          <m:t>−</m:t>
                        </m:r>
                        <m:r>
                          <a:rPr lang="en-US" altLang="ja-JP" sz="2400" b="0" i="1" dirty="0" smtClean="0">
                            <a:latin typeface="Cambria Math" panose="02040503050406030204" pitchFamily="18" charset="0"/>
                          </a:rPr>
                          <m:t>𝑥</m:t>
                        </m:r>
                        <m:r>
                          <a:rPr lang="en-US" altLang="ja-JP" sz="2400" b="0" i="1" dirty="0" smtClean="0">
                            <a:latin typeface="Cambria Math" panose="02040503050406030204" pitchFamily="18" charset="0"/>
                          </a:rPr>
                          <m:t>/</m:t>
                        </m:r>
                        <m:r>
                          <a:rPr lang="en-US" altLang="ja-JP" sz="2400" b="0" i="1" dirty="0" smtClean="0">
                            <a:latin typeface="Cambria Math" panose="02040503050406030204" pitchFamily="18" charset="0"/>
                          </a:rPr>
                          <m:t>𝜆</m:t>
                        </m:r>
                      </m:sup>
                    </m:sSup>
                  </m:oMath>
                </a14:m>
                <a:r>
                  <a:rPr lang="ja-JP" altLang="en-US" sz="2400" dirty="0"/>
                  <a:t>、電流分布</a:t>
                </a:r>
                <a14:m>
                  <m:oMath xmlns:m="http://schemas.openxmlformats.org/officeDocument/2006/math">
                    <m:r>
                      <a:rPr lang="en-US" altLang="ja-JP" sz="2400" i="1" dirty="0" smtClean="0">
                        <a:latin typeface="Cambria Math" panose="02040503050406030204" pitchFamily="18" charset="0"/>
                      </a:rPr>
                      <m:t>𝐽</m:t>
                    </m:r>
                    <m:r>
                      <a:rPr lang="en-US" altLang="ja-JP" sz="2400" i="1" dirty="0" smtClean="0">
                        <a:latin typeface="Cambria Math" panose="02040503050406030204" pitchFamily="18" charset="0"/>
                      </a:rPr>
                      <m:t>=</m:t>
                    </m:r>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𝐽</m:t>
                        </m:r>
                      </m:e>
                      <m:sub>
                        <m:r>
                          <a:rPr lang="en-US" altLang="ja-JP" sz="2400" i="1" dirty="0" smtClean="0">
                            <a:latin typeface="Cambria Math" panose="02040503050406030204" pitchFamily="18" charset="0"/>
                          </a:rPr>
                          <m:t>0</m:t>
                        </m:r>
                      </m:sub>
                    </m:sSub>
                    <m:r>
                      <a:rPr lang="en-US" altLang="ja-JP" sz="2400" i="1" dirty="0" smtClean="0">
                        <a:latin typeface="Cambria Math" panose="02040503050406030204" pitchFamily="18" charset="0"/>
                      </a:rPr>
                      <m:t> </m:t>
                    </m:r>
                    <m:sSup>
                      <m:sSupPr>
                        <m:ctrlPr>
                          <a:rPr lang="en-US" altLang="ja-JP" sz="2400" i="1" dirty="0" smtClean="0">
                            <a:latin typeface="Cambria Math" panose="02040503050406030204" pitchFamily="18" charset="0"/>
                          </a:rPr>
                        </m:ctrlPr>
                      </m:sSupPr>
                      <m:e>
                        <m:r>
                          <a:rPr lang="en-US" altLang="ja-JP" sz="2400" i="1" dirty="0" smtClean="0">
                            <a:latin typeface="Cambria Math" panose="02040503050406030204" pitchFamily="18" charset="0"/>
                          </a:rPr>
                          <m:t>𝑒</m:t>
                        </m:r>
                      </m:e>
                      <m:sup>
                        <m:r>
                          <a:rPr lang="en-US" altLang="ja-JP" sz="2400" i="1" dirty="0" smtClean="0">
                            <a:latin typeface="Cambria Math" panose="02040503050406030204" pitchFamily="18" charset="0"/>
                          </a:rPr>
                          <m:t>−</m:t>
                        </m:r>
                        <m:r>
                          <a:rPr lang="en-US" altLang="ja-JP" sz="2400" b="0" i="1" dirty="0" smtClean="0">
                            <a:latin typeface="Cambria Math" panose="02040503050406030204" pitchFamily="18" charset="0"/>
                          </a:rPr>
                          <m:t>𝑥</m:t>
                        </m:r>
                        <m:r>
                          <a:rPr lang="en-US" altLang="ja-JP" sz="2400" b="0" i="1" dirty="0" smtClean="0">
                            <a:latin typeface="Cambria Math" panose="02040503050406030204" pitchFamily="18" charset="0"/>
                          </a:rPr>
                          <m:t>/</m:t>
                        </m:r>
                        <m:r>
                          <a:rPr lang="en-US" altLang="ja-JP" sz="2400" b="0" i="1" dirty="0" smtClean="0">
                            <a:latin typeface="Cambria Math" panose="02040503050406030204" pitchFamily="18" charset="0"/>
                          </a:rPr>
                          <m:t>𝜆</m:t>
                        </m:r>
                      </m:sup>
                    </m:sSup>
                  </m:oMath>
                </a14:m>
                <a:r>
                  <a:rPr lang="ja-JP" altLang="en-US" sz="2400" dirty="0"/>
                  <a:t>の遮蔽電流が流れる（ここで、</a:t>
                </a:r>
                <a14:m>
                  <m:oMath xmlns:m="http://schemas.openxmlformats.org/officeDocument/2006/math">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𝐽</m:t>
                        </m:r>
                      </m:e>
                      <m:sub>
                        <m:r>
                          <a:rPr lang="en-US" altLang="ja-JP" sz="2400" i="1" dirty="0" smtClean="0">
                            <a:latin typeface="Cambria Math" panose="02040503050406030204" pitchFamily="18" charset="0"/>
                          </a:rPr>
                          <m:t>0</m:t>
                        </m:r>
                      </m:sub>
                    </m:sSub>
                    <m:r>
                      <a:rPr lang="en-US" altLang="ja-JP" sz="2400" i="1" dirty="0" smtClean="0">
                        <a:latin typeface="Cambria Math" panose="02040503050406030204" pitchFamily="18" charset="0"/>
                      </a:rPr>
                      <m:t>=</m:t>
                    </m:r>
                    <m:f>
                      <m:fPr>
                        <m:type m:val="lin"/>
                        <m:ctrlPr>
                          <a:rPr lang="en-US" altLang="ja-JP" sz="2400" i="1" dirty="0" smtClean="0">
                            <a:latin typeface="Cambria Math" panose="02040503050406030204" pitchFamily="18" charset="0"/>
                          </a:rPr>
                        </m:ctrlPr>
                      </m:fPr>
                      <m:num>
                        <m:sSub>
                          <m:sSubPr>
                            <m:ctrlPr>
                              <a:rPr lang="en-US" altLang="ja-JP" sz="2400" b="0" i="1" dirty="0" smtClean="0">
                                <a:latin typeface="Cambria Math" panose="02040503050406030204" pitchFamily="18" charset="0"/>
                              </a:rPr>
                            </m:ctrlPr>
                          </m:sSubPr>
                          <m:e>
                            <m:r>
                              <a:rPr lang="en-US" altLang="ja-JP" sz="2400" b="0" i="1" dirty="0" smtClean="0">
                                <a:latin typeface="Cambria Math" panose="02040503050406030204" pitchFamily="18" charset="0"/>
                              </a:rPr>
                              <m:t>𝐵</m:t>
                            </m:r>
                          </m:e>
                          <m:sub>
                            <m:r>
                              <a:rPr lang="en-US" altLang="ja-JP" sz="2400" b="0" i="1" dirty="0" smtClean="0">
                                <a:latin typeface="Cambria Math" panose="02040503050406030204" pitchFamily="18" charset="0"/>
                              </a:rPr>
                              <m:t>0</m:t>
                            </m:r>
                          </m:sub>
                        </m:sSub>
                      </m:num>
                      <m:den>
                        <m:sSub>
                          <m:sSubPr>
                            <m:ctrlPr>
                              <a:rPr lang="en-US" altLang="ja-JP" sz="2400" b="0" i="1" dirty="0" smtClean="0">
                                <a:latin typeface="Cambria Math" panose="02040503050406030204" pitchFamily="18" charset="0"/>
                              </a:rPr>
                            </m:ctrlPr>
                          </m:sSubPr>
                          <m:e>
                            <m:r>
                              <a:rPr lang="en-US" altLang="ja-JP" sz="2400" b="0" i="1" dirty="0" smtClean="0">
                                <a:latin typeface="Cambria Math" panose="02040503050406030204" pitchFamily="18" charset="0"/>
                              </a:rPr>
                              <m:t>𝜇</m:t>
                            </m:r>
                          </m:e>
                          <m:sub>
                            <m:r>
                              <a:rPr lang="en-US" altLang="ja-JP" sz="2400" b="0" i="1" dirty="0" smtClean="0">
                                <a:latin typeface="Cambria Math" panose="02040503050406030204" pitchFamily="18" charset="0"/>
                              </a:rPr>
                              <m:t>0</m:t>
                            </m:r>
                          </m:sub>
                        </m:sSub>
                        <m:r>
                          <a:rPr lang="en-US" altLang="ja-JP" sz="2400" b="0" i="1" dirty="0" smtClean="0">
                            <a:latin typeface="Cambria Math" panose="02040503050406030204" pitchFamily="18" charset="0"/>
                          </a:rPr>
                          <m:t>𝜆</m:t>
                        </m:r>
                      </m:den>
                    </m:f>
                  </m:oMath>
                </a14:m>
                <a:r>
                  <a:rPr lang="ja-JP" altLang="en-US" sz="2400" dirty="0"/>
                  <a:t>）。</a:t>
                </a:r>
                <a:endParaRPr lang="en-US" altLang="ja-JP" sz="2400" dirty="0"/>
              </a:p>
              <a:p>
                <a:endParaRPr lang="en-US" altLang="ja-JP" sz="2400" dirty="0"/>
              </a:p>
              <a:p>
                <a:r>
                  <a:rPr lang="ja-JP" altLang="en-US" sz="2400" dirty="0"/>
                  <a:t>最表面を流れる電流</a:t>
                </a:r>
                <a14:m>
                  <m:oMath xmlns:m="http://schemas.openxmlformats.org/officeDocument/2006/math">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𝐽</m:t>
                        </m:r>
                      </m:e>
                      <m:sub>
                        <m:r>
                          <a:rPr lang="en-US" altLang="ja-JP" sz="2400" i="1" dirty="0">
                            <a:latin typeface="Cambria Math" panose="02040503050406030204" pitchFamily="18" charset="0"/>
                          </a:rPr>
                          <m:t>0</m:t>
                        </m:r>
                      </m:sub>
                    </m:sSub>
                  </m:oMath>
                </a14:m>
                <a:r>
                  <a:rPr lang="en-US" altLang="ja-JP" sz="2400" dirty="0"/>
                  <a:t> </a:t>
                </a:r>
                <a14:m>
                  <m:oMath xmlns:m="http://schemas.openxmlformats.org/officeDocument/2006/math">
                    <m:r>
                      <a:rPr lang="en-US" altLang="ja-JP" sz="2400" i="1" dirty="0">
                        <a:latin typeface="Cambria Math" panose="02040503050406030204" pitchFamily="18" charset="0"/>
                      </a:rPr>
                      <m:t>=</m:t>
                    </m:r>
                    <m:f>
                      <m:fPr>
                        <m:type m:val="lin"/>
                        <m:ctrlPr>
                          <a:rPr lang="en-US" altLang="ja-JP" sz="2400" i="1" dirty="0">
                            <a:latin typeface="Cambria Math" panose="02040503050406030204" pitchFamily="18" charset="0"/>
                          </a:rPr>
                        </m:ctrlPr>
                      </m:fPr>
                      <m:num>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𝐵</m:t>
                            </m:r>
                          </m:e>
                          <m:sub>
                            <m:r>
                              <a:rPr lang="en-US" altLang="ja-JP" sz="2400" i="1" dirty="0">
                                <a:latin typeface="Cambria Math" panose="02040503050406030204" pitchFamily="18" charset="0"/>
                              </a:rPr>
                              <m:t>0</m:t>
                            </m:r>
                          </m:sub>
                        </m:sSub>
                      </m:num>
                      <m:den>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𝜇</m:t>
                            </m:r>
                          </m:e>
                          <m:sub>
                            <m:r>
                              <a:rPr lang="en-US" altLang="ja-JP" sz="2400" i="1" dirty="0">
                                <a:latin typeface="Cambria Math" panose="02040503050406030204" pitchFamily="18" charset="0"/>
                              </a:rPr>
                              <m:t>0</m:t>
                            </m:r>
                          </m:sub>
                        </m:sSub>
                        <m:r>
                          <a:rPr lang="en-US" altLang="ja-JP" sz="2400" i="1" dirty="0">
                            <a:latin typeface="Cambria Math" panose="02040503050406030204" pitchFamily="18" charset="0"/>
                          </a:rPr>
                          <m:t>𝜆</m:t>
                        </m:r>
                      </m:den>
                    </m:f>
                  </m:oMath>
                </a14:m>
                <a:r>
                  <a:rPr lang="ja-JP" altLang="en-US" sz="2400" dirty="0"/>
                  <a:t>が対破壊電流</a:t>
                </a:r>
                <a14:m>
                  <m:oMath xmlns:m="http://schemas.openxmlformats.org/officeDocument/2006/math">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𝐽</m:t>
                        </m:r>
                      </m:e>
                      <m:sub>
                        <m:r>
                          <a:rPr lang="en-US" altLang="ja-JP" sz="2400" i="1" dirty="0">
                            <a:latin typeface="Cambria Math" panose="02040503050406030204" pitchFamily="18" charset="0"/>
                          </a:rPr>
                          <m:t>𝑑𝑝</m:t>
                        </m:r>
                      </m:sub>
                    </m:sSub>
                    <m:r>
                      <a:rPr lang="en-US" altLang="ja-JP" sz="2400" i="1" dirty="0">
                        <a:latin typeface="Cambria Math" panose="02040503050406030204" pitchFamily="18" charset="0"/>
                      </a:rPr>
                      <m:t>∼</m:t>
                    </m:r>
                    <m:f>
                      <m:fPr>
                        <m:type m:val="lin"/>
                        <m:ctrlPr>
                          <a:rPr lang="en-US" altLang="ja-JP" sz="2400" i="1" dirty="0">
                            <a:latin typeface="Cambria Math" panose="02040503050406030204" pitchFamily="18" charset="0"/>
                          </a:rPr>
                        </m:ctrlPr>
                      </m:fPr>
                      <m:num>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𝐵</m:t>
                            </m:r>
                          </m:e>
                          <m:sub>
                            <m:r>
                              <a:rPr lang="en-US" altLang="ja-JP" sz="2400" i="1" dirty="0">
                                <a:latin typeface="Cambria Math" panose="02040503050406030204" pitchFamily="18" charset="0"/>
                              </a:rPr>
                              <m:t>𝑐</m:t>
                            </m:r>
                          </m:sub>
                        </m:sSub>
                      </m:num>
                      <m:den>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𝜇</m:t>
                            </m:r>
                          </m:e>
                          <m:sub>
                            <m:r>
                              <a:rPr lang="en-US" altLang="ja-JP" sz="2400" i="1" dirty="0">
                                <a:latin typeface="Cambria Math" panose="02040503050406030204" pitchFamily="18" charset="0"/>
                              </a:rPr>
                              <m:t>0</m:t>
                            </m:r>
                          </m:sub>
                        </m:sSub>
                        <m:r>
                          <a:rPr lang="en-US" altLang="ja-JP" sz="2400" i="1" dirty="0">
                            <a:latin typeface="Cambria Math" panose="02040503050406030204" pitchFamily="18" charset="0"/>
                          </a:rPr>
                          <m:t>𝜆</m:t>
                        </m:r>
                      </m:den>
                    </m:f>
                  </m:oMath>
                </a14:m>
                <a:r>
                  <a:rPr lang="ja-JP" altLang="en-US" sz="2400" dirty="0"/>
                  <a:t>程度になるとき、すなわち、</a:t>
                </a:r>
                <a14:m>
                  <m:oMath xmlns:m="http://schemas.openxmlformats.org/officeDocument/2006/math">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𝐵</m:t>
                        </m:r>
                      </m:e>
                      <m:sub>
                        <m:r>
                          <a:rPr lang="en-US" altLang="ja-JP" sz="2400" i="1" dirty="0">
                            <a:latin typeface="Cambria Math" panose="02040503050406030204" pitchFamily="18" charset="0"/>
                          </a:rPr>
                          <m:t>0</m:t>
                        </m:r>
                      </m:sub>
                    </m:sSub>
                    <m:r>
                      <a:rPr lang="en-US" altLang="ja-JP" sz="2400" i="1" dirty="0">
                        <a:latin typeface="Cambria Math" panose="02040503050406030204" pitchFamily="18" charset="0"/>
                      </a:rPr>
                      <m:t>∼</m:t>
                    </m:r>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𝐵</m:t>
                        </m:r>
                      </m:e>
                      <m:sub>
                        <m:r>
                          <a:rPr lang="en-US" altLang="ja-JP" sz="2400" i="1" dirty="0">
                            <a:latin typeface="Cambria Math" panose="02040503050406030204" pitchFamily="18" charset="0"/>
                          </a:rPr>
                          <m:t>𝑐</m:t>
                        </m:r>
                      </m:sub>
                    </m:sSub>
                  </m:oMath>
                </a14:m>
                <a:r>
                  <a:rPr lang="ja-JP" altLang="en-US" sz="2400" dirty="0"/>
                  <a:t>となるとき、超伝導体表面は真に不安定になる。これより、</a:t>
                </a:r>
              </a:p>
            </p:txBody>
          </p:sp>
        </mc:Choice>
        <mc:Fallback>
          <p:sp>
            <p:nvSpPr>
              <p:cNvPr id="3" name="テキスト ボックス 2">
                <a:extLst>
                  <a:ext uri="{FF2B5EF4-FFF2-40B4-BE49-F238E27FC236}">
                    <a16:creationId xmlns:a16="http://schemas.microsoft.com/office/drawing/2014/main" id="{6F273D3E-A208-5D25-B545-41D606A4FF15}"/>
                  </a:ext>
                </a:extLst>
              </p:cNvPr>
              <p:cNvSpPr txBox="1">
                <a:spLocks noRot="1" noChangeAspect="1" noMove="1" noResize="1" noEditPoints="1" noAdjustHandles="1" noChangeArrowheads="1" noChangeShapeType="1" noTextEdit="1"/>
              </p:cNvSpPr>
              <p:nvPr/>
            </p:nvSpPr>
            <p:spPr>
              <a:xfrm>
                <a:off x="0" y="653465"/>
                <a:ext cx="7573617" cy="2757358"/>
              </a:xfrm>
              <a:prstGeom prst="rect">
                <a:avLst/>
              </a:prstGeom>
              <a:blipFill>
                <a:blip r:embed="rId2"/>
                <a:stretch>
                  <a:fillRect l="-2013" t="-1766" r="-5233" b="-17219"/>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C6816B15-3B90-4057-820B-BAA613E003A0}"/>
              </a:ext>
            </a:extLst>
          </p:cNvPr>
          <p:cNvSpPr txBox="1"/>
          <p:nvPr/>
        </p:nvSpPr>
        <p:spPr>
          <a:xfrm>
            <a:off x="25724" y="41659"/>
            <a:ext cx="4293357" cy="400110"/>
          </a:xfrm>
          <a:prstGeom prst="rect">
            <a:avLst/>
          </a:prstGeom>
          <a:noFill/>
          <a:ln w="9525">
            <a:solidFill>
              <a:schemeClr val="tx1"/>
            </a:solidFill>
          </a:ln>
        </p:spPr>
        <p:txBody>
          <a:bodyPr wrap="square">
            <a:spAutoFit/>
          </a:bodyPr>
          <a:lstStyle/>
          <a:p>
            <a:pPr algn="ctr"/>
            <a:r>
              <a:rPr lang="en-US" altLang="ja-JP" sz="2000" b="1" dirty="0"/>
              <a:t>3.7 </a:t>
            </a:r>
            <a:r>
              <a:rPr lang="ja-JP" altLang="en-US" sz="2000" b="1" dirty="0"/>
              <a:t>過熱磁場</a:t>
            </a:r>
            <a:r>
              <a:rPr lang="en-US" altLang="ja-JP" sz="2000" b="1" dirty="0"/>
              <a:t>(superheating field)</a:t>
            </a:r>
            <a:endParaRPr kumimoji="1" lang="en-US" altLang="ja-JP" sz="2000" b="1"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A1569A1-D48B-FA9D-F635-AFD047D60DFC}"/>
                  </a:ext>
                </a:extLst>
              </p:cNvPr>
              <p:cNvSpPr txBox="1"/>
              <p:nvPr/>
            </p:nvSpPr>
            <p:spPr>
              <a:xfrm>
                <a:off x="9203745" y="1959976"/>
                <a:ext cx="2288640" cy="754181"/>
              </a:xfrm>
              <a:prstGeom prst="rect">
                <a:avLst/>
              </a:prstGeom>
              <a:noFill/>
              <a:ln w="3175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𝑗</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𝐵</m:t>
                              </m:r>
                            </m:e>
                            <m:sub>
                              <m:r>
                                <a:rPr lang="en-US" altLang="ja-JP" sz="2400" i="1">
                                  <a:latin typeface="Cambria Math" panose="02040503050406030204" pitchFamily="18" charset="0"/>
                                </a:rPr>
                                <m:t>0</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𝜇</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𝜆</m:t>
                          </m:r>
                        </m:den>
                      </m:f>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𝜆</m:t>
                          </m:r>
                        </m:sup>
                      </m:sSup>
                    </m:oMath>
                  </m:oMathPara>
                </a14:m>
                <a:endParaRPr lang="ja-JP" altLang="en-US" sz="2400" dirty="0"/>
              </a:p>
            </p:txBody>
          </p:sp>
        </mc:Choice>
        <mc:Fallback xmlns="">
          <p:sp>
            <p:nvSpPr>
              <p:cNvPr id="6" name="テキスト ボックス 5">
                <a:extLst>
                  <a:ext uri="{FF2B5EF4-FFF2-40B4-BE49-F238E27FC236}">
                    <a16:creationId xmlns:a16="http://schemas.microsoft.com/office/drawing/2014/main" id="{FA1569A1-D48B-FA9D-F635-AFD047D60DFC}"/>
                  </a:ext>
                </a:extLst>
              </p:cNvPr>
              <p:cNvSpPr txBox="1">
                <a:spLocks noRot="1" noChangeAspect="1" noMove="1" noResize="1" noEditPoints="1" noAdjustHandles="1" noChangeArrowheads="1" noChangeShapeType="1" noTextEdit="1"/>
              </p:cNvSpPr>
              <p:nvPr/>
            </p:nvSpPr>
            <p:spPr>
              <a:xfrm>
                <a:off x="9203745" y="1959976"/>
                <a:ext cx="2288640" cy="754181"/>
              </a:xfrm>
              <a:prstGeom prst="rect">
                <a:avLst/>
              </a:prstGeom>
              <a:blipFill>
                <a:blip r:embed="rId3"/>
                <a:stretch>
                  <a:fillRect/>
                </a:stretch>
              </a:blipFill>
              <a:ln w="31750">
                <a:noFill/>
              </a:ln>
            </p:spPr>
            <p:txBody>
              <a:bodyPr/>
              <a:lstStyle/>
              <a:p>
                <a:r>
                  <a:rPr lang="ja-JP" altLang="en-US">
                    <a:noFill/>
                  </a:rPr>
                  <a:t> </a:t>
                </a:r>
              </a:p>
            </p:txBody>
          </p:sp>
        </mc:Fallback>
      </mc:AlternateContent>
      <p:sp>
        <p:nvSpPr>
          <p:cNvPr id="7" name="正方形/長方形 6">
            <a:extLst>
              <a:ext uri="{FF2B5EF4-FFF2-40B4-BE49-F238E27FC236}">
                <a16:creationId xmlns:a16="http://schemas.microsoft.com/office/drawing/2014/main" id="{F4AD697D-C9B2-BC86-2945-7354E6B0B965}"/>
              </a:ext>
            </a:extLst>
          </p:cNvPr>
          <p:cNvSpPr/>
          <p:nvPr/>
        </p:nvSpPr>
        <p:spPr>
          <a:xfrm>
            <a:off x="9117902" y="3337265"/>
            <a:ext cx="2304662" cy="201522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8" name="直線矢印コネクタ 7">
            <a:extLst>
              <a:ext uri="{FF2B5EF4-FFF2-40B4-BE49-F238E27FC236}">
                <a16:creationId xmlns:a16="http://schemas.microsoft.com/office/drawing/2014/main" id="{FB0A9E87-322A-5187-FB70-F3E3D2DDF8DC}"/>
              </a:ext>
            </a:extLst>
          </p:cNvPr>
          <p:cNvCxnSpPr/>
          <p:nvPr/>
        </p:nvCxnSpPr>
        <p:spPr>
          <a:xfrm>
            <a:off x="9033932" y="5200869"/>
            <a:ext cx="25939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9A2D626C-6737-9790-F3F1-D9A04640B18A}"/>
              </a:ext>
            </a:extLst>
          </p:cNvPr>
          <p:cNvCxnSpPr/>
          <p:nvPr/>
        </p:nvCxnSpPr>
        <p:spPr>
          <a:xfrm flipV="1">
            <a:off x="9108580" y="3043165"/>
            <a:ext cx="0" cy="23093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194F451A-7518-FFB2-40A5-1388B9A1C765}"/>
              </a:ext>
            </a:extLst>
          </p:cNvPr>
          <p:cNvSpPr txBox="1"/>
          <p:nvPr/>
        </p:nvSpPr>
        <p:spPr>
          <a:xfrm>
            <a:off x="11422565" y="5268513"/>
            <a:ext cx="45719" cy="369332"/>
          </a:xfrm>
          <a:prstGeom prst="rect">
            <a:avLst/>
          </a:prstGeom>
          <a:noFill/>
        </p:spPr>
        <p:txBody>
          <a:bodyPr wrap="square" rtlCol="0">
            <a:spAutoFit/>
          </a:bodyPr>
          <a:lstStyle/>
          <a:p>
            <a:r>
              <a:rPr lang="en-US" altLang="ja-JP" i="1" dirty="0"/>
              <a:t>x</a:t>
            </a:r>
            <a:endParaRPr lang="ja-JP" altLang="en-US" i="1" dirty="0"/>
          </a:p>
        </p:txBody>
      </p:sp>
      <p:sp>
        <p:nvSpPr>
          <p:cNvPr id="11" name="テキスト ボックス 10">
            <a:extLst>
              <a:ext uri="{FF2B5EF4-FFF2-40B4-BE49-F238E27FC236}">
                <a16:creationId xmlns:a16="http://schemas.microsoft.com/office/drawing/2014/main" id="{6F003168-5C20-27D3-19D6-29BFE4B1EE1E}"/>
              </a:ext>
            </a:extLst>
          </p:cNvPr>
          <p:cNvSpPr txBox="1"/>
          <p:nvPr/>
        </p:nvSpPr>
        <p:spPr>
          <a:xfrm>
            <a:off x="8837989" y="3043164"/>
            <a:ext cx="298480" cy="369332"/>
          </a:xfrm>
          <a:prstGeom prst="rect">
            <a:avLst/>
          </a:prstGeom>
          <a:noFill/>
        </p:spPr>
        <p:txBody>
          <a:bodyPr wrap="none" rtlCol="0">
            <a:spAutoFit/>
          </a:bodyPr>
          <a:lstStyle/>
          <a:p>
            <a:r>
              <a:rPr lang="en-US" altLang="ja-JP" dirty="0"/>
              <a:t>y</a:t>
            </a:r>
            <a:endParaRPr lang="ja-JP" altLang="en-US" dirty="0"/>
          </a:p>
        </p:txBody>
      </p:sp>
      <p:sp>
        <p:nvSpPr>
          <p:cNvPr id="12" name="テキスト ボックス 11">
            <a:extLst>
              <a:ext uri="{FF2B5EF4-FFF2-40B4-BE49-F238E27FC236}">
                <a16:creationId xmlns:a16="http://schemas.microsoft.com/office/drawing/2014/main" id="{E14242C1-1769-7AA3-A61F-CD3DE541E067}"/>
              </a:ext>
            </a:extLst>
          </p:cNvPr>
          <p:cNvSpPr txBox="1"/>
          <p:nvPr/>
        </p:nvSpPr>
        <p:spPr>
          <a:xfrm>
            <a:off x="9728625" y="3334847"/>
            <a:ext cx="1874231" cy="369332"/>
          </a:xfrm>
          <a:prstGeom prst="rect">
            <a:avLst/>
          </a:prstGeom>
          <a:noFill/>
        </p:spPr>
        <p:txBody>
          <a:bodyPr wrap="none" rtlCol="0">
            <a:spAutoFit/>
          </a:bodyPr>
          <a:lstStyle/>
          <a:p>
            <a:r>
              <a:rPr lang="en-US" altLang="ja-JP" dirty="0"/>
              <a:t>Superconductor</a:t>
            </a:r>
            <a:endParaRPr lang="ja-JP" altLang="en-US" dirty="0"/>
          </a:p>
        </p:txBody>
      </p:sp>
      <p:sp>
        <p:nvSpPr>
          <p:cNvPr id="13" name="楕円 12">
            <a:extLst>
              <a:ext uri="{FF2B5EF4-FFF2-40B4-BE49-F238E27FC236}">
                <a16:creationId xmlns:a16="http://schemas.microsoft.com/office/drawing/2014/main" id="{AB29C3C1-265E-AC9C-5F6B-5D839AD9DA53}"/>
              </a:ext>
            </a:extLst>
          </p:cNvPr>
          <p:cNvSpPr>
            <a:spLocks noChangeAspect="1"/>
          </p:cNvSpPr>
          <p:nvPr/>
        </p:nvSpPr>
        <p:spPr>
          <a:xfrm>
            <a:off x="8433272" y="3960204"/>
            <a:ext cx="221685" cy="2216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楕円 13">
            <a:extLst>
              <a:ext uri="{FF2B5EF4-FFF2-40B4-BE49-F238E27FC236}">
                <a16:creationId xmlns:a16="http://schemas.microsoft.com/office/drawing/2014/main" id="{790E0EA0-D3DB-8DF6-4A2B-147DD9786729}"/>
              </a:ext>
            </a:extLst>
          </p:cNvPr>
          <p:cNvSpPr>
            <a:spLocks noChangeAspect="1"/>
          </p:cNvSpPr>
          <p:nvPr/>
        </p:nvSpPr>
        <p:spPr>
          <a:xfrm>
            <a:off x="8341430" y="3874683"/>
            <a:ext cx="392727" cy="39272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E230CDB7-2372-9095-FCBA-AAF766FCDFDF}"/>
                  </a:ext>
                </a:extLst>
              </p:cNvPr>
              <p:cNvSpPr/>
              <p:nvPr/>
            </p:nvSpPr>
            <p:spPr>
              <a:xfrm>
                <a:off x="8314952" y="4320541"/>
                <a:ext cx="4171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1" i="1">
                          <a:latin typeface="Cambria Math" panose="02040503050406030204" pitchFamily="18" charset="0"/>
                        </a:rPr>
                        <m:t>𝑩</m:t>
                      </m:r>
                    </m:oMath>
                  </m:oMathPara>
                </a14:m>
                <a:endParaRPr lang="ja-JP" altLang="en-US" dirty="0"/>
              </a:p>
            </p:txBody>
          </p:sp>
        </mc:Choice>
        <mc:Fallback xmlns="">
          <p:sp>
            <p:nvSpPr>
              <p:cNvPr id="15" name="正方形/長方形 14">
                <a:extLst>
                  <a:ext uri="{FF2B5EF4-FFF2-40B4-BE49-F238E27FC236}">
                    <a16:creationId xmlns:a16="http://schemas.microsoft.com/office/drawing/2014/main" id="{E230CDB7-2372-9095-FCBA-AAF766FCDFDF}"/>
                  </a:ext>
                </a:extLst>
              </p:cNvPr>
              <p:cNvSpPr>
                <a:spLocks noRot="1" noChangeAspect="1" noMove="1" noResize="1" noEditPoints="1" noAdjustHandles="1" noChangeArrowheads="1" noChangeShapeType="1" noTextEdit="1"/>
              </p:cNvSpPr>
              <p:nvPr/>
            </p:nvSpPr>
            <p:spPr>
              <a:xfrm>
                <a:off x="8314952" y="4320541"/>
                <a:ext cx="417101" cy="369332"/>
              </a:xfrm>
              <a:prstGeom prst="rect">
                <a:avLst/>
              </a:prstGeom>
              <a:blipFill>
                <a:blip r:embed="rId4"/>
                <a:stretch>
                  <a:fillRect/>
                </a:stretch>
              </a:blipFill>
            </p:spPr>
            <p:txBody>
              <a:bodyPr/>
              <a:lstStyle/>
              <a:p>
                <a:r>
                  <a:rPr lang="ja-JP" altLang="en-US">
                    <a:noFill/>
                  </a:rPr>
                  <a:t> </a:t>
                </a:r>
              </a:p>
            </p:txBody>
          </p:sp>
        </mc:Fallback>
      </mc:AlternateContent>
      <p:cxnSp>
        <p:nvCxnSpPr>
          <p:cNvPr id="16" name="直線矢印コネクタ 15">
            <a:extLst>
              <a:ext uri="{FF2B5EF4-FFF2-40B4-BE49-F238E27FC236}">
                <a16:creationId xmlns:a16="http://schemas.microsoft.com/office/drawing/2014/main" id="{B61C8B18-A0C2-F458-DF2F-CAC75766AA8E}"/>
              </a:ext>
            </a:extLst>
          </p:cNvPr>
          <p:cNvCxnSpPr>
            <a:cxnSpLocks/>
          </p:cNvCxnSpPr>
          <p:nvPr/>
        </p:nvCxnSpPr>
        <p:spPr>
          <a:xfrm flipV="1">
            <a:off x="9236015" y="3462502"/>
            <a:ext cx="0" cy="1710392"/>
          </a:xfrm>
          <a:prstGeom prst="straightConnector1">
            <a:avLst/>
          </a:prstGeom>
          <a:ln w="38100">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03852F31-86D0-2136-58C1-168C274E11FA}"/>
              </a:ext>
            </a:extLst>
          </p:cNvPr>
          <p:cNvCxnSpPr>
            <a:cxnSpLocks/>
          </p:cNvCxnSpPr>
          <p:nvPr/>
        </p:nvCxnSpPr>
        <p:spPr>
          <a:xfrm flipV="1">
            <a:off x="9388415" y="3712167"/>
            <a:ext cx="0" cy="1285043"/>
          </a:xfrm>
          <a:prstGeom prst="straightConnector1">
            <a:avLst/>
          </a:prstGeom>
          <a:ln w="38100">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92237EAE-FA47-3F4C-BBB3-8428AFF940B6}"/>
              </a:ext>
            </a:extLst>
          </p:cNvPr>
          <p:cNvCxnSpPr>
            <a:cxnSpLocks/>
          </p:cNvCxnSpPr>
          <p:nvPr/>
        </p:nvCxnSpPr>
        <p:spPr>
          <a:xfrm flipV="1">
            <a:off x="9540815" y="3891183"/>
            <a:ext cx="0" cy="965472"/>
          </a:xfrm>
          <a:prstGeom prst="straightConnector1">
            <a:avLst/>
          </a:prstGeom>
          <a:ln w="38100">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5B8ED692-1BD9-BC61-926B-490806A3602E}"/>
              </a:ext>
            </a:extLst>
          </p:cNvPr>
          <p:cNvCxnSpPr>
            <a:cxnSpLocks/>
          </p:cNvCxnSpPr>
          <p:nvPr/>
        </p:nvCxnSpPr>
        <p:spPr>
          <a:xfrm flipV="1">
            <a:off x="9693215" y="4003832"/>
            <a:ext cx="0" cy="725374"/>
          </a:xfrm>
          <a:prstGeom prst="straightConnector1">
            <a:avLst/>
          </a:prstGeom>
          <a:ln w="38100">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B81F4FED-5655-16E1-28D4-D228EEA5AAD5}"/>
              </a:ext>
            </a:extLst>
          </p:cNvPr>
          <p:cNvCxnSpPr>
            <a:cxnSpLocks/>
          </p:cNvCxnSpPr>
          <p:nvPr/>
        </p:nvCxnSpPr>
        <p:spPr>
          <a:xfrm flipV="1">
            <a:off x="9845615" y="4120275"/>
            <a:ext cx="0" cy="495441"/>
          </a:xfrm>
          <a:prstGeom prst="straightConnector1">
            <a:avLst/>
          </a:prstGeom>
          <a:ln w="38100">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3320623F-8A8B-DBFA-40CB-FD76B0D19772}"/>
              </a:ext>
            </a:extLst>
          </p:cNvPr>
          <p:cNvCxnSpPr>
            <a:cxnSpLocks/>
          </p:cNvCxnSpPr>
          <p:nvPr/>
        </p:nvCxnSpPr>
        <p:spPr>
          <a:xfrm flipV="1">
            <a:off x="9998015" y="4233413"/>
            <a:ext cx="0" cy="307630"/>
          </a:xfrm>
          <a:prstGeom prst="straightConnector1">
            <a:avLst/>
          </a:prstGeom>
          <a:ln w="38100">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BBFB8AB5-B7DC-D18D-1DAA-4E8F56741F3F}"/>
                  </a:ext>
                </a:extLst>
              </p:cNvPr>
              <p:cNvSpPr/>
              <p:nvPr/>
            </p:nvSpPr>
            <p:spPr>
              <a:xfrm>
                <a:off x="9812451" y="5154669"/>
                <a:ext cx="36176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𝜆</m:t>
                      </m:r>
                    </m:oMath>
                  </m:oMathPara>
                </a14:m>
                <a:endParaRPr lang="ja-JP" altLang="en-US" dirty="0"/>
              </a:p>
            </p:txBody>
          </p:sp>
        </mc:Choice>
        <mc:Fallback xmlns="">
          <p:sp>
            <p:nvSpPr>
              <p:cNvPr id="22" name="正方形/長方形 21">
                <a:extLst>
                  <a:ext uri="{FF2B5EF4-FFF2-40B4-BE49-F238E27FC236}">
                    <a16:creationId xmlns:a16="http://schemas.microsoft.com/office/drawing/2014/main" id="{BBFB8AB5-B7DC-D18D-1DAA-4E8F56741F3F}"/>
                  </a:ext>
                </a:extLst>
              </p:cNvPr>
              <p:cNvSpPr>
                <a:spLocks noRot="1" noChangeAspect="1" noMove="1" noResize="1" noEditPoints="1" noAdjustHandles="1" noChangeArrowheads="1" noChangeShapeType="1" noTextEdit="1"/>
              </p:cNvSpPr>
              <p:nvPr/>
            </p:nvSpPr>
            <p:spPr>
              <a:xfrm>
                <a:off x="9812451" y="5154669"/>
                <a:ext cx="361766" cy="369332"/>
              </a:xfrm>
              <a:prstGeom prst="rect">
                <a:avLst/>
              </a:prstGeom>
              <a:blipFill>
                <a:blip r:embed="rId5"/>
                <a:stretch>
                  <a:fillRect/>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77297733-3E3E-91E5-4489-10225D628715}"/>
              </a:ext>
            </a:extLst>
          </p:cNvPr>
          <p:cNvSpPr txBox="1"/>
          <p:nvPr/>
        </p:nvSpPr>
        <p:spPr>
          <a:xfrm>
            <a:off x="8849514" y="5136825"/>
            <a:ext cx="361762" cy="369332"/>
          </a:xfrm>
          <a:prstGeom prst="rect">
            <a:avLst/>
          </a:prstGeom>
          <a:noFill/>
        </p:spPr>
        <p:txBody>
          <a:bodyPr wrap="square" rtlCol="0">
            <a:spAutoFit/>
          </a:bodyPr>
          <a:lstStyle/>
          <a:p>
            <a:r>
              <a:rPr lang="en-US" altLang="ja-JP" i="1" dirty="0"/>
              <a:t>0</a:t>
            </a:r>
            <a:endParaRPr lang="ja-JP" altLang="en-US" i="1" dirty="0"/>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9CC3B19C-D899-140A-44DB-76B3684BF00F}"/>
                  </a:ext>
                </a:extLst>
              </p:cNvPr>
              <p:cNvSpPr txBox="1"/>
              <p:nvPr/>
            </p:nvSpPr>
            <p:spPr>
              <a:xfrm>
                <a:off x="9257517" y="1396605"/>
                <a:ext cx="2187907" cy="386644"/>
              </a:xfrm>
              <a:prstGeom prst="rect">
                <a:avLst/>
              </a:prstGeom>
              <a:noFill/>
              <a:ln w="3175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𝐵</m:t>
                          </m:r>
                        </m:e>
                        <m:sub>
                          <m:r>
                            <a:rPr lang="en-US" altLang="ja-JP" sz="2400" i="1">
                              <a:latin typeface="Cambria Math" panose="02040503050406030204" pitchFamily="18" charset="0"/>
                            </a:rPr>
                            <m:t>0</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𝜆</m:t>
                          </m:r>
                        </m:sup>
                      </m:sSup>
                    </m:oMath>
                  </m:oMathPara>
                </a14:m>
                <a:endParaRPr lang="ja-JP" altLang="en-US" sz="2400" dirty="0"/>
              </a:p>
            </p:txBody>
          </p:sp>
        </mc:Choice>
        <mc:Fallback xmlns="">
          <p:sp>
            <p:nvSpPr>
              <p:cNvPr id="24" name="テキスト ボックス 23">
                <a:extLst>
                  <a:ext uri="{FF2B5EF4-FFF2-40B4-BE49-F238E27FC236}">
                    <a16:creationId xmlns:a16="http://schemas.microsoft.com/office/drawing/2014/main" id="{9CC3B19C-D899-140A-44DB-76B3684BF00F}"/>
                  </a:ext>
                </a:extLst>
              </p:cNvPr>
              <p:cNvSpPr txBox="1">
                <a:spLocks noRot="1" noChangeAspect="1" noMove="1" noResize="1" noEditPoints="1" noAdjustHandles="1" noChangeArrowheads="1" noChangeShapeType="1" noTextEdit="1"/>
              </p:cNvSpPr>
              <p:nvPr/>
            </p:nvSpPr>
            <p:spPr>
              <a:xfrm>
                <a:off x="9257517" y="1396605"/>
                <a:ext cx="2187907" cy="386644"/>
              </a:xfrm>
              <a:prstGeom prst="rect">
                <a:avLst/>
              </a:prstGeom>
              <a:blipFill>
                <a:blip r:embed="rId6"/>
                <a:stretch>
                  <a:fillRect l="-2507" t="-6250" r="-557" b="-10938"/>
                </a:stretch>
              </a:blipFill>
              <a:ln w="31750">
                <a:noFill/>
              </a:ln>
            </p:spPr>
            <p:txBody>
              <a:bodyPr/>
              <a:lstStyle/>
              <a:p>
                <a:r>
                  <a:rPr lang="ja-JP" altLang="en-US">
                    <a:noFill/>
                  </a:rPr>
                  <a:t> </a:t>
                </a:r>
              </a:p>
            </p:txBody>
          </p:sp>
        </mc:Fallback>
      </mc:AlternateContent>
      <p:sp>
        <p:nvSpPr>
          <p:cNvPr id="25" name="正方形/長方形 24">
            <a:extLst>
              <a:ext uri="{FF2B5EF4-FFF2-40B4-BE49-F238E27FC236}">
                <a16:creationId xmlns:a16="http://schemas.microsoft.com/office/drawing/2014/main" id="{60AEDE39-AF23-221D-723C-EB6DC7B2DDED}"/>
              </a:ext>
            </a:extLst>
          </p:cNvPr>
          <p:cNvSpPr/>
          <p:nvPr/>
        </p:nvSpPr>
        <p:spPr>
          <a:xfrm>
            <a:off x="8160026" y="653465"/>
            <a:ext cx="3866322" cy="529013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29A11AF3-CAE3-F672-66D9-1C5136E5886A}"/>
              </a:ext>
            </a:extLst>
          </p:cNvPr>
          <p:cNvSpPr txBox="1"/>
          <p:nvPr/>
        </p:nvSpPr>
        <p:spPr>
          <a:xfrm>
            <a:off x="8162370" y="675285"/>
            <a:ext cx="2339102" cy="369332"/>
          </a:xfrm>
          <a:prstGeom prst="rect">
            <a:avLst/>
          </a:prstGeom>
          <a:noFill/>
        </p:spPr>
        <p:txBody>
          <a:bodyPr wrap="none" rtlCol="0">
            <a:spAutoFit/>
          </a:bodyPr>
          <a:lstStyle/>
          <a:p>
            <a:r>
              <a:rPr kumimoji="1" lang="en-US" altLang="ja-JP" dirty="0"/>
              <a:t>[</a:t>
            </a:r>
            <a:r>
              <a:rPr kumimoji="1" lang="ja-JP" altLang="en-US" dirty="0"/>
              <a:t>問題</a:t>
            </a:r>
            <a:r>
              <a:rPr kumimoji="1" lang="en-US" altLang="ja-JP" dirty="0"/>
              <a:t>1]</a:t>
            </a:r>
            <a:r>
              <a:rPr kumimoji="1" lang="ja-JP" altLang="en-US" dirty="0"/>
              <a:t>を思い出そう</a:t>
            </a: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B9434B28-C94B-953A-3059-CCD77560035E}"/>
                  </a:ext>
                </a:extLst>
              </p:cNvPr>
              <p:cNvSpPr txBox="1"/>
              <p:nvPr/>
            </p:nvSpPr>
            <p:spPr>
              <a:xfrm>
                <a:off x="2709503" y="3367963"/>
                <a:ext cx="2154609" cy="523220"/>
              </a:xfrm>
              <a:prstGeom prst="rect">
                <a:avLst/>
              </a:prstGeom>
              <a:noFill/>
              <a:ln>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sz="2800" i="1" smtClean="0">
                              <a:solidFill>
                                <a:srgbClr val="836967"/>
                              </a:solidFill>
                              <a:latin typeface="Cambria Math" panose="02040503050406030204" pitchFamily="18" charset="0"/>
                            </a:rPr>
                          </m:ctrlPr>
                        </m:sSubPr>
                        <m:e>
                          <m:r>
                            <a:rPr lang="ja-JP" altLang="en-US" sz="2800" i="1">
                              <a:latin typeface="Cambria Math" panose="02040503050406030204" pitchFamily="18" charset="0"/>
                            </a:rPr>
                            <m:t>𝐵</m:t>
                          </m:r>
                        </m:e>
                        <m:sub>
                          <m:r>
                            <a:rPr lang="ja-JP" altLang="en-US" sz="2800" i="1">
                              <a:latin typeface="Cambria Math" panose="02040503050406030204" pitchFamily="18" charset="0"/>
                            </a:rPr>
                            <m:t>𝑠h</m:t>
                          </m:r>
                        </m:sub>
                      </m:sSub>
                      <m:r>
                        <a:rPr lang="ja-JP" altLang="en-US" sz="2800" i="0">
                          <a:latin typeface="Cambria Math" panose="02040503050406030204" pitchFamily="18" charset="0"/>
                        </a:rPr>
                        <m:t>∼</m:t>
                      </m:r>
                      <m:sSub>
                        <m:sSubPr>
                          <m:ctrlPr>
                            <a:rPr lang="ja-JP" altLang="en-US" sz="2800" i="1">
                              <a:solidFill>
                                <a:srgbClr val="836967"/>
                              </a:solidFill>
                              <a:latin typeface="Cambria Math" panose="02040503050406030204" pitchFamily="18" charset="0"/>
                            </a:rPr>
                          </m:ctrlPr>
                        </m:sSubPr>
                        <m:e>
                          <m:r>
                            <a:rPr lang="ja-JP" altLang="en-US" sz="2800" i="1">
                              <a:latin typeface="Cambria Math" panose="02040503050406030204" pitchFamily="18" charset="0"/>
                            </a:rPr>
                            <m:t>𝐵</m:t>
                          </m:r>
                        </m:e>
                        <m:sub>
                          <m:r>
                            <a:rPr lang="ja-JP" altLang="en-US" sz="2800" i="1">
                              <a:latin typeface="Cambria Math" panose="02040503050406030204" pitchFamily="18" charset="0"/>
                            </a:rPr>
                            <m:t>𝑐</m:t>
                          </m:r>
                        </m:sub>
                      </m:sSub>
                    </m:oMath>
                  </m:oMathPara>
                </a14:m>
                <a:endParaRPr lang="ja-JP" altLang="en-US" sz="2800" dirty="0"/>
              </a:p>
            </p:txBody>
          </p:sp>
        </mc:Choice>
        <mc:Fallback xmlns="">
          <p:sp>
            <p:nvSpPr>
              <p:cNvPr id="28" name="テキスト ボックス 27">
                <a:extLst>
                  <a:ext uri="{FF2B5EF4-FFF2-40B4-BE49-F238E27FC236}">
                    <a16:creationId xmlns:a16="http://schemas.microsoft.com/office/drawing/2014/main" id="{B9434B28-C94B-953A-3059-CCD77560035E}"/>
                  </a:ext>
                </a:extLst>
              </p:cNvPr>
              <p:cNvSpPr txBox="1">
                <a:spLocks noRot="1" noChangeAspect="1" noMove="1" noResize="1" noEditPoints="1" noAdjustHandles="1" noChangeArrowheads="1" noChangeShapeType="1" noTextEdit="1"/>
              </p:cNvSpPr>
              <p:nvPr/>
            </p:nvSpPr>
            <p:spPr>
              <a:xfrm>
                <a:off x="2709503" y="3367963"/>
                <a:ext cx="2154609" cy="523220"/>
              </a:xfrm>
              <a:prstGeom prst="rect">
                <a:avLst/>
              </a:prstGeom>
              <a:blipFill>
                <a:blip r:embed="rId7"/>
                <a:stretch>
                  <a:fillRect/>
                </a:stretch>
              </a:blipFill>
              <a:ln>
                <a:solidFill>
                  <a:srgbClr val="FF0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F7B73280-8470-037B-7A98-F10B2FC8B211}"/>
                  </a:ext>
                </a:extLst>
              </p:cNvPr>
              <p:cNvSpPr txBox="1"/>
              <p:nvPr/>
            </p:nvSpPr>
            <p:spPr>
              <a:xfrm>
                <a:off x="1167302" y="5032135"/>
                <a:ext cx="2726836" cy="884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𝐵</m:t>
                          </m:r>
                        </m:e>
                        <m:sub>
                          <m:r>
                            <a:rPr lang="en-US" altLang="ja-JP" sz="2800" i="1">
                              <a:latin typeface="Cambria Math" panose="02040503050406030204" pitchFamily="18" charset="0"/>
                            </a:rPr>
                            <m:t>𝑠h</m:t>
                          </m:r>
                        </m:sub>
                      </m:sSub>
                      <m:r>
                        <a:rPr lang="en-US" altLang="ja-JP" sz="2800" i="1">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b="0" i="1" smtClean="0">
                              <a:latin typeface="Cambria Math" panose="02040503050406030204" pitchFamily="18" charset="0"/>
                            </a:rPr>
                            <m:t>𝑣</m:t>
                          </m:r>
                        </m:sub>
                      </m:sSub>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𝜙</m:t>
                              </m:r>
                            </m:e>
                            <m:sub>
                              <m:r>
                                <a:rPr lang="en-US" altLang="ja-JP" sz="2800" i="1">
                                  <a:latin typeface="Cambria Math" panose="02040503050406030204" pitchFamily="18" charset="0"/>
                                </a:rPr>
                                <m:t>0</m:t>
                              </m:r>
                            </m:sub>
                          </m:sSub>
                        </m:num>
                        <m:den>
                          <m:r>
                            <a:rPr lang="en-US" altLang="ja-JP" sz="2800" i="1">
                              <a:latin typeface="Cambria Math" panose="02040503050406030204" pitchFamily="18" charset="0"/>
                            </a:rPr>
                            <m:t>4</m:t>
                          </m:r>
                          <m:r>
                            <a:rPr lang="en-US" altLang="ja-JP" sz="2800" i="1">
                              <a:latin typeface="Cambria Math" panose="02040503050406030204" pitchFamily="18" charset="0"/>
                            </a:rPr>
                            <m:t>𝜋𝜆𝜉</m:t>
                          </m:r>
                        </m:den>
                      </m:f>
                    </m:oMath>
                  </m:oMathPara>
                </a14:m>
                <a:endParaRPr lang="ja-JP" altLang="en-US" sz="2800" dirty="0"/>
              </a:p>
            </p:txBody>
          </p:sp>
        </mc:Choice>
        <mc:Fallback xmlns="">
          <p:sp>
            <p:nvSpPr>
              <p:cNvPr id="2" name="テキスト ボックス 1">
                <a:extLst>
                  <a:ext uri="{FF2B5EF4-FFF2-40B4-BE49-F238E27FC236}">
                    <a16:creationId xmlns:a16="http://schemas.microsoft.com/office/drawing/2014/main" id="{F7B73280-8470-037B-7A98-F10B2FC8B211}"/>
                  </a:ext>
                </a:extLst>
              </p:cNvPr>
              <p:cNvSpPr txBox="1">
                <a:spLocks noRot="1" noChangeAspect="1" noMove="1" noResize="1" noEditPoints="1" noAdjustHandles="1" noChangeArrowheads="1" noChangeShapeType="1" noTextEdit="1"/>
              </p:cNvSpPr>
              <p:nvPr/>
            </p:nvSpPr>
            <p:spPr>
              <a:xfrm>
                <a:off x="1167302" y="5032135"/>
                <a:ext cx="2726836" cy="88434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F2E5E386-A864-7611-97F2-E4E821B3F752}"/>
                  </a:ext>
                </a:extLst>
              </p:cNvPr>
              <p:cNvSpPr/>
              <p:nvPr/>
            </p:nvSpPr>
            <p:spPr>
              <a:xfrm>
                <a:off x="3903459" y="5051646"/>
                <a:ext cx="2581284" cy="8552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en-US" altLang="ja-JP" sz="2400" i="1">
                                  <a:latin typeface="Cambria Math" panose="02040503050406030204" pitchFamily="18" charset="0"/>
                                </a:rPr>
                              </m:ctrlPr>
                            </m:radPr>
                            <m:deg/>
                            <m:e>
                              <m:r>
                                <a:rPr lang="en-US" altLang="ja-JP" sz="2400" i="1">
                                  <a:latin typeface="Cambria Math" panose="02040503050406030204" pitchFamily="18" charset="0"/>
                                </a:rPr>
                                <m:t>2</m:t>
                              </m:r>
                            </m:e>
                          </m:rad>
                        </m:den>
                      </m:f>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𝐵</m:t>
                          </m:r>
                        </m:e>
                        <m:sub>
                          <m:r>
                            <a:rPr lang="en-US" altLang="ja-JP" sz="2400" i="1">
                              <a:latin typeface="Cambria Math" panose="02040503050406030204" pitchFamily="18" charset="0"/>
                            </a:rPr>
                            <m:t>𝑐</m:t>
                          </m:r>
                        </m:sub>
                      </m:sSub>
                      <m:r>
                        <a:rPr lang="en-US" altLang="ja-JP" sz="2400" i="1">
                          <a:latin typeface="Cambria Math" panose="02040503050406030204" pitchFamily="18" charset="0"/>
                        </a:rPr>
                        <m:t>=0.71</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𝐵</m:t>
                          </m:r>
                        </m:e>
                        <m:sub>
                          <m:r>
                            <a:rPr lang="en-US" altLang="ja-JP" sz="2400" i="1">
                              <a:latin typeface="Cambria Math" panose="02040503050406030204" pitchFamily="18" charset="0"/>
                            </a:rPr>
                            <m:t>𝑐</m:t>
                          </m:r>
                        </m:sub>
                      </m:sSub>
                    </m:oMath>
                  </m:oMathPara>
                </a14:m>
                <a:endParaRPr lang="ja-JP" altLang="en-US" sz="2400" dirty="0"/>
              </a:p>
            </p:txBody>
          </p:sp>
        </mc:Choice>
        <mc:Fallback xmlns="">
          <p:sp>
            <p:nvSpPr>
              <p:cNvPr id="5" name="正方形/長方形 4">
                <a:extLst>
                  <a:ext uri="{FF2B5EF4-FFF2-40B4-BE49-F238E27FC236}">
                    <a16:creationId xmlns:a16="http://schemas.microsoft.com/office/drawing/2014/main" id="{F2E5E386-A864-7611-97F2-E4E821B3F752}"/>
                  </a:ext>
                </a:extLst>
              </p:cNvPr>
              <p:cNvSpPr>
                <a:spLocks noRot="1" noChangeAspect="1" noMove="1" noResize="1" noEditPoints="1" noAdjustHandles="1" noChangeArrowheads="1" noChangeShapeType="1" noTextEdit="1"/>
              </p:cNvSpPr>
              <p:nvPr/>
            </p:nvSpPr>
            <p:spPr>
              <a:xfrm>
                <a:off x="3903459" y="5051646"/>
                <a:ext cx="2581284" cy="855299"/>
              </a:xfrm>
              <a:prstGeom prst="rect">
                <a:avLst/>
              </a:prstGeom>
              <a:blipFill>
                <a:blip r:embed="rId9"/>
                <a:stretch>
                  <a:fillRect/>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85A9CB31-B733-8151-3577-84002958C456}"/>
              </a:ext>
            </a:extLst>
          </p:cNvPr>
          <p:cNvSpPr txBox="1"/>
          <p:nvPr/>
        </p:nvSpPr>
        <p:spPr>
          <a:xfrm>
            <a:off x="18665" y="4267410"/>
            <a:ext cx="7217490" cy="830997"/>
          </a:xfrm>
          <a:prstGeom prst="rect">
            <a:avLst/>
          </a:prstGeom>
          <a:noFill/>
        </p:spPr>
        <p:txBody>
          <a:bodyPr wrap="square" rtlCol="0">
            <a:spAutoFit/>
          </a:bodyPr>
          <a:lstStyle/>
          <a:p>
            <a:r>
              <a:rPr kumimoji="1" lang="ja-JP" altLang="en-US" sz="2400" dirty="0"/>
              <a:t>ロンドン理論における見積もりは（</a:t>
            </a:r>
            <a:r>
              <a:rPr kumimoji="1" lang="en-US" altLang="ja-JP" sz="2400" dirty="0"/>
              <a:t>Bean-Livingstone</a:t>
            </a:r>
            <a:r>
              <a:rPr kumimoji="1" lang="ja-JP" altLang="en-US" sz="2400" dirty="0"/>
              <a:t>バリアというものを考えることで）</a:t>
            </a:r>
          </a:p>
        </p:txBody>
      </p:sp>
    </p:spTree>
    <p:extLst>
      <p:ext uri="{BB962C8B-B14F-4D97-AF65-F5344CB8AC3E}">
        <p14:creationId xmlns:p14="http://schemas.microsoft.com/office/powerpoint/2010/main" val="38527165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6C531C5F-FD97-4EA8-A7B5-7466B0F353BB}"/>
              </a:ext>
            </a:extLst>
          </p:cNvPr>
          <p:cNvPicPr>
            <a:picLocks noChangeAspect="1"/>
          </p:cNvPicPr>
          <p:nvPr/>
        </p:nvPicPr>
        <p:blipFill>
          <a:blip r:embed="rId2"/>
          <a:stretch>
            <a:fillRect/>
          </a:stretch>
        </p:blipFill>
        <p:spPr>
          <a:xfrm>
            <a:off x="5553892" y="3367419"/>
            <a:ext cx="5030346" cy="3283698"/>
          </a:xfrm>
          <a:prstGeom prst="rect">
            <a:avLst/>
          </a:prstGeom>
        </p:spPr>
      </p:pic>
      <p:pic>
        <p:nvPicPr>
          <p:cNvPr id="16" name="図 15">
            <a:extLst>
              <a:ext uri="{FF2B5EF4-FFF2-40B4-BE49-F238E27FC236}">
                <a16:creationId xmlns:a16="http://schemas.microsoft.com/office/drawing/2014/main" id="{6BACBFA3-2B01-45C5-AC16-069080CBB4B1}"/>
              </a:ext>
            </a:extLst>
          </p:cNvPr>
          <p:cNvPicPr>
            <a:picLocks noChangeAspect="1"/>
          </p:cNvPicPr>
          <p:nvPr/>
        </p:nvPicPr>
        <p:blipFill>
          <a:blip r:embed="rId3"/>
          <a:stretch>
            <a:fillRect/>
          </a:stretch>
        </p:blipFill>
        <p:spPr>
          <a:xfrm>
            <a:off x="5553892" y="17191"/>
            <a:ext cx="5030346" cy="3283698"/>
          </a:xfrm>
          <a:prstGeom prst="rect">
            <a:avLst/>
          </a:prstGeom>
        </p:spPr>
      </p:pic>
      <p:sp>
        <p:nvSpPr>
          <p:cNvPr id="3" name="スライド番号プレースホルダー 2">
            <a:extLst>
              <a:ext uri="{FF2B5EF4-FFF2-40B4-BE49-F238E27FC236}">
                <a16:creationId xmlns:a16="http://schemas.microsoft.com/office/drawing/2014/main" id="{7B02C21D-BFCD-440C-B266-66CA876E5C48}"/>
              </a:ext>
            </a:extLst>
          </p:cNvPr>
          <p:cNvSpPr>
            <a:spLocks noGrp="1"/>
          </p:cNvSpPr>
          <p:nvPr>
            <p:ph type="sldNum" sz="quarter" idx="12"/>
          </p:nvPr>
        </p:nvSpPr>
        <p:spPr/>
        <p:txBody>
          <a:bodyPr/>
          <a:lstStyle/>
          <a:p>
            <a:fld id="{10699C8D-F842-49A6-A00D-0295EA5A1C7D}" type="slidenum">
              <a:rPr kumimoji="1" lang="ja-JP" altLang="en-US" smtClean="0"/>
              <a:t>109</a:t>
            </a:fld>
            <a:endParaRPr kumimoji="1" lang="ja-JP" altLang="en-US"/>
          </a:p>
        </p:txBody>
      </p:sp>
      <p:sp>
        <p:nvSpPr>
          <p:cNvPr id="4" name="テキスト ボックス 3">
            <a:extLst>
              <a:ext uri="{FF2B5EF4-FFF2-40B4-BE49-F238E27FC236}">
                <a16:creationId xmlns:a16="http://schemas.microsoft.com/office/drawing/2014/main" id="{57413C94-F49F-4BDA-A498-22AD35B25829}"/>
              </a:ext>
            </a:extLst>
          </p:cNvPr>
          <p:cNvSpPr txBox="1"/>
          <p:nvPr/>
        </p:nvSpPr>
        <p:spPr>
          <a:xfrm>
            <a:off x="1524001" y="0"/>
            <a:ext cx="4190571" cy="523220"/>
          </a:xfrm>
          <a:prstGeom prst="rect">
            <a:avLst/>
          </a:prstGeom>
          <a:noFill/>
        </p:spPr>
        <p:txBody>
          <a:bodyPr wrap="square" rtlCol="0">
            <a:spAutoFit/>
          </a:bodyPr>
          <a:lstStyle/>
          <a:p>
            <a:r>
              <a:rPr lang="en-US" altLang="ja-JP" sz="2800" dirty="0">
                <a:latin typeface="MV Boli" panose="02000500030200090000" pitchFamily="2" charset="0"/>
                <a:cs typeface="MV Boli" panose="02000500030200090000" pitchFamily="2" charset="0"/>
              </a:rPr>
              <a:t>Lower Critical Field H</a:t>
            </a:r>
            <a:r>
              <a:rPr lang="en-US" altLang="ja-JP" sz="2800" baseline="-25000" dirty="0">
                <a:latin typeface="MV Boli" panose="02000500030200090000" pitchFamily="2" charset="0"/>
                <a:cs typeface="MV Boli" panose="02000500030200090000" pitchFamily="2" charset="0"/>
              </a:rPr>
              <a:t>c1 </a:t>
            </a:r>
            <a:endParaRPr lang="ja-JP" altLang="en-US" sz="2800" dirty="0">
              <a:latin typeface="MV Boli" panose="02000500030200090000" pitchFamily="2" charset="0"/>
              <a:cs typeface="MV Boli" panose="02000500030200090000" pitchFamily="2" charset="0"/>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0D31196-524C-480D-B80B-2F418DB422F0}"/>
                  </a:ext>
                </a:extLst>
              </p:cNvPr>
              <p:cNvSpPr txBox="1"/>
              <p:nvPr/>
            </p:nvSpPr>
            <p:spPr>
              <a:xfrm>
                <a:off x="1513459" y="686227"/>
                <a:ext cx="4119239" cy="2677656"/>
              </a:xfrm>
              <a:prstGeom prst="rect">
                <a:avLst/>
              </a:prstGeom>
              <a:noFill/>
            </p:spPr>
            <p:txBody>
              <a:bodyPr wrap="square" rtlCol="0">
                <a:spAutoFit/>
              </a:bodyPr>
              <a:lstStyle/>
              <a:p>
                <a:r>
                  <a:rPr lang="en-US" altLang="ja-JP" sz="2400" dirty="0"/>
                  <a:t>When </a:t>
                </a:r>
                <a14:m>
                  <m:oMath xmlns:m="http://schemas.openxmlformats.org/officeDocument/2006/math">
                    <m:sSub>
                      <m:sSubPr>
                        <m:ctrlPr>
                          <a:rPr lang="en-US" altLang="ja-JP" sz="2400" i="1">
                            <a:solidFill>
                              <a:srgbClr val="FF0000"/>
                            </a:solidFill>
                            <a:latin typeface="Cambria Math" panose="02040503050406030204" pitchFamily="18" charset="0"/>
                          </a:rPr>
                        </m:ctrlPr>
                      </m:sSubPr>
                      <m:e>
                        <m:r>
                          <a:rPr lang="en-US" altLang="ja-JP" sz="2400" i="1">
                            <a:solidFill>
                              <a:srgbClr val="FF0000"/>
                            </a:solidFill>
                            <a:latin typeface="Cambria Math" panose="02040503050406030204" pitchFamily="18" charset="0"/>
                          </a:rPr>
                          <m:t>𝐻</m:t>
                        </m:r>
                      </m:e>
                      <m:sub>
                        <m:r>
                          <a:rPr lang="en-US" altLang="ja-JP" sz="2400" i="1">
                            <a:solidFill>
                              <a:srgbClr val="FF0000"/>
                            </a:solidFill>
                            <a:latin typeface="Cambria Math" panose="02040503050406030204" pitchFamily="18" charset="0"/>
                          </a:rPr>
                          <m:t>0</m:t>
                        </m:r>
                      </m:sub>
                    </m:sSub>
                    <m:r>
                      <a:rPr lang="en-US" altLang="ja-JP" sz="2400" i="1">
                        <a:solidFill>
                          <a:srgbClr val="FF0000"/>
                        </a:solidFill>
                        <a:latin typeface="Cambria Math" panose="02040503050406030204" pitchFamily="18" charset="0"/>
                      </a:rPr>
                      <m:t>&lt;</m:t>
                    </m:r>
                    <m:sSub>
                      <m:sSubPr>
                        <m:ctrlPr>
                          <a:rPr lang="en-US" altLang="ja-JP" sz="2400" i="1">
                            <a:solidFill>
                              <a:srgbClr val="FF0000"/>
                            </a:solidFill>
                            <a:latin typeface="Cambria Math" panose="02040503050406030204" pitchFamily="18" charset="0"/>
                          </a:rPr>
                        </m:ctrlPr>
                      </m:sSubPr>
                      <m:e>
                        <m:r>
                          <a:rPr lang="en-US" altLang="ja-JP" sz="2400" i="1">
                            <a:solidFill>
                              <a:srgbClr val="FF0000"/>
                            </a:solidFill>
                            <a:latin typeface="Cambria Math" panose="02040503050406030204" pitchFamily="18" charset="0"/>
                          </a:rPr>
                          <m:t>𝐻</m:t>
                        </m:r>
                      </m:e>
                      <m:sub>
                        <m:r>
                          <a:rPr lang="en-US" altLang="ja-JP" sz="2400" i="1">
                            <a:solidFill>
                              <a:srgbClr val="FF0000"/>
                            </a:solidFill>
                            <a:latin typeface="Cambria Math" panose="02040503050406030204" pitchFamily="18" charset="0"/>
                          </a:rPr>
                          <m:t>𝑐</m:t>
                        </m:r>
                        <m:r>
                          <a:rPr lang="en-US" altLang="ja-JP" sz="2400" i="1">
                            <a:solidFill>
                              <a:srgbClr val="FF0000"/>
                            </a:solidFill>
                            <a:latin typeface="Cambria Math" panose="02040503050406030204" pitchFamily="18" charset="0"/>
                          </a:rPr>
                          <m:t>1</m:t>
                        </m:r>
                      </m:sub>
                    </m:sSub>
                  </m:oMath>
                </a14:m>
                <a:r>
                  <a:rPr lang="en-US" altLang="ja-JP" sz="2400" dirty="0"/>
                  <a:t>, we have </a:t>
                </a:r>
                <a14:m>
                  <m:oMath xmlns:m="http://schemas.openxmlformats.org/officeDocument/2006/math">
                    <m:r>
                      <a:rPr lang="en-US" altLang="ja-JP" sz="2400" i="1">
                        <a:latin typeface="Cambria Math" panose="02040503050406030204" pitchFamily="18" charset="0"/>
                      </a:rPr>
                      <m:t>𝐺</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0</m:t>
                        </m:r>
                      </m:e>
                    </m:d>
                    <m:r>
                      <a:rPr lang="en-US" altLang="ja-JP" sz="2400" i="1">
                        <a:latin typeface="Cambria Math" panose="02040503050406030204" pitchFamily="18" charset="0"/>
                      </a:rPr>
                      <m:t>&lt;</m:t>
                    </m:r>
                    <m:r>
                      <a:rPr lang="en-US" altLang="ja-JP" sz="2400" i="1">
                        <a:latin typeface="Cambria Math" panose="02040503050406030204" pitchFamily="18" charset="0"/>
                      </a:rPr>
                      <m:t>𝐺</m:t>
                    </m:r>
                    <m:r>
                      <a:rPr lang="en-US" altLang="ja-JP" sz="2400" i="1">
                        <a:latin typeface="Cambria Math" panose="02040503050406030204" pitchFamily="18" charset="0"/>
                      </a:rPr>
                      <m:t>(∞)</m:t>
                    </m:r>
                  </m:oMath>
                </a14:m>
                <a:r>
                  <a:rPr lang="en-US" altLang="ja-JP" sz="2400" dirty="0"/>
                  <a:t>. This means that a superconductor containing a vortex is unstable. </a:t>
                </a:r>
              </a:p>
              <a:p>
                <a:r>
                  <a:rPr lang="en-US" altLang="ja-JP" sz="2400" b="1" dirty="0">
                    <a:solidFill>
                      <a:srgbClr val="FF0000"/>
                    </a:solidFill>
                  </a:rPr>
                  <a:t>Vortex state is unstable.</a:t>
                </a:r>
              </a:p>
              <a:p>
                <a:r>
                  <a:rPr lang="en-US" altLang="ja-JP" sz="2400" b="1" dirty="0">
                    <a:solidFill>
                      <a:srgbClr val="FF0000"/>
                    </a:solidFill>
                  </a:rPr>
                  <a:t>Meissner state is stable.</a:t>
                </a:r>
                <a:endParaRPr lang="ja-JP" altLang="en-US" sz="2400" b="1" dirty="0">
                  <a:solidFill>
                    <a:srgbClr val="FF0000"/>
                  </a:solidFill>
                </a:endParaRPr>
              </a:p>
            </p:txBody>
          </p:sp>
        </mc:Choice>
        <mc:Fallback xmlns="">
          <p:sp>
            <p:nvSpPr>
              <p:cNvPr id="5" name="テキスト ボックス 4">
                <a:extLst>
                  <a:ext uri="{FF2B5EF4-FFF2-40B4-BE49-F238E27FC236}">
                    <a16:creationId xmlns:a16="http://schemas.microsoft.com/office/drawing/2014/main" id="{80D31196-524C-480D-B80B-2F418DB422F0}"/>
                  </a:ext>
                </a:extLst>
              </p:cNvPr>
              <p:cNvSpPr txBox="1">
                <a:spLocks noRot="1" noChangeAspect="1" noMove="1" noResize="1" noEditPoints="1" noAdjustHandles="1" noChangeArrowheads="1" noChangeShapeType="1" noTextEdit="1"/>
              </p:cNvSpPr>
              <p:nvPr/>
            </p:nvSpPr>
            <p:spPr>
              <a:xfrm>
                <a:off x="1513459" y="686227"/>
                <a:ext cx="4119239" cy="2677656"/>
              </a:xfrm>
              <a:prstGeom prst="rect">
                <a:avLst/>
              </a:prstGeom>
              <a:blipFill>
                <a:blip r:embed="rId4"/>
                <a:stretch>
                  <a:fillRect l="-2219" t="-1822" b="-4328"/>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2187DE68-E3AE-4FAC-A086-79E950C0757E}"/>
              </a:ext>
            </a:extLst>
          </p:cNvPr>
          <p:cNvSpPr txBox="1"/>
          <p:nvPr/>
        </p:nvSpPr>
        <p:spPr>
          <a:xfrm>
            <a:off x="7532518" y="2841882"/>
            <a:ext cx="1784463" cy="369332"/>
          </a:xfrm>
          <a:prstGeom prst="rect">
            <a:avLst/>
          </a:prstGeom>
          <a:noFill/>
        </p:spPr>
        <p:txBody>
          <a:bodyPr wrap="none" rtlCol="0">
            <a:spAutoFit/>
          </a:bodyPr>
          <a:lstStyle/>
          <a:p>
            <a:r>
              <a:rPr lang="en-US" altLang="ja-JP" dirty="0"/>
              <a:t>Vortex position</a:t>
            </a:r>
            <a:endParaRPr lang="ja-JP" altLang="en-US" dirty="0"/>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070661D2-AFB5-4EA1-82BE-3832759A1B65}"/>
                  </a:ext>
                </a:extLst>
              </p:cNvPr>
              <p:cNvSpPr txBox="1"/>
              <p:nvPr/>
            </p:nvSpPr>
            <p:spPr>
              <a:xfrm>
                <a:off x="1520785" y="3576333"/>
                <a:ext cx="4119239" cy="3046988"/>
              </a:xfrm>
              <a:prstGeom prst="rect">
                <a:avLst/>
              </a:prstGeom>
              <a:noFill/>
            </p:spPr>
            <p:txBody>
              <a:bodyPr wrap="square" rtlCol="0">
                <a:spAutoFit/>
              </a:bodyPr>
              <a:lstStyle/>
              <a:p>
                <a:r>
                  <a:rPr lang="en-US" altLang="ja-JP" sz="2400" dirty="0"/>
                  <a:t>When </a:t>
                </a:r>
                <a14:m>
                  <m:oMath xmlns:m="http://schemas.openxmlformats.org/officeDocument/2006/math">
                    <m:sSub>
                      <m:sSubPr>
                        <m:ctrlPr>
                          <a:rPr lang="en-US" altLang="ja-JP" sz="2400" i="1">
                            <a:solidFill>
                              <a:srgbClr val="FF0000"/>
                            </a:solidFill>
                            <a:latin typeface="Cambria Math" panose="02040503050406030204" pitchFamily="18" charset="0"/>
                          </a:rPr>
                        </m:ctrlPr>
                      </m:sSubPr>
                      <m:e>
                        <m:r>
                          <a:rPr lang="en-US" altLang="ja-JP" sz="2400" i="1">
                            <a:solidFill>
                              <a:srgbClr val="FF0000"/>
                            </a:solidFill>
                            <a:latin typeface="Cambria Math" panose="02040503050406030204" pitchFamily="18" charset="0"/>
                          </a:rPr>
                          <m:t>𝐻</m:t>
                        </m:r>
                      </m:e>
                      <m:sub>
                        <m:r>
                          <a:rPr lang="en-US" altLang="ja-JP" sz="2400" i="1">
                            <a:solidFill>
                              <a:srgbClr val="FF0000"/>
                            </a:solidFill>
                            <a:latin typeface="Cambria Math" panose="02040503050406030204" pitchFamily="18" charset="0"/>
                          </a:rPr>
                          <m:t>0</m:t>
                        </m:r>
                      </m:sub>
                    </m:sSub>
                    <m:r>
                      <a:rPr lang="en-US" altLang="ja-JP" sz="2400" i="1">
                        <a:solidFill>
                          <a:srgbClr val="FF0000"/>
                        </a:solidFill>
                        <a:latin typeface="Cambria Math" panose="02040503050406030204" pitchFamily="18" charset="0"/>
                      </a:rPr>
                      <m:t>=</m:t>
                    </m:r>
                    <m:sSub>
                      <m:sSubPr>
                        <m:ctrlPr>
                          <a:rPr lang="en-US" altLang="ja-JP" sz="2400" i="1">
                            <a:solidFill>
                              <a:srgbClr val="FF0000"/>
                            </a:solidFill>
                            <a:latin typeface="Cambria Math" panose="02040503050406030204" pitchFamily="18" charset="0"/>
                          </a:rPr>
                        </m:ctrlPr>
                      </m:sSubPr>
                      <m:e>
                        <m:r>
                          <a:rPr lang="en-US" altLang="ja-JP" sz="2400" i="1">
                            <a:solidFill>
                              <a:srgbClr val="FF0000"/>
                            </a:solidFill>
                            <a:latin typeface="Cambria Math" panose="02040503050406030204" pitchFamily="18" charset="0"/>
                          </a:rPr>
                          <m:t>𝐻</m:t>
                        </m:r>
                      </m:e>
                      <m:sub>
                        <m:r>
                          <a:rPr lang="en-US" altLang="ja-JP" sz="2400" i="1">
                            <a:solidFill>
                              <a:srgbClr val="FF0000"/>
                            </a:solidFill>
                            <a:latin typeface="Cambria Math" panose="02040503050406030204" pitchFamily="18" charset="0"/>
                          </a:rPr>
                          <m:t>𝑐</m:t>
                        </m:r>
                        <m:r>
                          <a:rPr lang="en-US" altLang="ja-JP" sz="2400" i="1">
                            <a:solidFill>
                              <a:srgbClr val="FF0000"/>
                            </a:solidFill>
                            <a:latin typeface="Cambria Math" panose="02040503050406030204" pitchFamily="18" charset="0"/>
                          </a:rPr>
                          <m:t>1</m:t>
                        </m:r>
                      </m:sub>
                    </m:sSub>
                  </m:oMath>
                </a14:m>
                <a:r>
                  <a:rPr lang="en-US" altLang="ja-JP" sz="2400" dirty="0"/>
                  <a:t>, we have </a:t>
                </a:r>
                <a14:m>
                  <m:oMath xmlns:m="http://schemas.openxmlformats.org/officeDocument/2006/math">
                    <m:r>
                      <a:rPr lang="en-US" altLang="ja-JP" sz="2400" i="1">
                        <a:latin typeface="Cambria Math" panose="02040503050406030204" pitchFamily="18" charset="0"/>
                      </a:rPr>
                      <m:t>𝐺</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0</m:t>
                        </m:r>
                      </m:e>
                    </m:d>
                    <m:r>
                      <a:rPr lang="en-US" altLang="ja-JP" sz="2400" i="1">
                        <a:latin typeface="Cambria Math" panose="02040503050406030204" pitchFamily="18" charset="0"/>
                      </a:rPr>
                      <m:t>=</m:t>
                    </m:r>
                    <m:r>
                      <a:rPr lang="en-US" altLang="ja-JP" sz="2400" i="1">
                        <a:latin typeface="Cambria Math" panose="02040503050406030204" pitchFamily="18" charset="0"/>
                      </a:rPr>
                      <m:t>𝐺</m:t>
                    </m:r>
                    <m:r>
                      <a:rPr lang="en-US" altLang="ja-JP" sz="2400" i="1">
                        <a:latin typeface="Cambria Math" panose="02040503050406030204" pitchFamily="18" charset="0"/>
                      </a:rPr>
                      <m:t>(∞)</m:t>
                    </m:r>
                  </m:oMath>
                </a14:m>
                <a:r>
                  <a:rPr lang="en-US" altLang="ja-JP" sz="2400" dirty="0"/>
                  <a:t>. This means that a superconductor containing a vortex is as stable as that without a vortex. </a:t>
                </a:r>
              </a:p>
              <a:p>
                <a:r>
                  <a:rPr lang="en-US" altLang="ja-JP" sz="2400" b="1" dirty="0">
                    <a:solidFill>
                      <a:srgbClr val="FF0000"/>
                    </a:solidFill>
                  </a:rPr>
                  <a:t>Vortex state is as stable as Meissner state.</a:t>
                </a:r>
                <a:endParaRPr lang="ja-JP" altLang="en-US" sz="2400" b="1" dirty="0">
                  <a:solidFill>
                    <a:srgbClr val="FF0000"/>
                  </a:solidFill>
                </a:endParaRPr>
              </a:p>
            </p:txBody>
          </p:sp>
        </mc:Choice>
        <mc:Fallback xmlns="">
          <p:sp>
            <p:nvSpPr>
              <p:cNvPr id="20" name="テキスト ボックス 19">
                <a:extLst>
                  <a:ext uri="{FF2B5EF4-FFF2-40B4-BE49-F238E27FC236}">
                    <a16:creationId xmlns:a16="http://schemas.microsoft.com/office/drawing/2014/main" id="{070661D2-AFB5-4EA1-82BE-3832759A1B65}"/>
                  </a:ext>
                </a:extLst>
              </p:cNvPr>
              <p:cNvSpPr txBox="1">
                <a:spLocks noRot="1" noChangeAspect="1" noMove="1" noResize="1" noEditPoints="1" noAdjustHandles="1" noChangeArrowheads="1" noChangeShapeType="1" noTextEdit="1"/>
              </p:cNvSpPr>
              <p:nvPr/>
            </p:nvSpPr>
            <p:spPr>
              <a:xfrm>
                <a:off x="1520785" y="3576333"/>
                <a:ext cx="4119239" cy="3046988"/>
              </a:xfrm>
              <a:prstGeom prst="rect">
                <a:avLst/>
              </a:prstGeom>
              <a:blipFill>
                <a:blip r:embed="rId5"/>
                <a:stretch>
                  <a:fillRect l="-2219" t="-1600" b="-36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058C5F23-84D9-41AD-8739-38C6E7A8486F}"/>
                  </a:ext>
                </a:extLst>
              </p:cNvPr>
              <p:cNvSpPr/>
              <p:nvPr/>
            </p:nvSpPr>
            <p:spPr>
              <a:xfrm>
                <a:off x="7709711" y="3991203"/>
                <a:ext cx="14848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𝑐</m:t>
                          </m:r>
                          <m:r>
                            <a:rPr lang="en-US" altLang="ja-JP" sz="2400" i="1">
                              <a:latin typeface="Cambria Math" panose="02040503050406030204" pitchFamily="18" charset="0"/>
                            </a:rPr>
                            <m:t>1</m:t>
                          </m:r>
                        </m:sub>
                      </m:sSub>
                    </m:oMath>
                  </m:oMathPara>
                </a14:m>
                <a:endParaRPr lang="ja-JP" altLang="en-US" sz="2400" dirty="0"/>
              </a:p>
            </p:txBody>
          </p:sp>
        </mc:Choice>
        <mc:Fallback xmlns="">
          <p:sp>
            <p:nvSpPr>
              <p:cNvPr id="21" name="正方形/長方形 20">
                <a:extLst>
                  <a:ext uri="{FF2B5EF4-FFF2-40B4-BE49-F238E27FC236}">
                    <a16:creationId xmlns:a16="http://schemas.microsoft.com/office/drawing/2014/main" id="{058C5F23-84D9-41AD-8739-38C6E7A8486F}"/>
                  </a:ext>
                </a:extLst>
              </p:cNvPr>
              <p:cNvSpPr>
                <a:spLocks noRot="1" noChangeAspect="1" noMove="1" noResize="1" noEditPoints="1" noAdjustHandles="1" noChangeArrowheads="1" noChangeShapeType="1" noTextEdit="1"/>
              </p:cNvSpPr>
              <p:nvPr/>
            </p:nvSpPr>
            <p:spPr>
              <a:xfrm>
                <a:off x="7709711" y="3991203"/>
                <a:ext cx="1484829" cy="461665"/>
              </a:xfrm>
              <a:prstGeom prst="rect">
                <a:avLst/>
              </a:prstGeom>
              <a:blipFill>
                <a:blip r:embed="rId6"/>
                <a:stretch>
                  <a:fillRect/>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BA1340F3-351D-4D6A-98C2-7BB2E39E0FC0}"/>
              </a:ext>
            </a:extLst>
          </p:cNvPr>
          <p:cNvSpPr txBox="1"/>
          <p:nvPr/>
        </p:nvSpPr>
        <p:spPr>
          <a:xfrm>
            <a:off x="7639051" y="6178461"/>
            <a:ext cx="1784463" cy="369332"/>
          </a:xfrm>
          <a:prstGeom prst="rect">
            <a:avLst/>
          </a:prstGeom>
          <a:noFill/>
        </p:spPr>
        <p:txBody>
          <a:bodyPr wrap="none" rtlCol="0">
            <a:spAutoFit/>
          </a:bodyPr>
          <a:lstStyle/>
          <a:p>
            <a:r>
              <a:rPr lang="en-US" altLang="ja-JP" dirty="0"/>
              <a:t>Vortex position</a:t>
            </a:r>
            <a:endParaRPr lang="ja-JP" altLang="en-US" dirty="0"/>
          </a:p>
        </p:txBody>
      </p: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A1FA2FA2-E080-4D06-A847-58A9350861EE}"/>
                  </a:ext>
                </a:extLst>
              </p:cNvPr>
              <p:cNvSpPr/>
              <p:nvPr/>
            </p:nvSpPr>
            <p:spPr>
              <a:xfrm>
                <a:off x="6985594" y="926087"/>
                <a:ext cx="1484829" cy="781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𝑐</m:t>
                              </m:r>
                              <m:r>
                                <a:rPr lang="en-US" altLang="ja-JP" sz="2400" i="1">
                                  <a:latin typeface="Cambria Math" panose="02040503050406030204" pitchFamily="18" charset="0"/>
                                </a:rPr>
                                <m:t>1</m:t>
                              </m:r>
                            </m:sub>
                          </m:sSub>
                        </m:num>
                        <m:den>
                          <m:r>
                            <a:rPr lang="en-US" altLang="ja-JP" sz="2400" i="1">
                              <a:latin typeface="Cambria Math" panose="02040503050406030204" pitchFamily="18" charset="0"/>
                            </a:rPr>
                            <m:t>2</m:t>
                          </m:r>
                        </m:den>
                      </m:f>
                    </m:oMath>
                  </m:oMathPara>
                </a14:m>
                <a:endParaRPr lang="ja-JP" altLang="en-US" sz="2400" dirty="0"/>
              </a:p>
            </p:txBody>
          </p:sp>
        </mc:Choice>
        <mc:Fallback xmlns="">
          <p:sp>
            <p:nvSpPr>
              <p:cNvPr id="27" name="正方形/長方形 26">
                <a:extLst>
                  <a:ext uri="{FF2B5EF4-FFF2-40B4-BE49-F238E27FC236}">
                    <a16:creationId xmlns:a16="http://schemas.microsoft.com/office/drawing/2014/main" id="{A1FA2FA2-E080-4D06-A847-58A9350861EE}"/>
                  </a:ext>
                </a:extLst>
              </p:cNvPr>
              <p:cNvSpPr>
                <a:spLocks noRot="1" noChangeAspect="1" noMove="1" noResize="1" noEditPoints="1" noAdjustHandles="1" noChangeArrowheads="1" noChangeShapeType="1" noTextEdit="1"/>
              </p:cNvSpPr>
              <p:nvPr/>
            </p:nvSpPr>
            <p:spPr>
              <a:xfrm>
                <a:off x="6985594" y="926087"/>
                <a:ext cx="1484829" cy="78136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A41C53DD-9AB0-4B02-A398-5C46ADA4C0A1}"/>
                  </a:ext>
                </a:extLst>
              </p:cNvPr>
              <p:cNvSpPr/>
              <p:nvPr/>
            </p:nvSpPr>
            <p:spPr>
              <a:xfrm>
                <a:off x="8682065" y="138926"/>
                <a:ext cx="1861650" cy="307777"/>
              </a:xfrm>
              <a:prstGeom prst="rect">
                <a:avLst/>
              </a:prstGeom>
            </p:spPr>
            <p:txBody>
              <a:bodyPr wrap="square">
                <a:spAutoFit/>
              </a:bodyPr>
              <a:lstStyle/>
              <a:p>
                <a14:m>
                  <m:oMath xmlns:m="http://schemas.openxmlformats.org/officeDocument/2006/math">
                    <m:r>
                      <a:rPr lang="en-US" altLang="ja-JP" sz="1400" i="1">
                        <a:latin typeface="Cambria Math" panose="02040503050406030204" pitchFamily="18" charset="0"/>
                      </a:rPr>
                      <m:t>𝜆</m:t>
                    </m:r>
                    <m:r>
                      <a:rPr lang="en-US" altLang="ja-JP" sz="1400" i="1">
                        <a:latin typeface="Cambria Math" panose="02040503050406030204" pitchFamily="18" charset="0"/>
                      </a:rPr>
                      <m:t>=100</m:t>
                    </m:r>
                  </m:oMath>
                </a14:m>
                <a:r>
                  <a:rPr lang="en-US" altLang="ja-JP" sz="1400" dirty="0"/>
                  <a:t>nm, </a:t>
                </a:r>
                <a14:m>
                  <m:oMath xmlns:m="http://schemas.openxmlformats.org/officeDocument/2006/math">
                    <m:r>
                      <a:rPr lang="en-US" altLang="ja-JP" sz="1400" i="1">
                        <a:latin typeface="Cambria Math" panose="02040503050406030204" pitchFamily="18" charset="0"/>
                      </a:rPr>
                      <m:t>𝜉</m:t>
                    </m:r>
                    <m:r>
                      <a:rPr lang="en-US" altLang="ja-JP" sz="1400" i="1">
                        <a:latin typeface="Cambria Math" panose="02040503050406030204" pitchFamily="18" charset="0"/>
                      </a:rPr>
                      <m:t>=5</m:t>
                    </m:r>
                  </m:oMath>
                </a14:m>
                <a:r>
                  <a:rPr lang="en-US" altLang="ja-JP" sz="1400" dirty="0"/>
                  <a:t>nm</a:t>
                </a:r>
                <a:endParaRPr lang="ja-JP" altLang="en-US" sz="1400" dirty="0"/>
              </a:p>
            </p:txBody>
          </p:sp>
        </mc:Choice>
        <mc:Fallback xmlns="">
          <p:sp>
            <p:nvSpPr>
              <p:cNvPr id="28" name="正方形/長方形 27">
                <a:extLst>
                  <a:ext uri="{FF2B5EF4-FFF2-40B4-BE49-F238E27FC236}">
                    <a16:creationId xmlns:a16="http://schemas.microsoft.com/office/drawing/2014/main" id="{A41C53DD-9AB0-4B02-A398-5C46ADA4C0A1}"/>
                  </a:ext>
                </a:extLst>
              </p:cNvPr>
              <p:cNvSpPr>
                <a:spLocks noRot="1" noChangeAspect="1" noMove="1" noResize="1" noEditPoints="1" noAdjustHandles="1" noChangeArrowheads="1" noChangeShapeType="1" noTextEdit="1"/>
              </p:cNvSpPr>
              <p:nvPr/>
            </p:nvSpPr>
            <p:spPr>
              <a:xfrm>
                <a:off x="8682065" y="138926"/>
                <a:ext cx="1861650" cy="307777"/>
              </a:xfrm>
              <a:prstGeom prst="rect">
                <a:avLst/>
              </a:prstGeom>
              <a:blipFill>
                <a:blip r:embed="rId8"/>
                <a:stretch>
                  <a:fillRect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359D971E-858D-4026-8A46-BB98E6B73BCF}"/>
                  </a:ext>
                </a:extLst>
              </p:cNvPr>
              <p:cNvSpPr/>
              <p:nvPr/>
            </p:nvSpPr>
            <p:spPr>
              <a:xfrm>
                <a:off x="8742306" y="3492866"/>
                <a:ext cx="1861650" cy="307777"/>
              </a:xfrm>
              <a:prstGeom prst="rect">
                <a:avLst/>
              </a:prstGeom>
            </p:spPr>
            <p:txBody>
              <a:bodyPr wrap="square">
                <a:spAutoFit/>
              </a:bodyPr>
              <a:lstStyle/>
              <a:p>
                <a14:m>
                  <m:oMath xmlns:m="http://schemas.openxmlformats.org/officeDocument/2006/math">
                    <m:r>
                      <a:rPr lang="en-US" altLang="ja-JP" sz="1400" i="1">
                        <a:latin typeface="Cambria Math" panose="02040503050406030204" pitchFamily="18" charset="0"/>
                      </a:rPr>
                      <m:t>𝜆</m:t>
                    </m:r>
                    <m:r>
                      <a:rPr lang="en-US" altLang="ja-JP" sz="1400" i="1">
                        <a:latin typeface="Cambria Math" panose="02040503050406030204" pitchFamily="18" charset="0"/>
                      </a:rPr>
                      <m:t>=100</m:t>
                    </m:r>
                  </m:oMath>
                </a14:m>
                <a:r>
                  <a:rPr lang="en-US" altLang="ja-JP" sz="1400" dirty="0"/>
                  <a:t>nm, </a:t>
                </a:r>
                <a14:m>
                  <m:oMath xmlns:m="http://schemas.openxmlformats.org/officeDocument/2006/math">
                    <m:r>
                      <a:rPr lang="en-US" altLang="ja-JP" sz="1400" i="1">
                        <a:latin typeface="Cambria Math" panose="02040503050406030204" pitchFamily="18" charset="0"/>
                      </a:rPr>
                      <m:t>𝜉</m:t>
                    </m:r>
                    <m:r>
                      <a:rPr lang="en-US" altLang="ja-JP" sz="1400" i="1">
                        <a:latin typeface="Cambria Math" panose="02040503050406030204" pitchFamily="18" charset="0"/>
                      </a:rPr>
                      <m:t>=5</m:t>
                    </m:r>
                  </m:oMath>
                </a14:m>
                <a:r>
                  <a:rPr lang="en-US" altLang="ja-JP" sz="1400" dirty="0"/>
                  <a:t>nm</a:t>
                </a:r>
                <a:endParaRPr lang="ja-JP" altLang="en-US" sz="1400" dirty="0"/>
              </a:p>
            </p:txBody>
          </p:sp>
        </mc:Choice>
        <mc:Fallback xmlns="">
          <p:sp>
            <p:nvSpPr>
              <p:cNvPr id="29" name="正方形/長方形 28">
                <a:extLst>
                  <a:ext uri="{FF2B5EF4-FFF2-40B4-BE49-F238E27FC236}">
                    <a16:creationId xmlns:a16="http://schemas.microsoft.com/office/drawing/2014/main" id="{359D971E-858D-4026-8A46-BB98E6B73BCF}"/>
                  </a:ext>
                </a:extLst>
              </p:cNvPr>
              <p:cNvSpPr>
                <a:spLocks noRot="1" noChangeAspect="1" noMove="1" noResize="1" noEditPoints="1" noAdjustHandles="1" noChangeArrowheads="1" noChangeShapeType="1" noTextEdit="1"/>
              </p:cNvSpPr>
              <p:nvPr/>
            </p:nvSpPr>
            <p:spPr>
              <a:xfrm>
                <a:off x="8742306" y="3492866"/>
                <a:ext cx="1861650" cy="307777"/>
              </a:xfrm>
              <a:prstGeom prst="rect">
                <a:avLst/>
              </a:prstGeom>
              <a:blipFill>
                <a:blip r:embed="rId9"/>
                <a:stretch>
                  <a:fillRect t="-4000" b="-20000"/>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B69A97FF-4348-E54D-43D7-213AAA175C31}"/>
              </a:ext>
            </a:extLst>
          </p:cNvPr>
          <p:cNvSpPr txBox="1"/>
          <p:nvPr/>
        </p:nvSpPr>
        <p:spPr>
          <a:xfrm>
            <a:off x="74158" y="169277"/>
            <a:ext cx="1210588" cy="707886"/>
          </a:xfrm>
          <a:prstGeom prst="rect">
            <a:avLst/>
          </a:prstGeom>
          <a:noFill/>
          <a:ln w="25400">
            <a:solidFill>
              <a:schemeClr val="tx1"/>
            </a:solidFill>
          </a:ln>
        </p:spPr>
        <p:txBody>
          <a:bodyPr wrap="none" rtlCol="0">
            <a:spAutoFit/>
          </a:bodyPr>
          <a:lstStyle/>
          <a:p>
            <a:r>
              <a:rPr kumimoji="1" lang="ja-JP" altLang="en-US" sz="4000" dirty="0"/>
              <a:t>補足</a:t>
            </a:r>
          </a:p>
        </p:txBody>
      </p:sp>
    </p:spTree>
    <p:extLst>
      <p:ext uri="{BB962C8B-B14F-4D97-AF65-F5344CB8AC3E}">
        <p14:creationId xmlns:p14="http://schemas.microsoft.com/office/powerpoint/2010/main" val="294323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kubotaka\Desktop\Kenkyu\LG_and_seamless\131213【写真】LG空洞完成\DSC04913.JPG">
            <a:extLst>
              <a:ext uri="{FF2B5EF4-FFF2-40B4-BE49-F238E27FC236}">
                <a16:creationId xmlns:a16="http://schemas.microsoft.com/office/drawing/2014/main" id="{3E5B0FFC-9ABA-4A1A-93F0-8FDC3CD9C062}"/>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rot="5400000">
            <a:off x="2604625" y="2045793"/>
            <a:ext cx="6361810" cy="3200051"/>
          </a:xfrm>
          <a:prstGeom prst="rect">
            <a:avLst/>
          </a:prstGeom>
          <a:noFill/>
          <a:extLst>
            <a:ext uri="{909E8E84-426E-40DD-AFC4-6F175D3DCCD1}">
              <a14:hiddenFill xmlns:a14="http://schemas.microsoft.com/office/drawing/2010/main">
                <a:solidFill>
                  <a:srgbClr val="FFFFFF"/>
                </a:solidFill>
              </a14:hiddenFill>
            </a:ext>
          </a:extLst>
        </p:spPr>
      </p:pic>
      <p:sp>
        <p:nvSpPr>
          <p:cNvPr id="3" name="スライド番号プレースホルダー 2">
            <a:extLst>
              <a:ext uri="{FF2B5EF4-FFF2-40B4-BE49-F238E27FC236}">
                <a16:creationId xmlns:a16="http://schemas.microsoft.com/office/drawing/2014/main" id="{F2AA5628-10D3-4D59-83C7-2DF3C2F35679}"/>
              </a:ext>
            </a:extLst>
          </p:cNvPr>
          <p:cNvSpPr>
            <a:spLocks noGrp="1"/>
          </p:cNvSpPr>
          <p:nvPr>
            <p:ph type="sldNum" sz="quarter" idx="12"/>
          </p:nvPr>
        </p:nvSpPr>
        <p:spPr/>
        <p:txBody>
          <a:bodyPr/>
          <a:lstStyle/>
          <a:p>
            <a:fld id="{10699C8D-F842-49A6-A00D-0295EA5A1C7D}" type="slidenum">
              <a:rPr kumimoji="1" lang="ja-JP" altLang="en-US" smtClean="0"/>
              <a:t>11</a:t>
            </a:fld>
            <a:endParaRPr kumimoji="1" lang="ja-JP" altLang="en-US"/>
          </a:p>
        </p:txBody>
      </p:sp>
      <p:sp>
        <p:nvSpPr>
          <p:cNvPr id="11" name="右中かっこ 10">
            <a:extLst>
              <a:ext uri="{FF2B5EF4-FFF2-40B4-BE49-F238E27FC236}">
                <a16:creationId xmlns:a16="http://schemas.microsoft.com/office/drawing/2014/main" id="{CA065A30-8A26-4D54-B52D-9E77693FC50B}"/>
              </a:ext>
            </a:extLst>
          </p:cNvPr>
          <p:cNvSpPr/>
          <p:nvPr/>
        </p:nvSpPr>
        <p:spPr>
          <a:xfrm>
            <a:off x="7722525" y="2992582"/>
            <a:ext cx="399495" cy="1198485"/>
          </a:xfrm>
          <a:prstGeom prst="rightBrace">
            <a:avLst>
              <a:gd name="adj1" fmla="val 21666"/>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12" name="右中かっこ 11">
            <a:extLst>
              <a:ext uri="{FF2B5EF4-FFF2-40B4-BE49-F238E27FC236}">
                <a16:creationId xmlns:a16="http://schemas.microsoft.com/office/drawing/2014/main" id="{92EC76CB-83EA-4054-9BB3-7F2D03219C4E}"/>
              </a:ext>
            </a:extLst>
          </p:cNvPr>
          <p:cNvSpPr/>
          <p:nvPr/>
        </p:nvSpPr>
        <p:spPr>
          <a:xfrm>
            <a:off x="7640618" y="581828"/>
            <a:ext cx="399495" cy="2235281"/>
          </a:xfrm>
          <a:prstGeom prst="rightBrace">
            <a:avLst>
              <a:gd name="adj1" fmla="val 21666"/>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13" name="テキスト ボックス 12">
            <a:extLst>
              <a:ext uri="{FF2B5EF4-FFF2-40B4-BE49-F238E27FC236}">
                <a16:creationId xmlns:a16="http://schemas.microsoft.com/office/drawing/2014/main" id="{09345D53-6209-43D7-A095-5776B39C582D}"/>
              </a:ext>
            </a:extLst>
          </p:cNvPr>
          <p:cNvSpPr txBox="1"/>
          <p:nvPr/>
        </p:nvSpPr>
        <p:spPr>
          <a:xfrm>
            <a:off x="8213686" y="3299436"/>
            <a:ext cx="3877985" cy="646331"/>
          </a:xfrm>
          <a:prstGeom prst="rect">
            <a:avLst/>
          </a:prstGeom>
          <a:noFill/>
        </p:spPr>
        <p:txBody>
          <a:bodyPr wrap="none" rtlCol="0">
            <a:spAutoFit/>
          </a:bodyPr>
          <a:lstStyle/>
          <a:p>
            <a:r>
              <a:rPr lang="ja-JP" altLang="en-US" sz="3600" dirty="0"/>
              <a:t>セル（楕円部分）</a:t>
            </a:r>
          </a:p>
        </p:txBody>
      </p:sp>
      <p:cxnSp>
        <p:nvCxnSpPr>
          <p:cNvPr id="16" name="直線矢印コネクタ 15">
            <a:extLst>
              <a:ext uri="{FF2B5EF4-FFF2-40B4-BE49-F238E27FC236}">
                <a16:creationId xmlns:a16="http://schemas.microsoft.com/office/drawing/2014/main" id="{96BE5600-8D63-4068-B7A2-E59817C042BE}"/>
              </a:ext>
            </a:extLst>
          </p:cNvPr>
          <p:cNvCxnSpPr>
            <a:cxnSpLocks/>
          </p:cNvCxnSpPr>
          <p:nvPr/>
        </p:nvCxnSpPr>
        <p:spPr>
          <a:xfrm>
            <a:off x="4446749" y="2817109"/>
            <a:ext cx="2677562" cy="0"/>
          </a:xfrm>
          <a:prstGeom prst="straightConnector1">
            <a:avLst/>
          </a:prstGeom>
          <a:ln w="762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0D1F5395-F154-4942-B562-654DC46D67ED}"/>
                  </a:ext>
                </a:extLst>
              </p:cNvPr>
              <p:cNvSpPr txBox="1"/>
              <p:nvPr/>
            </p:nvSpPr>
            <p:spPr>
              <a:xfrm>
                <a:off x="2637384" y="2457118"/>
                <a:ext cx="1604605" cy="4935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1" i="1">
                          <a:solidFill>
                            <a:srgbClr val="FF0000"/>
                          </a:solidFill>
                          <a:latin typeface="Cambria Math" panose="02040503050406030204" pitchFamily="18" charset="0"/>
                        </a:rPr>
                        <m:t>約</m:t>
                      </m:r>
                      <m:r>
                        <a:rPr lang="en-US" altLang="ja-JP" sz="3200" b="1" i="1" smtClean="0">
                          <a:solidFill>
                            <a:srgbClr val="FF0000"/>
                          </a:solidFill>
                          <a:latin typeface="Cambria Math" panose="02040503050406030204" pitchFamily="18" charset="0"/>
                        </a:rPr>
                        <m:t>𝟐𝟎</m:t>
                      </m:r>
                      <m:r>
                        <a:rPr lang="en-US" altLang="ja-JP" sz="3200" b="1" i="1" smtClean="0">
                          <a:solidFill>
                            <a:srgbClr val="FF0000"/>
                          </a:solidFill>
                          <a:latin typeface="Cambria Math" panose="02040503050406030204" pitchFamily="18" charset="0"/>
                        </a:rPr>
                        <m:t>𝒄𝒎</m:t>
                      </m:r>
                    </m:oMath>
                  </m:oMathPara>
                </a14:m>
                <a:endParaRPr lang="ja-JP" altLang="en-US" sz="3200" b="1" dirty="0">
                  <a:solidFill>
                    <a:srgbClr val="FF0000"/>
                  </a:solidFill>
                </a:endParaRPr>
              </a:p>
            </p:txBody>
          </p:sp>
        </mc:Choice>
        <mc:Fallback xmlns="">
          <p:sp>
            <p:nvSpPr>
              <p:cNvPr id="17" name="テキスト ボックス 16">
                <a:extLst>
                  <a:ext uri="{FF2B5EF4-FFF2-40B4-BE49-F238E27FC236}">
                    <a16:creationId xmlns:a16="http://schemas.microsoft.com/office/drawing/2014/main" id="{0D1F5395-F154-4942-B562-654DC46D67ED}"/>
                  </a:ext>
                </a:extLst>
              </p:cNvPr>
              <p:cNvSpPr txBox="1">
                <a:spLocks noRot="1" noChangeAspect="1" noMove="1" noResize="1" noEditPoints="1" noAdjustHandles="1" noChangeArrowheads="1" noChangeShapeType="1" noTextEdit="1"/>
              </p:cNvSpPr>
              <p:nvPr/>
            </p:nvSpPr>
            <p:spPr>
              <a:xfrm>
                <a:off x="2637384" y="2457118"/>
                <a:ext cx="1604605" cy="493597"/>
              </a:xfrm>
              <a:prstGeom prst="rect">
                <a:avLst/>
              </a:prstGeom>
              <a:blipFill>
                <a:blip r:embed="rId3"/>
                <a:stretch>
                  <a:fillRect/>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5552BDF7-1782-541A-AA2D-248A7EDE69BB}"/>
              </a:ext>
            </a:extLst>
          </p:cNvPr>
          <p:cNvCxnSpPr>
            <a:cxnSpLocks/>
          </p:cNvCxnSpPr>
          <p:nvPr/>
        </p:nvCxnSpPr>
        <p:spPr>
          <a:xfrm flipH="1">
            <a:off x="2960460" y="3691453"/>
            <a:ext cx="2648488" cy="3494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011B37C8-A55B-1402-5FCC-14BADCE64820}"/>
              </a:ext>
            </a:extLst>
          </p:cNvPr>
          <p:cNvSpPr txBox="1"/>
          <p:nvPr/>
        </p:nvSpPr>
        <p:spPr>
          <a:xfrm>
            <a:off x="912714" y="3276852"/>
            <a:ext cx="2954655" cy="1754326"/>
          </a:xfrm>
          <a:prstGeom prst="rect">
            <a:avLst/>
          </a:prstGeom>
          <a:noFill/>
        </p:spPr>
        <p:txBody>
          <a:bodyPr wrap="none" rtlCol="0">
            <a:spAutoFit/>
          </a:bodyPr>
          <a:lstStyle/>
          <a:p>
            <a:r>
              <a:rPr kumimoji="1" lang="ja-JP" altLang="en-US" sz="3600" dirty="0"/>
              <a:t>継ぎ目部分は</a:t>
            </a:r>
            <a:endParaRPr kumimoji="1" lang="en-US" altLang="ja-JP" sz="3600" dirty="0"/>
          </a:p>
          <a:p>
            <a:r>
              <a:rPr kumimoji="1" lang="ja-JP" altLang="en-US" sz="3600" dirty="0"/>
              <a:t>「赤道」</a:t>
            </a:r>
            <a:endParaRPr kumimoji="1" lang="en-US" altLang="ja-JP" sz="3600" dirty="0"/>
          </a:p>
          <a:p>
            <a:r>
              <a:rPr kumimoji="1" lang="ja-JP" altLang="en-US" sz="3600" dirty="0"/>
              <a:t>と呼ばれる</a:t>
            </a:r>
          </a:p>
        </p:txBody>
      </p:sp>
      <p:sp>
        <p:nvSpPr>
          <p:cNvPr id="19" name="テキスト ボックス 18">
            <a:extLst>
              <a:ext uri="{FF2B5EF4-FFF2-40B4-BE49-F238E27FC236}">
                <a16:creationId xmlns:a16="http://schemas.microsoft.com/office/drawing/2014/main" id="{91BFF5C6-2245-1875-0495-E5F7D415E03E}"/>
              </a:ext>
            </a:extLst>
          </p:cNvPr>
          <p:cNvSpPr txBox="1"/>
          <p:nvPr/>
        </p:nvSpPr>
        <p:spPr>
          <a:xfrm>
            <a:off x="8040112" y="1464899"/>
            <a:ext cx="2954655" cy="646331"/>
          </a:xfrm>
          <a:prstGeom prst="rect">
            <a:avLst/>
          </a:prstGeom>
          <a:noFill/>
        </p:spPr>
        <p:txBody>
          <a:bodyPr wrap="none" rtlCol="0">
            <a:spAutoFit/>
          </a:bodyPr>
          <a:lstStyle/>
          <a:p>
            <a:r>
              <a:rPr lang="ja-JP" altLang="en-US" sz="3600" dirty="0"/>
              <a:t>ビームパイプ</a:t>
            </a:r>
            <a:endParaRPr kumimoji="1" lang="ja-JP" altLang="en-US" sz="3600" dirty="0"/>
          </a:p>
        </p:txBody>
      </p:sp>
      <p:sp>
        <p:nvSpPr>
          <p:cNvPr id="20" name="右中かっこ 19">
            <a:extLst>
              <a:ext uri="{FF2B5EF4-FFF2-40B4-BE49-F238E27FC236}">
                <a16:creationId xmlns:a16="http://schemas.microsoft.com/office/drawing/2014/main" id="{48245D46-D4A8-C847-EE02-D402187E8511}"/>
              </a:ext>
            </a:extLst>
          </p:cNvPr>
          <p:cNvSpPr/>
          <p:nvPr/>
        </p:nvSpPr>
        <p:spPr>
          <a:xfrm>
            <a:off x="7640617" y="4339501"/>
            <a:ext cx="399495" cy="2235281"/>
          </a:xfrm>
          <a:prstGeom prst="rightBrace">
            <a:avLst>
              <a:gd name="adj1" fmla="val 21666"/>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21" name="テキスト ボックス 20">
            <a:extLst>
              <a:ext uri="{FF2B5EF4-FFF2-40B4-BE49-F238E27FC236}">
                <a16:creationId xmlns:a16="http://schemas.microsoft.com/office/drawing/2014/main" id="{56DB1185-34F2-A1DF-3DF4-3C995096666A}"/>
              </a:ext>
            </a:extLst>
          </p:cNvPr>
          <p:cNvSpPr txBox="1"/>
          <p:nvPr/>
        </p:nvSpPr>
        <p:spPr>
          <a:xfrm>
            <a:off x="8049538" y="5195531"/>
            <a:ext cx="2954655" cy="646331"/>
          </a:xfrm>
          <a:prstGeom prst="rect">
            <a:avLst/>
          </a:prstGeom>
          <a:noFill/>
        </p:spPr>
        <p:txBody>
          <a:bodyPr wrap="none" rtlCol="0">
            <a:spAutoFit/>
          </a:bodyPr>
          <a:lstStyle/>
          <a:p>
            <a:r>
              <a:rPr lang="ja-JP" altLang="en-US" sz="3600" dirty="0"/>
              <a:t>ビームパイプ</a:t>
            </a:r>
            <a:endParaRPr kumimoji="1" lang="ja-JP" altLang="en-US" sz="3600" dirty="0"/>
          </a:p>
        </p:txBody>
      </p:sp>
      <p:sp>
        <p:nvSpPr>
          <p:cNvPr id="25" name="テキスト ボックス 24">
            <a:extLst>
              <a:ext uri="{FF2B5EF4-FFF2-40B4-BE49-F238E27FC236}">
                <a16:creationId xmlns:a16="http://schemas.microsoft.com/office/drawing/2014/main" id="{3CAB7A8D-2204-5F98-64A7-9C8725228FAA}"/>
              </a:ext>
            </a:extLst>
          </p:cNvPr>
          <p:cNvSpPr txBox="1"/>
          <p:nvPr/>
        </p:nvSpPr>
        <p:spPr>
          <a:xfrm>
            <a:off x="2963158" y="-4391"/>
            <a:ext cx="7476727" cy="523220"/>
          </a:xfrm>
          <a:prstGeom prst="rect">
            <a:avLst/>
          </a:prstGeom>
          <a:noFill/>
        </p:spPr>
        <p:txBody>
          <a:bodyPr wrap="none" rtlCol="0">
            <a:spAutoFit/>
          </a:bodyPr>
          <a:lstStyle/>
          <a:p>
            <a:r>
              <a:rPr kumimoji="1" lang="ja-JP" altLang="en-US" sz="2800" dirty="0"/>
              <a:t>電子・陽電子加速用ニオブ製</a:t>
            </a:r>
            <a:r>
              <a:rPr kumimoji="1" lang="en-US" altLang="ja-JP" sz="2800" dirty="0"/>
              <a:t>1.3GHz</a:t>
            </a:r>
            <a:r>
              <a:rPr kumimoji="1" lang="ja-JP" altLang="en-US" sz="2800" dirty="0"/>
              <a:t>楕円空洞</a:t>
            </a:r>
          </a:p>
        </p:txBody>
      </p:sp>
      <p:sp>
        <p:nvSpPr>
          <p:cNvPr id="2" name="テキスト ボックス 1">
            <a:extLst>
              <a:ext uri="{FF2B5EF4-FFF2-40B4-BE49-F238E27FC236}">
                <a16:creationId xmlns:a16="http://schemas.microsoft.com/office/drawing/2014/main" id="{D821EFBE-BD93-EB7C-404B-10FF2C58C46E}"/>
              </a:ext>
            </a:extLst>
          </p:cNvPr>
          <p:cNvSpPr txBox="1"/>
          <p:nvPr/>
        </p:nvSpPr>
        <p:spPr>
          <a:xfrm>
            <a:off x="19456" y="19456"/>
            <a:ext cx="2420856" cy="400110"/>
          </a:xfrm>
          <a:prstGeom prst="rect">
            <a:avLst/>
          </a:prstGeom>
          <a:noFill/>
          <a:ln>
            <a:solidFill>
              <a:schemeClr val="tx1"/>
            </a:solidFill>
          </a:ln>
        </p:spPr>
        <p:txBody>
          <a:bodyPr wrap="none" rtlCol="0">
            <a:spAutoFit/>
          </a:bodyPr>
          <a:lstStyle/>
          <a:p>
            <a:r>
              <a:rPr kumimoji="1" lang="en-US" altLang="ja-JP" sz="2000" b="1" dirty="0"/>
              <a:t>2.1 </a:t>
            </a:r>
            <a:r>
              <a:rPr kumimoji="1" lang="ja-JP" altLang="en-US" sz="2000" b="1" dirty="0"/>
              <a:t>超伝導加速空洞</a:t>
            </a:r>
          </a:p>
        </p:txBody>
      </p:sp>
    </p:spTree>
    <p:extLst>
      <p:ext uri="{BB962C8B-B14F-4D97-AF65-F5344CB8AC3E}">
        <p14:creationId xmlns:p14="http://schemas.microsoft.com/office/powerpoint/2010/main" val="3787904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60F1C6AD-6AF9-48EE-92C4-D89199820E74}"/>
              </a:ext>
            </a:extLst>
          </p:cNvPr>
          <p:cNvPicPr>
            <a:picLocks noChangeAspect="1"/>
          </p:cNvPicPr>
          <p:nvPr/>
        </p:nvPicPr>
        <p:blipFill>
          <a:blip r:embed="rId2"/>
          <a:stretch>
            <a:fillRect/>
          </a:stretch>
        </p:blipFill>
        <p:spPr>
          <a:xfrm>
            <a:off x="5637654" y="765642"/>
            <a:ext cx="5030346" cy="3213833"/>
          </a:xfrm>
          <a:prstGeom prst="rect">
            <a:avLst/>
          </a:prstGeom>
        </p:spPr>
      </p:pic>
      <p:sp>
        <p:nvSpPr>
          <p:cNvPr id="2" name="テキスト ボックス 1">
            <a:extLst>
              <a:ext uri="{FF2B5EF4-FFF2-40B4-BE49-F238E27FC236}">
                <a16:creationId xmlns:a16="http://schemas.microsoft.com/office/drawing/2014/main" id="{482F120A-F4D5-43AF-90FE-238E6C654436}"/>
              </a:ext>
            </a:extLst>
          </p:cNvPr>
          <p:cNvSpPr txBox="1"/>
          <p:nvPr/>
        </p:nvSpPr>
        <p:spPr>
          <a:xfrm>
            <a:off x="1524000" y="1"/>
            <a:ext cx="5001690" cy="646331"/>
          </a:xfrm>
          <a:prstGeom prst="rect">
            <a:avLst/>
          </a:prstGeom>
          <a:noFill/>
        </p:spPr>
        <p:txBody>
          <a:bodyPr wrap="none" rtlCol="0">
            <a:spAutoFit/>
          </a:bodyPr>
          <a:lstStyle/>
          <a:p>
            <a:r>
              <a:rPr lang="en-US" altLang="ja-JP" sz="3600" dirty="0">
                <a:latin typeface="MV Boli" panose="02000500030200090000" pitchFamily="2" charset="0"/>
                <a:cs typeface="MV Boli" panose="02000500030200090000" pitchFamily="2" charset="0"/>
              </a:rPr>
              <a:t>Superheating Field </a:t>
            </a:r>
            <a:r>
              <a:rPr lang="en-US" altLang="ja-JP" sz="3600" dirty="0" err="1">
                <a:latin typeface="MV Boli" panose="02000500030200090000" pitchFamily="2" charset="0"/>
                <a:cs typeface="MV Boli" panose="02000500030200090000" pitchFamily="2" charset="0"/>
              </a:rPr>
              <a:t>H</a:t>
            </a:r>
            <a:r>
              <a:rPr lang="en-US" altLang="ja-JP" sz="3600" baseline="-25000" dirty="0" err="1">
                <a:latin typeface="MV Boli" panose="02000500030200090000" pitchFamily="2" charset="0"/>
                <a:cs typeface="MV Boli" panose="02000500030200090000" pitchFamily="2" charset="0"/>
              </a:rPr>
              <a:t>sh</a:t>
            </a:r>
            <a:endParaRPr lang="ja-JP" altLang="en-US" sz="3600" baseline="-25000" dirty="0">
              <a:latin typeface="MV Boli" panose="02000500030200090000" pitchFamily="2" charset="0"/>
              <a:cs typeface="MV Boli" panose="02000500030200090000" pitchFamily="2" charset="0"/>
            </a:endParaRPr>
          </a:p>
        </p:txBody>
      </p:sp>
      <p:sp>
        <p:nvSpPr>
          <p:cNvPr id="4" name="スライド番号プレースホルダー 3">
            <a:extLst>
              <a:ext uri="{FF2B5EF4-FFF2-40B4-BE49-F238E27FC236}">
                <a16:creationId xmlns:a16="http://schemas.microsoft.com/office/drawing/2014/main" id="{35681F86-F31B-443C-9F1F-B003213A298F}"/>
              </a:ext>
            </a:extLst>
          </p:cNvPr>
          <p:cNvSpPr>
            <a:spLocks noGrp="1"/>
          </p:cNvSpPr>
          <p:nvPr>
            <p:ph type="sldNum" sz="quarter" idx="12"/>
          </p:nvPr>
        </p:nvSpPr>
        <p:spPr/>
        <p:txBody>
          <a:bodyPr/>
          <a:lstStyle/>
          <a:p>
            <a:fld id="{10699C8D-F842-49A6-A00D-0295EA5A1C7D}" type="slidenum">
              <a:rPr kumimoji="1" lang="ja-JP" altLang="en-US" smtClean="0"/>
              <a:t>110</a:t>
            </a:fld>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7670A9C-6FE6-46F5-A72C-B276FD7473F4}"/>
                  </a:ext>
                </a:extLst>
              </p:cNvPr>
              <p:cNvSpPr txBox="1"/>
              <p:nvPr/>
            </p:nvSpPr>
            <p:spPr>
              <a:xfrm>
                <a:off x="1524000" y="730125"/>
                <a:ext cx="4199138" cy="3046988"/>
              </a:xfrm>
              <a:prstGeom prst="rect">
                <a:avLst/>
              </a:prstGeom>
              <a:noFill/>
            </p:spPr>
            <p:txBody>
              <a:bodyPr wrap="square" rtlCol="0">
                <a:spAutoFit/>
              </a:bodyPr>
              <a:lstStyle/>
              <a:p>
                <a:r>
                  <a:rPr lang="en-US" altLang="ja-JP" sz="2400" dirty="0"/>
                  <a:t>Let us consider </a:t>
                </a:r>
                <a14:m>
                  <m:oMath xmlns:m="http://schemas.openxmlformats.org/officeDocument/2006/math">
                    <m:sSub>
                      <m:sSubPr>
                        <m:ctrlPr>
                          <a:rPr lang="en-US" altLang="ja-JP" sz="2400" i="1">
                            <a:solidFill>
                              <a:srgbClr val="FF0000"/>
                            </a:solidFill>
                            <a:latin typeface="Cambria Math" panose="02040503050406030204" pitchFamily="18" charset="0"/>
                          </a:rPr>
                        </m:ctrlPr>
                      </m:sSubPr>
                      <m:e>
                        <m:r>
                          <a:rPr lang="en-US" altLang="ja-JP" sz="2400" i="1">
                            <a:solidFill>
                              <a:srgbClr val="FF0000"/>
                            </a:solidFill>
                            <a:latin typeface="Cambria Math" panose="02040503050406030204" pitchFamily="18" charset="0"/>
                          </a:rPr>
                          <m:t>𝐻</m:t>
                        </m:r>
                      </m:e>
                      <m:sub>
                        <m:r>
                          <a:rPr lang="en-US" altLang="ja-JP" sz="2400" i="1">
                            <a:solidFill>
                              <a:srgbClr val="FF0000"/>
                            </a:solidFill>
                            <a:latin typeface="Cambria Math" panose="02040503050406030204" pitchFamily="18" charset="0"/>
                          </a:rPr>
                          <m:t>0</m:t>
                        </m:r>
                      </m:sub>
                    </m:sSub>
                    <m:r>
                      <a:rPr lang="en-US" altLang="ja-JP" sz="2400" i="1">
                        <a:solidFill>
                          <a:srgbClr val="FF0000"/>
                        </a:solidFill>
                        <a:latin typeface="Cambria Math" panose="02040503050406030204" pitchFamily="18" charset="0"/>
                      </a:rPr>
                      <m:t>&gt;</m:t>
                    </m:r>
                    <m:sSub>
                      <m:sSubPr>
                        <m:ctrlPr>
                          <a:rPr lang="en-US" altLang="ja-JP" sz="2400" i="1">
                            <a:solidFill>
                              <a:srgbClr val="FF0000"/>
                            </a:solidFill>
                            <a:latin typeface="Cambria Math" panose="02040503050406030204" pitchFamily="18" charset="0"/>
                          </a:rPr>
                        </m:ctrlPr>
                      </m:sSubPr>
                      <m:e>
                        <m:r>
                          <a:rPr lang="en-US" altLang="ja-JP" sz="2400" i="1">
                            <a:solidFill>
                              <a:srgbClr val="FF0000"/>
                            </a:solidFill>
                            <a:latin typeface="Cambria Math" panose="02040503050406030204" pitchFamily="18" charset="0"/>
                          </a:rPr>
                          <m:t>𝐻</m:t>
                        </m:r>
                      </m:e>
                      <m:sub>
                        <m:r>
                          <a:rPr lang="en-US" altLang="ja-JP" sz="2400" i="1">
                            <a:solidFill>
                              <a:srgbClr val="FF0000"/>
                            </a:solidFill>
                            <a:latin typeface="Cambria Math" panose="02040503050406030204" pitchFamily="18" charset="0"/>
                          </a:rPr>
                          <m:t>𝑐</m:t>
                        </m:r>
                        <m:r>
                          <a:rPr lang="en-US" altLang="ja-JP" sz="2400" i="1">
                            <a:solidFill>
                              <a:srgbClr val="FF0000"/>
                            </a:solidFill>
                            <a:latin typeface="Cambria Math" panose="02040503050406030204" pitchFamily="18" charset="0"/>
                          </a:rPr>
                          <m:t>1</m:t>
                        </m:r>
                      </m:sub>
                    </m:sSub>
                  </m:oMath>
                </a14:m>
                <a:r>
                  <a:rPr lang="en-US" altLang="ja-JP" sz="2400" dirty="0"/>
                  <a:t>, where we have </a:t>
                </a:r>
                <a14:m>
                  <m:oMath xmlns:m="http://schemas.openxmlformats.org/officeDocument/2006/math">
                    <m:r>
                      <a:rPr lang="en-US" altLang="ja-JP" sz="2400" i="1">
                        <a:latin typeface="Cambria Math" panose="02040503050406030204" pitchFamily="18" charset="0"/>
                      </a:rPr>
                      <m:t>𝐺</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0</m:t>
                        </m:r>
                      </m:e>
                    </m:d>
                    <m:r>
                      <a:rPr lang="en-US" altLang="ja-JP" sz="2400" i="1">
                        <a:latin typeface="Cambria Math" panose="02040503050406030204" pitchFamily="18" charset="0"/>
                      </a:rPr>
                      <m:t>&gt;</m:t>
                    </m:r>
                    <m:r>
                      <a:rPr lang="en-US" altLang="ja-JP" sz="2400" i="1">
                        <a:latin typeface="Cambria Math" panose="02040503050406030204" pitchFamily="18" charset="0"/>
                      </a:rPr>
                      <m:t>𝐺</m:t>
                    </m:r>
                    <m:r>
                      <a:rPr lang="en-US" altLang="ja-JP" sz="2400" i="1">
                        <a:latin typeface="Cambria Math" panose="02040503050406030204" pitchFamily="18" charset="0"/>
                      </a:rPr>
                      <m:t>(∞)</m:t>
                    </m:r>
                  </m:oMath>
                </a14:m>
                <a:r>
                  <a:rPr lang="en-US" altLang="ja-JP" sz="2400" dirty="0"/>
                  <a:t>. </a:t>
                </a:r>
              </a:p>
              <a:p>
                <a:r>
                  <a:rPr lang="en-US" altLang="ja-JP" sz="2400" dirty="0"/>
                  <a:t>This means a superconductor containing a vortex is more stable than that without a vortex. </a:t>
                </a:r>
              </a:p>
              <a:p>
                <a:r>
                  <a:rPr lang="en-US" altLang="ja-JP" sz="2400" dirty="0">
                    <a:solidFill>
                      <a:srgbClr val="FF0000"/>
                    </a:solidFill>
                  </a:rPr>
                  <a:t>Vortex state is more stable than Meissner state.  </a:t>
                </a:r>
                <a:endParaRPr lang="ja-JP" altLang="en-US" sz="2400" dirty="0">
                  <a:solidFill>
                    <a:srgbClr val="FF0000"/>
                  </a:solidFill>
                </a:endParaRPr>
              </a:p>
            </p:txBody>
          </p:sp>
        </mc:Choice>
        <mc:Fallback xmlns="">
          <p:sp>
            <p:nvSpPr>
              <p:cNvPr id="5" name="テキスト ボックス 4">
                <a:extLst>
                  <a:ext uri="{FF2B5EF4-FFF2-40B4-BE49-F238E27FC236}">
                    <a16:creationId xmlns:a16="http://schemas.microsoft.com/office/drawing/2014/main" id="{B7670A9C-6FE6-46F5-A72C-B276FD7473F4}"/>
                  </a:ext>
                </a:extLst>
              </p:cNvPr>
              <p:cNvSpPr txBox="1">
                <a:spLocks noRot="1" noChangeAspect="1" noMove="1" noResize="1" noEditPoints="1" noAdjustHandles="1" noChangeArrowheads="1" noChangeShapeType="1" noTextEdit="1"/>
              </p:cNvSpPr>
              <p:nvPr/>
            </p:nvSpPr>
            <p:spPr>
              <a:xfrm>
                <a:off x="1524000" y="730125"/>
                <a:ext cx="4199138" cy="3046988"/>
              </a:xfrm>
              <a:prstGeom prst="rect">
                <a:avLst/>
              </a:prstGeom>
              <a:blipFill>
                <a:blip r:embed="rId3"/>
                <a:stretch>
                  <a:fillRect l="-2177" t="-1600" r="-6096" b="-36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9B24E86F-5F78-46A9-B203-61F8DE8CBFA5}"/>
                  </a:ext>
                </a:extLst>
              </p:cNvPr>
              <p:cNvSpPr/>
              <p:nvPr/>
            </p:nvSpPr>
            <p:spPr>
              <a:xfrm>
                <a:off x="7798128" y="1305017"/>
                <a:ext cx="19545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=1.5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𝑐</m:t>
                          </m:r>
                          <m:r>
                            <a:rPr lang="en-US" altLang="ja-JP" sz="2400" i="1">
                              <a:latin typeface="Cambria Math" panose="02040503050406030204" pitchFamily="18" charset="0"/>
                            </a:rPr>
                            <m:t>1</m:t>
                          </m:r>
                        </m:sub>
                      </m:sSub>
                    </m:oMath>
                  </m:oMathPara>
                </a14:m>
                <a:endParaRPr lang="ja-JP" altLang="en-US" sz="2400" dirty="0"/>
              </a:p>
            </p:txBody>
          </p:sp>
        </mc:Choice>
        <mc:Fallback xmlns="">
          <p:sp>
            <p:nvSpPr>
              <p:cNvPr id="7" name="正方形/長方形 6">
                <a:extLst>
                  <a:ext uri="{FF2B5EF4-FFF2-40B4-BE49-F238E27FC236}">
                    <a16:creationId xmlns:a16="http://schemas.microsoft.com/office/drawing/2014/main" id="{9B24E86F-5F78-46A9-B203-61F8DE8CBFA5}"/>
                  </a:ext>
                </a:extLst>
              </p:cNvPr>
              <p:cNvSpPr>
                <a:spLocks noRot="1" noChangeAspect="1" noMove="1" noResize="1" noEditPoints="1" noAdjustHandles="1" noChangeArrowheads="1" noChangeShapeType="1" noTextEdit="1"/>
              </p:cNvSpPr>
              <p:nvPr/>
            </p:nvSpPr>
            <p:spPr>
              <a:xfrm>
                <a:off x="7798128" y="1305017"/>
                <a:ext cx="1954509" cy="46166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47EBC69B-57B6-4536-AC06-52479A249690}"/>
                  </a:ext>
                </a:extLst>
              </p:cNvPr>
              <p:cNvSpPr/>
              <p:nvPr/>
            </p:nvSpPr>
            <p:spPr>
              <a:xfrm>
                <a:off x="8682065" y="831387"/>
                <a:ext cx="1861650" cy="307777"/>
              </a:xfrm>
              <a:prstGeom prst="rect">
                <a:avLst/>
              </a:prstGeom>
            </p:spPr>
            <p:txBody>
              <a:bodyPr wrap="square">
                <a:spAutoFit/>
              </a:bodyPr>
              <a:lstStyle/>
              <a:p>
                <a14:m>
                  <m:oMath xmlns:m="http://schemas.openxmlformats.org/officeDocument/2006/math">
                    <m:r>
                      <a:rPr lang="en-US" altLang="ja-JP" sz="1400" i="1">
                        <a:latin typeface="Cambria Math" panose="02040503050406030204" pitchFamily="18" charset="0"/>
                      </a:rPr>
                      <m:t>𝜆</m:t>
                    </m:r>
                    <m:r>
                      <a:rPr lang="en-US" altLang="ja-JP" sz="1400" i="1">
                        <a:latin typeface="Cambria Math" panose="02040503050406030204" pitchFamily="18" charset="0"/>
                      </a:rPr>
                      <m:t>=100</m:t>
                    </m:r>
                  </m:oMath>
                </a14:m>
                <a:r>
                  <a:rPr lang="en-US" altLang="ja-JP" sz="1400" dirty="0"/>
                  <a:t>nm, </a:t>
                </a:r>
                <a14:m>
                  <m:oMath xmlns:m="http://schemas.openxmlformats.org/officeDocument/2006/math">
                    <m:r>
                      <a:rPr lang="en-US" altLang="ja-JP" sz="1400" i="1">
                        <a:latin typeface="Cambria Math" panose="02040503050406030204" pitchFamily="18" charset="0"/>
                      </a:rPr>
                      <m:t>𝜉</m:t>
                    </m:r>
                    <m:r>
                      <a:rPr lang="en-US" altLang="ja-JP" sz="1400" i="1">
                        <a:latin typeface="Cambria Math" panose="02040503050406030204" pitchFamily="18" charset="0"/>
                      </a:rPr>
                      <m:t>=5</m:t>
                    </m:r>
                  </m:oMath>
                </a14:m>
                <a:r>
                  <a:rPr lang="en-US" altLang="ja-JP" sz="1400" dirty="0"/>
                  <a:t>nm</a:t>
                </a:r>
                <a:endParaRPr lang="ja-JP" altLang="en-US" sz="1400" dirty="0"/>
              </a:p>
            </p:txBody>
          </p:sp>
        </mc:Choice>
        <mc:Fallback xmlns="">
          <p:sp>
            <p:nvSpPr>
              <p:cNvPr id="14" name="正方形/長方形 13">
                <a:extLst>
                  <a:ext uri="{FF2B5EF4-FFF2-40B4-BE49-F238E27FC236}">
                    <a16:creationId xmlns:a16="http://schemas.microsoft.com/office/drawing/2014/main" id="{47EBC69B-57B6-4536-AC06-52479A249690}"/>
                  </a:ext>
                </a:extLst>
              </p:cNvPr>
              <p:cNvSpPr>
                <a:spLocks noRot="1" noChangeAspect="1" noMove="1" noResize="1" noEditPoints="1" noAdjustHandles="1" noChangeArrowheads="1" noChangeShapeType="1" noTextEdit="1"/>
              </p:cNvSpPr>
              <p:nvPr/>
            </p:nvSpPr>
            <p:spPr>
              <a:xfrm>
                <a:off x="8682065" y="831387"/>
                <a:ext cx="1861650" cy="307777"/>
              </a:xfrm>
              <a:prstGeom prst="rect">
                <a:avLst/>
              </a:prstGeom>
              <a:blipFill>
                <a:blip r:embed="rId5"/>
                <a:stretch>
                  <a:fillRect t="-1961" b="-19608"/>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572CDD6E-F1FE-3BAE-8E4A-8818DDBD577B}"/>
              </a:ext>
            </a:extLst>
          </p:cNvPr>
          <p:cNvSpPr txBox="1"/>
          <p:nvPr/>
        </p:nvSpPr>
        <p:spPr>
          <a:xfrm>
            <a:off x="74158" y="169277"/>
            <a:ext cx="1210588" cy="707886"/>
          </a:xfrm>
          <a:prstGeom prst="rect">
            <a:avLst/>
          </a:prstGeom>
          <a:noFill/>
          <a:ln w="25400">
            <a:solidFill>
              <a:schemeClr val="tx1"/>
            </a:solidFill>
          </a:ln>
        </p:spPr>
        <p:txBody>
          <a:bodyPr wrap="none" rtlCol="0">
            <a:spAutoFit/>
          </a:bodyPr>
          <a:lstStyle/>
          <a:p>
            <a:r>
              <a:rPr kumimoji="1" lang="ja-JP" altLang="en-US" sz="4000" dirty="0"/>
              <a:t>補足</a:t>
            </a:r>
          </a:p>
        </p:txBody>
      </p:sp>
    </p:spTree>
    <p:extLst>
      <p:ext uri="{BB962C8B-B14F-4D97-AF65-F5344CB8AC3E}">
        <p14:creationId xmlns:p14="http://schemas.microsoft.com/office/powerpoint/2010/main" val="6097458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60F1C6AD-6AF9-48EE-92C4-D89199820E74}"/>
              </a:ext>
            </a:extLst>
          </p:cNvPr>
          <p:cNvPicPr>
            <a:picLocks noChangeAspect="1"/>
          </p:cNvPicPr>
          <p:nvPr/>
        </p:nvPicPr>
        <p:blipFill>
          <a:blip r:embed="rId2"/>
          <a:stretch>
            <a:fillRect/>
          </a:stretch>
        </p:blipFill>
        <p:spPr>
          <a:xfrm>
            <a:off x="5637654" y="765642"/>
            <a:ext cx="5030346" cy="3213833"/>
          </a:xfrm>
          <a:prstGeom prst="rect">
            <a:avLst/>
          </a:prstGeom>
        </p:spPr>
      </p:pic>
      <p:sp>
        <p:nvSpPr>
          <p:cNvPr id="2" name="テキスト ボックス 1">
            <a:extLst>
              <a:ext uri="{FF2B5EF4-FFF2-40B4-BE49-F238E27FC236}">
                <a16:creationId xmlns:a16="http://schemas.microsoft.com/office/drawing/2014/main" id="{482F120A-F4D5-43AF-90FE-238E6C654436}"/>
              </a:ext>
            </a:extLst>
          </p:cNvPr>
          <p:cNvSpPr txBox="1"/>
          <p:nvPr/>
        </p:nvSpPr>
        <p:spPr>
          <a:xfrm>
            <a:off x="1524001" y="0"/>
            <a:ext cx="3929281" cy="523220"/>
          </a:xfrm>
          <a:prstGeom prst="rect">
            <a:avLst/>
          </a:prstGeom>
          <a:noFill/>
        </p:spPr>
        <p:txBody>
          <a:bodyPr wrap="none" rtlCol="0">
            <a:spAutoFit/>
          </a:bodyPr>
          <a:lstStyle/>
          <a:p>
            <a:r>
              <a:rPr lang="en-US" altLang="ja-JP" sz="2800" dirty="0">
                <a:latin typeface="MV Boli" panose="02000500030200090000" pitchFamily="2" charset="0"/>
                <a:cs typeface="MV Boli" panose="02000500030200090000" pitchFamily="2" charset="0"/>
              </a:rPr>
              <a:t>Superheating Field </a:t>
            </a:r>
            <a:r>
              <a:rPr lang="en-US" altLang="ja-JP" sz="2800" dirty="0" err="1">
                <a:latin typeface="MV Boli" panose="02000500030200090000" pitchFamily="2" charset="0"/>
                <a:cs typeface="MV Boli" panose="02000500030200090000" pitchFamily="2" charset="0"/>
              </a:rPr>
              <a:t>H</a:t>
            </a:r>
            <a:r>
              <a:rPr lang="en-US" altLang="ja-JP" sz="2800" baseline="-25000" dirty="0" err="1">
                <a:latin typeface="MV Boli" panose="02000500030200090000" pitchFamily="2" charset="0"/>
                <a:cs typeface="MV Boli" panose="02000500030200090000" pitchFamily="2" charset="0"/>
              </a:rPr>
              <a:t>sh</a:t>
            </a:r>
            <a:endParaRPr lang="ja-JP" altLang="en-US" sz="2800" baseline="-25000" dirty="0">
              <a:latin typeface="MV Boli" panose="02000500030200090000" pitchFamily="2" charset="0"/>
              <a:cs typeface="MV Boli" panose="02000500030200090000" pitchFamily="2" charset="0"/>
            </a:endParaRPr>
          </a:p>
        </p:txBody>
      </p:sp>
      <p:sp>
        <p:nvSpPr>
          <p:cNvPr id="4" name="スライド番号プレースホルダー 3">
            <a:extLst>
              <a:ext uri="{FF2B5EF4-FFF2-40B4-BE49-F238E27FC236}">
                <a16:creationId xmlns:a16="http://schemas.microsoft.com/office/drawing/2014/main" id="{35681F86-F31B-443C-9F1F-B003213A298F}"/>
              </a:ext>
            </a:extLst>
          </p:cNvPr>
          <p:cNvSpPr>
            <a:spLocks noGrp="1"/>
          </p:cNvSpPr>
          <p:nvPr>
            <p:ph type="sldNum" sz="quarter" idx="12"/>
          </p:nvPr>
        </p:nvSpPr>
        <p:spPr/>
        <p:txBody>
          <a:bodyPr/>
          <a:lstStyle/>
          <a:p>
            <a:fld id="{10699C8D-F842-49A6-A00D-0295EA5A1C7D}" type="slidenum">
              <a:rPr kumimoji="1" lang="ja-JP" altLang="en-US" smtClean="0"/>
              <a:t>111</a:t>
            </a:fld>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7670A9C-6FE6-46F5-A72C-B276FD7473F4}"/>
                  </a:ext>
                </a:extLst>
              </p:cNvPr>
              <p:cNvSpPr txBox="1"/>
              <p:nvPr/>
            </p:nvSpPr>
            <p:spPr>
              <a:xfrm>
                <a:off x="1524000" y="730125"/>
                <a:ext cx="4199138" cy="3046988"/>
              </a:xfrm>
              <a:prstGeom prst="rect">
                <a:avLst/>
              </a:prstGeom>
              <a:noFill/>
            </p:spPr>
            <p:txBody>
              <a:bodyPr wrap="square" rtlCol="0">
                <a:spAutoFit/>
              </a:bodyPr>
              <a:lstStyle/>
              <a:p>
                <a:r>
                  <a:rPr lang="en-US" altLang="ja-JP" sz="2400" dirty="0"/>
                  <a:t>Let us consider </a:t>
                </a:r>
                <a14:m>
                  <m:oMath xmlns:m="http://schemas.openxmlformats.org/officeDocument/2006/math">
                    <m:sSub>
                      <m:sSubPr>
                        <m:ctrlPr>
                          <a:rPr lang="en-US" altLang="ja-JP" sz="2400" i="1">
                            <a:solidFill>
                              <a:srgbClr val="FF0000"/>
                            </a:solidFill>
                            <a:latin typeface="Cambria Math" panose="02040503050406030204" pitchFamily="18" charset="0"/>
                          </a:rPr>
                        </m:ctrlPr>
                      </m:sSubPr>
                      <m:e>
                        <m:r>
                          <a:rPr lang="en-US" altLang="ja-JP" sz="2400" i="1">
                            <a:solidFill>
                              <a:srgbClr val="FF0000"/>
                            </a:solidFill>
                            <a:latin typeface="Cambria Math" panose="02040503050406030204" pitchFamily="18" charset="0"/>
                          </a:rPr>
                          <m:t>𝐻</m:t>
                        </m:r>
                      </m:e>
                      <m:sub>
                        <m:r>
                          <a:rPr lang="en-US" altLang="ja-JP" sz="2400" i="1">
                            <a:solidFill>
                              <a:srgbClr val="FF0000"/>
                            </a:solidFill>
                            <a:latin typeface="Cambria Math" panose="02040503050406030204" pitchFamily="18" charset="0"/>
                          </a:rPr>
                          <m:t>0</m:t>
                        </m:r>
                      </m:sub>
                    </m:sSub>
                    <m:r>
                      <a:rPr lang="en-US" altLang="ja-JP" sz="2400" i="1">
                        <a:solidFill>
                          <a:srgbClr val="FF0000"/>
                        </a:solidFill>
                        <a:latin typeface="Cambria Math" panose="02040503050406030204" pitchFamily="18" charset="0"/>
                      </a:rPr>
                      <m:t>&gt;</m:t>
                    </m:r>
                    <m:sSub>
                      <m:sSubPr>
                        <m:ctrlPr>
                          <a:rPr lang="en-US" altLang="ja-JP" sz="2400" i="1">
                            <a:solidFill>
                              <a:srgbClr val="FF0000"/>
                            </a:solidFill>
                            <a:latin typeface="Cambria Math" panose="02040503050406030204" pitchFamily="18" charset="0"/>
                          </a:rPr>
                        </m:ctrlPr>
                      </m:sSubPr>
                      <m:e>
                        <m:r>
                          <a:rPr lang="en-US" altLang="ja-JP" sz="2400" i="1">
                            <a:solidFill>
                              <a:srgbClr val="FF0000"/>
                            </a:solidFill>
                            <a:latin typeface="Cambria Math" panose="02040503050406030204" pitchFamily="18" charset="0"/>
                          </a:rPr>
                          <m:t>𝐻</m:t>
                        </m:r>
                      </m:e>
                      <m:sub>
                        <m:r>
                          <a:rPr lang="en-US" altLang="ja-JP" sz="2400" i="1">
                            <a:solidFill>
                              <a:srgbClr val="FF0000"/>
                            </a:solidFill>
                            <a:latin typeface="Cambria Math" panose="02040503050406030204" pitchFamily="18" charset="0"/>
                          </a:rPr>
                          <m:t>𝑐</m:t>
                        </m:r>
                        <m:r>
                          <a:rPr lang="en-US" altLang="ja-JP" sz="2400" i="1">
                            <a:solidFill>
                              <a:srgbClr val="FF0000"/>
                            </a:solidFill>
                            <a:latin typeface="Cambria Math" panose="02040503050406030204" pitchFamily="18" charset="0"/>
                          </a:rPr>
                          <m:t>1</m:t>
                        </m:r>
                      </m:sub>
                    </m:sSub>
                  </m:oMath>
                </a14:m>
                <a:r>
                  <a:rPr lang="en-US" altLang="ja-JP" sz="2400" dirty="0"/>
                  <a:t>, where we have </a:t>
                </a:r>
                <a14:m>
                  <m:oMath xmlns:m="http://schemas.openxmlformats.org/officeDocument/2006/math">
                    <m:r>
                      <a:rPr lang="en-US" altLang="ja-JP" sz="2400" i="1">
                        <a:latin typeface="Cambria Math" panose="02040503050406030204" pitchFamily="18" charset="0"/>
                      </a:rPr>
                      <m:t>𝐺</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0</m:t>
                        </m:r>
                      </m:e>
                    </m:d>
                    <m:r>
                      <a:rPr lang="en-US" altLang="ja-JP" sz="2400" i="1">
                        <a:latin typeface="Cambria Math" panose="02040503050406030204" pitchFamily="18" charset="0"/>
                      </a:rPr>
                      <m:t>&gt;</m:t>
                    </m:r>
                    <m:r>
                      <a:rPr lang="en-US" altLang="ja-JP" sz="2400" i="1">
                        <a:latin typeface="Cambria Math" panose="02040503050406030204" pitchFamily="18" charset="0"/>
                      </a:rPr>
                      <m:t>𝐺</m:t>
                    </m:r>
                    <m:r>
                      <a:rPr lang="en-US" altLang="ja-JP" sz="2400" i="1">
                        <a:latin typeface="Cambria Math" panose="02040503050406030204" pitchFamily="18" charset="0"/>
                      </a:rPr>
                      <m:t>(∞)</m:t>
                    </m:r>
                  </m:oMath>
                </a14:m>
                <a:r>
                  <a:rPr lang="en-US" altLang="ja-JP" sz="2400" dirty="0"/>
                  <a:t>. </a:t>
                </a:r>
              </a:p>
              <a:p>
                <a:r>
                  <a:rPr lang="en-US" altLang="ja-JP" sz="2400" dirty="0"/>
                  <a:t>This means a superconductor containing a vortex is more stable than that without a vortex. </a:t>
                </a:r>
              </a:p>
              <a:p>
                <a:r>
                  <a:rPr lang="en-US" altLang="ja-JP" sz="2400" dirty="0">
                    <a:solidFill>
                      <a:srgbClr val="FF0000"/>
                    </a:solidFill>
                  </a:rPr>
                  <a:t>Vortex state is more stable than Meissner state.  </a:t>
                </a:r>
                <a:endParaRPr lang="ja-JP" altLang="en-US" sz="2400" dirty="0">
                  <a:solidFill>
                    <a:srgbClr val="FF0000"/>
                  </a:solidFill>
                </a:endParaRPr>
              </a:p>
            </p:txBody>
          </p:sp>
        </mc:Choice>
        <mc:Fallback xmlns="">
          <p:sp>
            <p:nvSpPr>
              <p:cNvPr id="5" name="テキスト ボックス 4">
                <a:extLst>
                  <a:ext uri="{FF2B5EF4-FFF2-40B4-BE49-F238E27FC236}">
                    <a16:creationId xmlns:a16="http://schemas.microsoft.com/office/drawing/2014/main" id="{B7670A9C-6FE6-46F5-A72C-B276FD7473F4}"/>
                  </a:ext>
                </a:extLst>
              </p:cNvPr>
              <p:cNvSpPr txBox="1">
                <a:spLocks noRot="1" noChangeAspect="1" noMove="1" noResize="1" noEditPoints="1" noAdjustHandles="1" noChangeArrowheads="1" noChangeShapeType="1" noTextEdit="1"/>
              </p:cNvSpPr>
              <p:nvPr/>
            </p:nvSpPr>
            <p:spPr>
              <a:xfrm>
                <a:off x="1524000" y="730125"/>
                <a:ext cx="4199138" cy="3046988"/>
              </a:xfrm>
              <a:prstGeom prst="rect">
                <a:avLst/>
              </a:prstGeom>
              <a:blipFill>
                <a:blip r:embed="rId3"/>
                <a:stretch>
                  <a:fillRect l="-2177" t="-1600" r="-6096" b="-36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9B24E86F-5F78-46A9-B203-61F8DE8CBFA5}"/>
                  </a:ext>
                </a:extLst>
              </p:cNvPr>
              <p:cNvSpPr/>
              <p:nvPr/>
            </p:nvSpPr>
            <p:spPr>
              <a:xfrm>
                <a:off x="7798128" y="1305017"/>
                <a:ext cx="19545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=1.5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𝑐</m:t>
                          </m:r>
                          <m:r>
                            <a:rPr lang="en-US" altLang="ja-JP" sz="2400" i="1">
                              <a:latin typeface="Cambria Math" panose="02040503050406030204" pitchFamily="18" charset="0"/>
                            </a:rPr>
                            <m:t>1</m:t>
                          </m:r>
                        </m:sub>
                      </m:sSub>
                    </m:oMath>
                  </m:oMathPara>
                </a14:m>
                <a:endParaRPr lang="ja-JP" altLang="en-US" sz="2400" dirty="0"/>
              </a:p>
            </p:txBody>
          </p:sp>
        </mc:Choice>
        <mc:Fallback xmlns="">
          <p:sp>
            <p:nvSpPr>
              <p:cNvPr id="7" name="正方形/長方形 6">
                <a:extLst>
                  <a:ext uri="{FF2B5EF4-FFF2-40B4-BE49-F238E27FC236}">
                    <a16:creationId xmlns:a16="http://schemas.microsoft.com/office/drawing/2014/main" id="{9B24E86F-5F78-46A9-B203-61F8DE8CBFA5}"/>
                  </a:ext>
                </a:extLst>
              </p:cNvPr>
              <p:cNvSpPr>
                <a:spLocks noRot="1" noChangeAspect="1" noMove="1" noResize="1" noEditPoints="1" noAdjustHandles="1" noChangeArrowheads="1" noChangeShapeType="1" noTextEdit="1"/>
              </p:cNvSpPr>
              <p:nvPr/>
            </p:nvSpPr>
            <p:spPr>
              <a:xfrm>
                <a:off x="7798128" y="1305017"/>
                <a:ext cx="1954509" cy="461665"/>
              </a:xfrm>
              <a:prstGeom prst="rect">
                <a:avLst/>
              </a:prstGeom>
              <a:blipFill>
                <a:blip r:embed="rId4"/>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652C40EC-00C5-4EF3-B3DD-BA865CD5C36C}"/>
              </a:ext>
            </a:extLst>
          </p:cNvPr>
          <p:cNvSpPr txBox="1"/>
          <p:nvPr/>
        </p:nvSpPr>
        <p:spPr>
          <a:xfrm>
            <a:off x="2711563" y="4438838"/>
            <a:ext cx="8470589" cy="1384995"/>
          </a:xfrm>
          <a:prstGeom prst="rect">
            <a:avLst/>
          </a:prstGeom>
          <a:noFill/>
        </p:spPr>
        <p:txBody>
          <a:bodyPr wrap="none" rtlCol="0">
            <a:spAutoFit/>
          </a:bodyPr>
          <a:lstStyle/>
          <a:p>
            <a:r>
              <a:rPr lang="en-US" altLang="ja-JP" sz="2800" dirty="0"/>
              <a:t>Meissner state is still “</a:t>
            </a:r>
            <a:r>
              <a:rPr lang="en-US" altLang="ja-JP" sz="2800" b="1" dirty="0">
                <a:solidFill>
                  <a:srgbClr val="0070C0"/>
                </a:solidFill>
              </a:rPr>
              <a:t>metastable</a:t>
            </a:r>
            <a:r>
              <a:rPr lang="en-US" altLang="ja-JP" sz="2800" dirty="0"/>
              <a:t>”. </a:t>
            </a:r>
          </a:p>
          <a:p>
            <a:r>
              <a:rPr lang="en-US" altLang="ja-JP" sz="2800" dirty="0"/>
              <a:t>It is not the global minimum but a local minimum. </a:t>
            </a:r>
          </a:p>
          <a:p>
            <a:r>
              <a:rPr lang="en-US" altLang="ja-JP" sz="2800" dirty="0"/>
              <a:t>There is an “</a:t>
            </a:r>
            <a:r>
              <a:rPr lang="en-US" altLang="ja-JP" sz="2800" b="1" dirty="0">
                <a:solidFill>
                  <a:srgbClr val="0070C0"/>
                </a:solidFill>
              </a:rPr>
              <a:t>energy barrier</a:t>
            </a:r>
            <a:r>
              <a:rPr lang="en-US" altLang="ja-JP" sz="2800" dirty="0"/>
              <a:t>”. </a:t>
            </a:r>
            <a:endParaRPr lang="ja-JP" altLang="en-US" sz="2800" dirty="0"/>
          </a:p>
        </p:txBody>
      </p:sp>
      <p:cxnSp>
        <p:nvCxnSpPr>
          <p:cNvPr id="13" name="直線矢印コネクタ 12">
            <a:extLst>
              <a:ext uri="{FF2B5EF4-FFF2-40B4-BE49-F238E27FC236}">
                <a16:creationId xmlns:a16="http://schemas.microsoft.com/office/drawing/2014/main" id="{DD818E56-BEF5-4B77-A34C-CC1350E864A6}"/>
              </a:ext>
            </a:extLst>
          </p:cNvPr>
          <p:cNvCxnSpPr>
            <a:cxnSpLocks/>
          </p:cNvCxnSpPr>
          <p:nvPr/>
        </p:nvCxnSpPr>
        <p:spPr>
          <a:xfrm flipH="1">
            <a:off x="6631885" y="646331"/>
            <a:ext cx="506513" cy="542744"/>
          </a:xfrm>
          <a:prstGeom prst="straightConnector1">
            <a:avLst/>
          </a:prstGeom>
          <a:ln w="603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DE49771F-A1AF-4A16-9CA7-40DFD09D08AF}"/>
              </a:ext>
            </a:extLst>
          </p:cNvPr>
          <p:cNvSpPr/>
          <p:nvPr/>
        </p:nvSpPr>
        <p:spPr>
          <a:xfrm>
            <a:off x="7048505" y="274737"/>
            <a:ext cx="2305439" cy="461665"/>
          </a:xfrm>
          <a:prstGeom prst="rect">
            <a:avLst/>
          </a:prstGeom>
        </p:spPr>
        <p:txBody>
          <a:bodyPr wrap="none">
            <a:spAutoFit/>
          </a:bodyPr>
          <a:lstStyle/>
          <a:p>
            <a:r>
              <a:rPr lang="en-US" altLang="ja-JP" sz="2400" b="1" dirty="0">
                <a:solidFill>
                  <a:srgbClr val="0070C0"/>
                </a:solidFill>
              </a:rPr>
              <a:t>Energy barrier</a:t>
            </a:r>
            <a:endParaRPr lang="ja-JP" altLang="en-US" sz="2400" dirty="0"/>
          </a:p>
        </p:txBody>
      </p: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CDAE8D10-EFC4-483E-8B9A-3BAE0D0DA891}"/>
                  </a:ext>
                </a:extLst>
              </p:cNvPr>
              <p:cNvSpPr/>
              <p:nvPr/>
            </p:nvSpPr>
            <p:spPr>
              <a:xfrm>
                <a:off x="8682065" y="822511"/>
                <a:ext cx="1861650" cy="307777"/>
              </a:xfrm>
              <a:prstGeom prst="rect">
                <a:avLst/>
              </a:prstGeom>
            </p:spPr>
            <p:txBody>
              <a:bodyPr wrap="square">
                <a:spAutoFit/>
              </a:bodyPr>
              <a:lstStyle/>
              <a:p>
                <a14:m>
                  <m:oMath xmlns:m="http://schemas.openxmlformats.org/officeDocument/2006/math">
                    <m:r>
                      <a:rPr lang="en-US" altLang="ja-JP" sz="1400" i="1">
                        <a:latin typeface="Cambria Math" panose="02040503050406030204" pitchFamily="18" charset="0"/>
                      </a:rPr>
                      <m:t>𝜆</m:t>
                    </m:r>
                    <m:r>
                      <a:rPr lang="en-US" altLang="ja-JP" sz="1400" i="1">
                        <a:latin typeface="Cambria Math" panose="02040503050406030204" pitchFamily="18" charset="0"/>
                      </a:rPr>
                      <m:t>=100</m:t>
                    </m:r>
                  </m:oMath>
                </a14:m>
                <a:r>
                  <a:rPr lang="en-US" altLang="ja-JP" sz="1400" dirty="0"/>
                  <a:t>nm, </a:t>
                </a:r>
                <a14:m>
                  <m:oMath xmlns:m="http://schemas.openxmlformats.org/officeDocument/2006/math">
                    <m:r>
                      <a:rPr lang="en-US" altLang="ja-JP" sz="1400" i="1">
                        <a:latin typeface="Cambria Math" panose="02040503050406030204" pitchFamily="18" charset="0"/>
                      </a:rPr>
                      <m:t>𝜉</m:t>
                    </m:r>
                    <m:r>
                      <a:rPr lang="en-US" altLang="ja-JP" sz="1400" i="1">
                        <a:latin typeface="Cambria Math" panose="02040503050406030204" pitchFamily="18" charset="0"/>
                      </a:rPr>
                      <m:t>=5</m:t>
                    </m:r>
                  </m:oMath>
                </a14:m>
                <a:r>
                  <a:rPr lang="en-US" altLang="ja-JP" sz="1400" dirty="0"/>
                  <a:t>nm</a:t>
                </a:r>
                <a:endParaRPr lang="ja-JP" altLang="en-US" sz="1400" dirty="0"/>
              </a:p>
            </p:txBody>
          </p:sp>
        </mc:Choice>
        <mc:Fallback xmlns="">
          <p:sp>
            <p:nvSpPr>
              <p:cNvPr id="16" name="正方形/長方形 15">
                <a:extLst>
                  <a:ext uri="{FF2B5EF4-FFF2-40B4-BE49-F238E27FC236}">
                    <a16:creationId xmlns:a16="http://schemas.microsoft.com/office/drawing/2014/main" id="{CDAE8D10-EFC4-483E-8B9A-3BAE0D0DA891}"/>
                  </a:ext>
                </a:extLst>
              </p:cNvPr>
              <p:cNvSpPr>
                <a:spLocks noRot="1" noChangeAspect="1" noMove="1" noResize="1" noEditPoints="1" noAdjustHandles="1" noChangeArrowheads="1" noChangeShapeType="1" noTextEdit="1"/>
              </p:cNvSpPr>
              <p:nvPr/>
            </p:nvSpPr>
            <p:spPr>
              <a:xfrm>
                <a:off x="8682065" y="822511"/>
                <a:ext cx="1861650" cy="307777"/>
              </a:xfrm>
              <a:prstGeom prst="rect">
                <a:avLst/>
              </a:prstGeom>
              <a:blipFill>
                <a:blip r:embed="rId5"/>
                <a:stretch>
                  <a:fillRect t="-4000" b="-20000"/>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B95CE1E5-D23F-3242-25D4-1FCCCD210210}"/>
              </a:ext>
            </a:extLst>
          </p:cNvPr>
          <p:cNvSpPr txBox="1"/>
          <p:nvPr/>
        </p:nvSpPr>
        <p:spPr>
          <a:xfrm>
            <a:off x="74158" y="169277"/>
            <a:ext cx="1210588" cy="707886"/>
          </a:xfrm>
          <a:prstGeom prst="rect">
            <a:avLst/>
          </a:prstGeom>
          <a:noFill/>
          <a:ln w="25400">
            <a:solidFill>
              <a:schemeClr val="tx1"/>
            </a:solidFill>
          </a:ln>
        </p:spPr>
        <p:txBody>
          <a:bodyPr wrap="none" rtlCol="0">
            <a:spAutoFit/>
          </a:bodyPr>
          <a:lstStyle/>
          <a:p>
            <a:r>
              <a:rPr kumimoji="1" lang="ja-JP" altLang="en-US" sz="4000" dirty="0"/>
              <a:t>補足</a:t>
            </a:r>
          </a:p>
        </p:txBody>
      </p:sp>
    </p:spTree>
    <p:extLst>
      <p:ext uri="{BB962C8B-B14F-4D97-AF65-F5344CB8AC3E}">
        <p14:creationId xmlns:p14="http://schemas.microsoft.com/office/powerpoint/2010/main" val="35960089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018ACDE-5D25-4DF7-912A-F4B6DDE94A6A}"/>
              </a:ext>
            </a:extLst>
          </p:cNvPr>
          <p:cNvSpPr>
            <a:spLocks noGrp="1"/>
          </p:cNvSpPr>
          <p:nvPr>
            <p:ph type="sldNum" sz="quarter" idx="12"/>
          </p:nvPr>
        </p:nvSpPr>
        <p:spPr/>
        <p:txBody>
          <a:bodyPr/>
          <a:lstStyle/>
          <a:p>
            <a:fld id="{10699C8D-F842-49A6-A00D-0295EA5A1C7D}" type="slidenum">
              <a:rPr kumimoji="1" lang="ja-JP" altLang="en-US" smtClean="0"/>
              <a:t>112</a:t>
            </a:fld>
            <a:endParaRPr kumimoji="1" lang="ja-JP" altLang="en-US"/>
          </a:p>
        </p:txBody>
      </p:sp>
      <p:sp>
        <p:nvSpPr>
          <p:cNvPr id="4" name="テキスト ボックス 3">
            <a:extLst>
              <a:ext uri="{FF2B5EF4-FFF2-40B4-BE49-F238E27FC236}">
                <a16:creationId xmlns:a16="http://schemas.microsoft.com/office/drawing/2014/main" id="{713A1287-B794-46D9-BBF7-B29BA8892B11}"/>
              </a:ext>
            </a:extLst>
          </p:cNvPr>
          <p:cNvSpPr txBox="1"/>
          <p:nvPr/>
        </p:nvSpPr>
        <p:spPr>
          <a:xfrm>
            <a:off x="1524001" y="0"/>
            <a:ext cx="3929281" cy="523220"/>
          </a:xfrm>
          <a:prstGeom prst="rect">
            <a:avLst/>
          </a:prstGeom>
          <a:noFill/>
        </p:spPr>
        <p:txBody>
          <a:bodyPr wrap="none" rtlCol="0">
            <a:spAutoFit/>
          </a:bodyPr>
          <a:lstStyle/>
          <a:p>
            <a:r>
              <a:rPr lang="en-US" altLang="ja-JP" sz="2800" dirty="0">
                <a:latin typeface="MV Boli" panose="02000500030200090000" pitchFamily="2" charset="0"/>
                <a:cs typeface="MV Boli" panose="02000500030200090000" pitchFamily="2" charset="0"/>
              </a:rPr>
              <a:t>Superheating Field </a:t>
            </a:r>
            <a:r>
              <a:rPr lang="en-US" altLang="ja-JP" sz="2800" dirty="0" err="1">
                <a:latin typeface="MV Boli" panose="02000500030200090000" pitchFamily="2" charset="0"/>
                <a:cs typeface="MV Boli" panose="02000500030200090000" pitchFamily="2" charset="0"/>
              </a:rPr>
              <a:t>H</a:t>
            </a:r>
            <a:r>
              <a:rPr lang="en-US" altLang="ja-JP" sz="2800" baseline="-25000" dirty="0" err="1">
                <a:latin typeface="MV Boli" panose="02000500030200090000" pitchFamily="2" charset="0"/>
                <a:cs typeface="MV Boli" panose="02000500030200090000" pitchFamily="2" charset="0"/>
              </a:rPr>
              <a:t>sh</a:t>
            </a:r>
            <a:endParaRPr lang="ja-JP" altLang="en-US" sz="2800" baseline="-25000" dirty="0">
              <a:latin typeface="MV Boli" panose="02000500030200090000" pitchFamily="2" charset="0"/>
              <a:cs typeface="MV Boli" panose="02000500030200090000" pitchFamily="2" charset="0"/>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AE775CA9-693F-43F0-8F2B-C31CA27B2B17}"/>
                  </a:ext>
                </a:extLst>
              </p:cNvPr>
              <p:cNvSpPr txBox="1"/>
              <p:nvPr/>
            </p:nvSpPr>
            <p:spPr>
              <a:xfrm>
                <a:off x="1524000" y="719091"/>
                <a:ext cx="9144000" cy="2677656"/>
              </a:xfrm>
              <a:prstGeom prst="rect">
                <a:avLst/>
              </a:prstGeom>
              <a:noFill/>
            </p:spPr>
            <p:txBody>
              <a:bodyPr wrap="square" rtlCol="0">
                <a:spAutoFit/>
              </a:bodyPr>
              <a:lstStyle/>
              <a:p>
                <a:r>
                  <a:rPr lang="en-US" altLang="ja-JP" sz="2400" dirty="0"/>
                  <a:t>When does the Meissner state become </a:t>
                </a:r>
                <a:r>
                  <a:rPr lang="en-US" altLang="ja-JP" sz="2400" b="1" dirty="0">
                    <a:solidFill>
                      <a:srgbClr val="FF0000"/>
                    </a:solidFill>
                  </a:rPr>
                  <a:t>completely unstable</a:t>
                </a:r>
                <a:r>
                  <a:rPr lang="en-US" altLang="ja-JP" sz="2400" dirty="0"/>
                  <a:t>?</a:t>
                </a:r>
              </a:p>
              <a:p>
                <a:r>
                  <a:rPr lang="en-US" altLang="ja-JP" sz="2400" dirty="0"/>
                  <a:t>It is when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oMath>
                </a14:m>
                <a:r>
                  <a:rPr lang="en-US" altLang="ja-JP" sz="2400" dirty="0"/>
                  <a:t> exceeds the superheating field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𝑠h</m:t>
                        </m:r>
                      </m:sub>
                    </m:sSub>
                  </m:oMath>
                </a14:m>
                <a:r>
                  <a:rPr lang="en-US" altLang="ja-JP" sz="2400" dirty="0"/>
                  <a:t> at which the energy barrier disappears: </a:t>
                </a:r>
                <a14:m>
                  <m:oMath xmlns:m="http://schemas.openxmlformats.org/officeDocument/2006/math">
                    <m:r>
                      <a:rPr lang="en-US" altLang="ja-JP" sz="2400" i="1">
                        <a:latin typeface="Cambria Math" panose="02040503050406030204" pitchFamily="18" charset="0"/>
                      </a:rPr>
                      <m:t>𝐺</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i="1">
                                <a:latin typeface="Cambria Math" panose="02040503050406030204" pitchFamily="18" charset="0"/>
                              </a:rPr>
                              <m:t>0</m:t>
                            </m:r>
                          </m:sub>
                        </m:sSub>
                      </m:e>
                    </m:d>
                  </m:oMath>
                </a14:m>
                <a:r>
                  <a:rPr lang="ja-JP" altLang="en-US" sz="2400" dirty="0"/>
                  <a:t> </a:t>
                </a:r>
                <a:r>
                  <a:rPr lang="en-US" altLang="ja-JP" sz="2400" dirty="0"/>
                  <a:t>is flat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=0</m:t>
                    </m:r>
                  </m:oMath>
                </a14:m>
                <a:r>
                  <a:rPr lang="en-US" altLang="ja-JP" sz="2400" dirty="0"/>
                  <a:t>. </a:t>
                </a:r>
              </a:p>
              <a:p>
                <a:r>
                  <a:rPr lang="en-US" altLang="ja-JP" sz="2400" dirty="0"/>
                  <a:t>Note here our formulation is not applicable to the vicinity of the vortex core: we have a short distance cutoff </a:t>
                </a:r>
                <a14:m>
                  <m:oMath xmlns:m="http://schemas.openxmlformats.org/officeDocument/2006/math">
                    <m:r>
                      <a:rPr lang="en-US" altLang="ja-JP" sz="2400" i="1">
                        <a:latin typeface="Cambria Math" panose="02040503050406030204" pitchFamily="18" charset="0"/>
                      </a:rPr>
                      <m:t>∼</m:t>
                    </m:r>
                    <m:r>
                      <a:rPr lang="en-US" altLang="ja-JP" sz="2400" i="1">
                        <a:latin typeface="Cambria Math" panose="02040503050406030204" pitchFamily="18" charset="0"/>
                      </a:rPr>
                      <m:t>𝜉</m:t>
                    </m:r>
                  </m:oMath>
                </a14:m>
                <a:r>
                  <a:rPr lang="en-US" altLang="ja-JP" sz="2400" dirty="0"/>
                  <a:t>.  So we examine the condition </a:t>
                </a:r>
                <a14:m>
                  <m:oMath xmlns:m="http://schemas.openxmlformats.org/officeDocument/2006/math">
                    <m:r>
                      <a:rPr lang="en-US" altLang="ja-JP" sz="2400" i="1">
                        <a:latin typeface="Cambria Math" panose="02040503050406030204" pitchFamily="18" charset="0"/>
                      </a:rPr>
                      <m:t>𝐺</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i="1">
                                <a:latin typeface="Cambria Math" panose="02040503050406030204" pitchFamily="18" charset="0"/>
                              </a:rPr>
                              <m:t>0</m:t>
                            </m:r>
                          </m:sub>
                        </m:sSub>
                      </m:e>
                    </m:d>
                  </m:oMath>
                </a14:m>
                <a:r>
                  <a:rPr lang="ja-JP" altLang="en-US" sz="2400" dirty="0"/>
                  <a:t> </a:t>
                </a:r>
                <a:r>
                  <a:rPr lang="en-US" altLang="ja-JP" sz="2400" dirty="0"/>
                  <a:t>is flat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r>
                      <a:rPr lang="en-US" altLang="ja-JP" sz="2400" i="1">
                        <a:latin typeface="Cambria Math" panose="02040503050406030204" pitchFamily="18" charset="0"/>
                      </a:rPr>
                      <m:t>𝜉</m:t>
                    </m:r>
                  </m:oMath>
                </a14:m>
                <a:r>
                  <a:rPr lang="ja-JP" altLang="en-US" sz="2400" dirty="0"/>
                  <a:t> </a:t>
                </a:r>
                <a:r>
                  <a:rPr lang="en-US" altLang="ja-JP" sz="2400" dirty="0"/>
                  <a:t>instead of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=0</m:t>
                    </m:r>
                  </m:oMath>
                </a14:m>
                <a:r>
                  <a:rPr lang="en-US" altLang="ja-JP" sz="2400" dirty="0"/>
                  <a:t>.</a:t>
                </a:r>
                <a:r>
                  <a:rPr lang="ja-JP" altLang="en-US" sz="2400" dirty="0"/>
                  <a:t> </a:t>
                </a:r>
                <a:r>
                  <a:rPr lang="en-US" altLang="ja-JP" sz="2400" dirty="0"/>
                  <a:t>Then </a:t>
                </a:r>
                <a:endParaRPr lang="ja-JP" altLang="en-US" sz="2400" dirty="0"/>
              </a:p>
            </p:txBody>
          </p:sp>
        </mc:Choice>
        <mc:Fallback xmlns="">
          <p:sp>
            <p:nvSpPr>
              <p:cNvPr id="5" name="テキスト ボックス 4">
                <a:extLst>
                  <a:ext uri="{FF2B5EF4-FFF2-40B4-BE49-F238E27FC236}">
                    <a16:creationId xmlns:a16="http://schemas.microsoft.com/office/drawing/2014/main" id="{AE775CA9-693F-43F0-8F2B-C31CA27B2B17}"/>
                  </a:ext>
                </a:extLst>
              </p:cNvPr>
              <p:cNvSpPr txBox="1">
                <a:spLocks noRot="1" noChangeAspect="1" noMove="1" noResize="1" noEditPoints="1" noAdjustHandles="1" noChangeArrowheads="1" noChangeShapeType="1" noTextEdit="1"/>
              </p:cNvSpPr>
              <p:nvPr/>
            </p:nvSpPr>
            <p:spPr>
              <a:xfrm>
                <a:off x="1524000" y="719091"/>
                <a:ext cx="9144000" cy="2677656"/>
              </a:xfrm>
              <a:prstGeom prst="rect">
                <a:avLst/>
              </a:prstGeom>
              <a:blipFill>
                <a:blip r:embed="rId2"/>
                <a:stretch>
                  <a:fillRect l="-1000" t="-1822" r="-1333" b="-43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AD9FD7C-1030-463E-A03F-A8972973321D}"/>
                  </a:ext>
                </a:extLst>
              </p:cNvPr>
              <p:cNvSpPr txBox="1"/>
              <p:nvPr/>
            </p:nvSpPr>
            <p:spPr>
              <a:xfrm>
                <a:off x="1720403" y="3641113"/>
                <a:ext cx="3249159" cy="884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𝐵</m:t>
                          </m:r>
                        </m:e>
                        <m:sub>
                          <m:r>
                            <a:rPr lang="en-US" altLang="ja-JP" sz="2800" i="1">
                              <a:latin typeface="Cambria Math" panose="02040503050406030204" pitchFamily="18" charset="0"/>
                            </a:rPr>
                            <m:t>𝑠h</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𝜇</m:t>
                          </m:r>
                        </m:e>
                        <m:sub>
                          <m:r>
                            <a:rPr lang="en-US" altLang="ja-JP" sz="2800" i="1">
                              <a:latin typeface="Cambria Math" panose="02040503050406030204" pitchFamily="18" charset="0"/>
                            </a:rPr>
                            <m:t>0</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𝐻</m:t>
                          </m:r>
                        </m:e>
                        <m:sub>
                          <m:r>
                            <a:rPr lang="en-US" altLang="ja-JP" sz="2800" i="1">
                              <a:latin typeface="Cambria Math" panose="02040503050406030204" pitchFamily="18" charset="0"/>
                            </a:rPr>
                            <m:t>𝑠h</m:t>
                          </m:r>
                        </m:sub>
                      </m:sSub>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𝜙</m:t>
                              </m:r>
                            </m:e>
                            <m:sub>
                              <m:r>
                                <a:rPr lang="en-US" altLang="ja-JP" sz="2800" i="1">
                                  <a:latin typeface="Cambria Math" panose="02040503050406030204" pitchFamily="18" charset="0"/>
                                </a:rPr>
                                <m:t>0</m:t>
                              </m:r>
                            </m:sub>
                          </m:sSub>
                        </m:num>
                        <m:den>
                          <m:r>
                            <a:rPr lang="en-US" altLang="ja-JP" sz="2800" i="1">
                              <a:latin typeface="Cambria Math" panose="02040503050406030204" pitchFamily="18" charset="0"/>
                            </a:rPr>
                            <m:t>4</m:t>
                          </m:r>
                          <m:r>
                            <a:rPr lang="en-US" altLang="ja-JP" sz="2800" i="1">
                              <a:latin typeface="Cambria Math" panose="02040503050406030204" pitchFamily="18" charset="0"/>
                            </a:rPr>
                            <m:t>𝜋𝜆𝜉</m:t>
                          </m:r>
                        </m:den>
                      </m:f>
                    </m:oMath>
                  </m:oMathPara>
                </a14:m>
                <a:endParaRPr lang="ja-JP" altLang="en-US" sz="2800" dirty="0"/>
              </a:p>
            </p:txBody>
          </p:sp>
        </mc:Choice>
        <mc:Fallback xmlns="">
          <p:sp>
            <p:nvSpPr>
              <p:cNvPr id="6" name="テキスト ボックス 5">
                <a:extLst>
                  <a:ext uri="{FF2B5EF4-FFF2-40B4-BE49-F238E27FC236}">
                    <a16:creationId xmlns:a16="http://schemas.microsoft.com/office/drawing/2014/main" id="{8AD9FD7C-1030-463E-A03F-A8972973321D}"/>
                  </a:ext>
                </a:extLst>
              </p:cNvPr>
              <p:cNvSpPr txBox="1">
                <a:spLocks noRot="1" noChangeAspect="1" noMove="1" noResize="1" noEditPoints="1" noAdjustHandles="1" noChangeArrowheads="1" noChangeShapeType="1" noTextEdit="1"/>
              </p:cNvSpPr>
              <p:nvPr/>
            </p:nvSpPr>
            <p:spPr>
              <a:xfrm>
                <a:off x="1720403" y="3641113"/>
                <a:ext cx="3249159" cy="88434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504F0245-3DE3-40DB-99D0-43F6AAF1BAF6}"/>
                  </a:ext>
                </a:extLst>
              </p:cNvPr>
              <p:cNvSpPr/>
              <p:nvPr/>
            </p:nvSpPr>
            <p:spPr>
              <a:xfrm>
                <a:off x="2642359" y="3191228"/>
                <a:ext cx="153465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𝐺</m:t>
                      </m:r>
                      <m:r>
                        <a:rPr lang="en-US" altLang="ja-JP" sz="2400" i="1">
                          <a:latin typeface="Cambria Math" panose="02040503050406030204" pitchFamily="18" charset="0"/>
                        </a:rPr>
                        <m:t>′(</m:t>
                      </m:r>
                      <m:r>
                        <a:rPr lang="en-US" altLang="ja-JP" sz="2400" i="1">
                          <a:latin typeface="Cambria Math" panose="02040503050406030204" pitchFamily="18" charset="0"/>
                        </a:rPr>
                        <m:t>𝜉</m:t>
                      </m:r>
                      <m:r>
                        <a:rPr lang="en-US" altLang="ja-JP" sz="2400" i="1">
                          <a:latin typeface="Cambria Math" panose="02040503050406030204" pitchFamily="18" charset="0"/>
                        </a:rPr>
                        <m:t>)=0</m:t>
                      </m:r>
                    </m:oMath>
                  </m:oMathPara>
                </a14:m>
                <a:endParaRPr lang="ja-JP" altLang="en-US" sz="2400" dirty="0"/>
              </a:p>
            </p:txBody>
          </p:sp>
        </mc:Choice>
        <mc:Fallback xmlns="">
          <p:sp>
            <p:nvSpPr>
              <p:cNvPr id="7" name="正方形/長方形 6">
                <a:extLst>
                  <a:ext uri="{FF2B5EF4-FFF2-40B4-BE49-F238E27FC236}">
                    <a16:creationId xmlns:a16="http://schemas.microsoft.com/office/drawing/2014/main" id="{504F0245-3DE3-40DB-99D0-43F6AAF1BAF6}"/>
                  </a:ext>
                </a:extLst>
              </p:cNvPr>
              <p:cNvSpPr>
                <a:spLocks noRot="1" noChangeAspect="1" noMove="1" noResize="1" noEditPoints="1" noAdjustHandles="1" noChangeArrowheads="1" noChangeShapeType="1" noTextEdit="1"/>
              </p:cNvSpPr>
              <p:nvPr/>
            </p:nvSpPr>
            <p:spPr>
              <a:xfrm>
                <a:off x="2642359" y="3191228"/>
                <a:ext cx="1534651" cy="461665"/>
              </a:xfrm>
              <a:prstGeom prst="rect">
                <a:avLst/>
              </a:prstGeom>
              <a:blipFill>
                <a:blip r:embed="rId4"/>
                <a:stretch>
                  <a:fillRect b="-15789"/>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93FDAACF-21D5-4A5D-8AAB-29506588B2B3}"/>
              </a:ext>
            </a:extLst>
          </p:cNvPr>
          <p:cNvSpPr txBox="1"/>
          <p:nvPr/>
        </p:nvSpPr>
        <p:spPr>
          <a:xfrm>
            <a:off x="4373443" y="3212044"/>
            <a:ext cx="470000" cy="461665"/>
          </a:xfrm>
          <a:prstGeom prst="rect">
            <a:avLst/>
          </a:prstGeom>
          <a:noFill/>
        </p:spPr>
        <p:txBody>
          <a:bodyPr wrap="none" rtlCol="0">
            <a:spAutoFit/>
          </a:bodyPr>
          <a:lstStyle/>
          <a:p>
            <a:r>
              <a:rPr lang="en-US" altLang="ja-JP" sz="2400" dirty="0"/>
              <a:t>or</a:t>
            </a:r>
            <a:endParaRPr lang="ja-JP" altLang="en-US" sz="2400" dirty="0"/>
          </a:p>
        </p:txBody>
      </p:sp>
      <p:pic>
        <p:nvPicPr>
          <p:cNvPr id="11" name="図 10">
            <a:extLst>
              <a:ext uri="{FF2B5EF4-FFF2-40B4-BE49-F238E27FC236}">
                <a16:creationId xmlns:a16="http://schemas.microsoft.com/office/drawing/2014/main" id="{CAA5836C-9E41-49CA-8E65-3EA095BC2F58}"/>
              </a:ext>
            </a:extLst>
          </p:cNvPr>
          <p:cNvPicPr>
            <a:picLocks noChangeAspect="1"/>
          </p:cNvPicPr>
          <p:nvPr/>
        </p:nvPicPr>
        <p:blipFill>
          <a:blip r:embed="rId5"/>
          <a:stretch>
            <a:fillRect/>
          </a:stretch>
        </p:blipFill>
        <p:spPr>
          <a:xfrm>
            <a:off x="5637654" y="3291913"/>
            <a:ext cx="5030346" cy="3269725"/>
          </a:xfrm>
          <a:prstGeom prst="rect">
            <a:avLst/>
          </a:prstGeom>
        </p:spPr>
      </p:pic>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B5DC5DEF-7FE8-44C0-992C-9D3D72D69968}"/>
                  </a:ext>
                </a:extLst>
              </p:cNvPr>
              <p:cNvSpPr/>
              <p:nvPr/>
            </p:nvSpPr>
            <p:spPr>
              <a:xfrm>
                <a:off x="2291626" y="4594695"/>
                <a:ext cx="2581284" cy="8552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rad>
                            <m:radPr>
                              <m:degHide m:val="on"/>
                              <m:ctrlPr>
                                <a:rPr lang="en-US" altLang="ja-JP" sz="2400" i="1">
                                  <a:latin typeface="Cambria Math" panose="02040503050406030204" pitchFamily="18" charset="0"/>
                                </a:rPr>
                              </m:ctrlPr>
                            </m:radPr>
                            <m:deg/>
                            <m:e>
                              <m:r>
                                <a:rPr lang="en-US" altLang="ja-JP" sz="2400" i="1">
                                  <a:latin typeface="Cambria Math" panose="02040503050406030204" pitchFamily="18" charset="0"/>
                                </a:rPr>
                                <m:t>2</m:t>
                              </m:r>
                            </m:e>
                          </m:rad>
                        </m:den>
                      </m:f>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𝐵</m:t>
                          </m:r>
                        </m:e>
                        <m:sub>
                          <m:r>
                            <a:rPr lang="en-US" altLang="ja-JP" sz="2400" i="1">
                              <a:latin typeface="Cambria Math" panose="02040503050406030204" pitchFamily="18" charset="0"/>
                            </a:rPr>
                            <m:t>𝑐</m:t>
                          </m:r>
                        </m:sub>
                      </m:sSub>
                      <m:r>
                        <a:rPr lang="en-US" altLang="ja-JP" sz="2400" i="1">
                          <a:latin typeface="Cambria Math" panose="02040503050406030204" pitchFamily="18" charset="0"/>
                        </a:rPr>
                        <m:t>=0.71</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𝐵</m:t>
                          </m:r>
                        </m:e>
                        <m:sub>
                          <m:r>
                            <a:rPr lang="en-US" altLang="ja-JP" sz="2400" i="1">
                              <a:latin typeface="Cambria Math" panose="02040503050406030204" pitchFamily="18" charset="0"/>
                            </a:rPr>
                            <m:t>𝑐</m:t>
                          </m:r>
                        </m:sub>
                      </m:sSub>
                    </m:oMath>
                  </m:oMathPara>
                </a14:m>
                <a:endParaRPr lang="ja-JP" altLang="en-US" sz="2400" dirty="0"/>
              </a:p>
            </p:txBody>
          </p:sp>
        </mc:Choice>
        <mc:Fallback xmlns="">
          <p:sp>
            <p:nvSpPr>
              <p:cNvPr id="12" name="正方形/長方形 11">
                <a:extLst>
                  <a:ext uri="{FF2B5EF4-FFF2-40B4-BE49-F238E27FC236}">
                    <a16:creationId xmlns:a16="http://schemas.microsoft.com/office/drawing/2014/main" id="{B5DC5DEF-7FE8-44C0-992C-9D3D72D69968}"/>
                  </a:ext>
                </a:extLst>
              </p:cNvPr>
              <p:cNvSpPr>
                <a:spLocks noRot="1" noChangeAspect="1" noMove="1" noResize="1" noEditPoints="1" noAdjustHandles="1" noChangeArrowheads="1" noChangeShapeType="1" noTextEdit="1"/>
              </p:cNvSpPr>
              <p:nvPr/>
            </p:nvSpPr>
            <p:spPr>
              <a:xfrm>
                <a:off x="2291626" y="4594695"/>
                <a:ext cx="2581284" cy="855299"/>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4A89A68F-8C78-4F9B-9C49-7363D3314044}"/>
                  </a:ext>
                </a:extLst>
              </p:cNvPr>
              <p:cNvSpPr/>
              <p:nvPr/>
            </p:nvSpPr>
            <p:spPr>
              <a:xfrm>
                <a:off x="7790964" y="4408339"/>
                <a:ext cx="14953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𝑠h</m:t>
                          </m:r>
                        </m:sub>
                      </m:sSub>
                    </m:oMath>
                  </m:oMathPara>
                </a14:m>
                <a:endParaRPr lang="ja-JP" altLang="en-US" sz="2400" dirty="0"/>
              </a:p>
            </p:txBody>
          </p:sp>
        </mc:Choice>
        <mc:Fallback xmlns="">
          <p:sp>
            <p:nvSpPr>
              <p:cNvPr id="13" name="正方形/長方形 12">
                <a:extLst>
                  <a:ext uri="{FF2B5EF4-FFF2-40B4-BE49-F238E27FC236}">
                    <a16:creationId xmlns:a16="http://schemas.microsoft.com/office/drawing/2014/main" id="{4A89A68F-8C78-4F9B-9C49-7363D3314044}"/>
                  </a:ext>
                </a:extLst>
              </p:cNvPr>
              <p:cNvSpPr>
                <a:spLocks noRot="1" noChangeAspect="1" noMove="1" noResize="1" noEditPoints="1" noAdjustHandles="1" noChangeArrowheads="1" noChangeShapeType="1" noTextEdit="1"/>
              </p:cNvSpPr>
              <p:nvPr/>
            </p:nvSpPr>
            <p:spPr>
              <a:xfrm>
                <a:off x="7790964" y="4408339"/>
                <a:ext cx="1495346" cy="461665"/>
              </a:xfrm>
              <a:prstGeom prst="rect">
                <a:avLst/>
              </a:prstGeom>
              <a:blipFill>
                <a:blip r:embed="rId7"/>
                <a:stretch>
                  <a:fillRect b="-1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529D27FD-FC68-4C4A-85AF-8C84050F1C73}"/>
                  </a:ext>
                </a:extLst>
              </p:cNvPr>
              <p:cNvSpPr/>
              <p:nvPr/>
            </p:nvSpPr>
            <p:spPr>
              <a:xfrm>
                <a:off x="8790597" y="3429001"/>
                <a:ext cx="1861650" cy="307777"/>
              </a:xfrm>
              <a:prstGeom prst="rect">
                <a:avLst/>
              </a:prstGeom>
            </p:spPr>
            <p:txBody>
              <a:bodyPr wrap="square">
                <a:spAutoFit/>
              </a:bodyPr>
              <a:lstStyle/>
              <a:p>
                <a14:m>
                  <m:oMath xmlns:m="http://schemas.openxmlformats.org/officeDocument/2006/math">
                    <m:r>
                      <a:rPr lang="en-US" altLang="ja-JP" sz="1400" i="1">
                        <a:latin typeface="Cambria Math" panose="02040503050406030204" pitchFamily="18" charset="0"/>
                      </a:rPr>
                      <m:t>𝜆</m:t>
                    </m:r>
                    <m:r>
                      <a:rPr lang="en-US" altLang="ja-JP" sz="1400" i="1">
                        <a:latin typeface="Cambria Math" panose="02040503050406030204" pitchFamily="18" charset="0"/>
                      </a:rPr>
                      <m:t>=100</m:t>
                    </m:r>
                  </m:oMath>
                </a14:m>
                <a:r>
                  <a:rPr lang="en-US" altLang="ja-JP" sz="1400" dirty="0"/>
                  <a:t>nm, </a:t>
                </a:r>
                <a14:m>
                  <m:oMath xmlns:m="http://schemas.openxmlformats.org/officeDocument/2006/math">
                    <m:r>
                      <a:rPr lang="en-US" altLang="ja-JP" sz="1400" i="1">
                        <a:latin typeface="Cambria Math" panose="02040503050406030204" pitchFamily="18" charset="0"/>
                      </a:rPr>
                      <m:t>𝜉</m:t>
                    </m:r>
                    <m:r>
                      <a:rPr lang="en-US" altLang="ja-JP" sz="1400" i="1">
                        <a:latin typeface="Cambria Math" panose="02040503050406030204" pitchFamily="18" charset="0"/>
                      </a:rPr>
                      <m:t>=5</m:t>
                    </m:r>
                  </m:oMath>
                </a14:m>
                <a:r>
                  <a:rPr lang="en-US" altLang="ja-JP" sz="1400" dirty="0"/>
                  <a:t>nm</a:t>
                </a:r>
                <a:endParaRPr lang="ja-JP" altLang="en-US" sz="1400" dirty="0"/>
              </a:p>
            </p:txBody>
          </p:sp>
        </mc:Choice>
        <mc:Fallback xmlns="">
          <p:sp>
            <p:nvSpPr>
              <p:cNvPr id="14" name="正方形/長方形 13">
                <a:extLst>
                  <a:ext uri="{FF2B5EF4-FFF2-40B4-BE49-F238E27FC236}">
                    <a16:creationId xmlns:a16="http://schemas.microsoft.com/office/drawing/2014/main" id="{529D27FD-FC68-4C4A-85AF-8C84050F1C73}"/>
                  </a:ext>
                </a:extLst>
              </p:cNvPr>
              <p:cNvSpPr>
                <a:spLocks noRot="1" noChangeAspect="1" noMove="1" noResize="1" noEditPoints="1" noAdjustHandles="1" noChangeArrowheads="1" noChangeShapeType="1" noTextEdit="1"/>
              </p:cNvSpPr>
              <p:nvPr/>
            </p:nvSpPr>
            <p:spPr>
              <a:xfrm>
                <a:off x="8790597" y="3429001"/>
                <a:ext cx="1861650" cy="307777"/>
              </a:xfrm>
              <a:prstGeom prst="rect">
                <a:avLst/>
              </a:prstGeom>
              <a:blipFill>
                <a:blip r:embed="rId8"/>
                <a:stretch>
                  <a:fillRect t="-4000" b="-20000"/>
                </a:stretch>
              </a:blipFill>
            </p:spPr>
            <p:txBody>
              <a:bodyPr/>
              <a:lstStyle/>
              <a:p>
                <a:r>
                  <a:rPr lang="ja-JP" altLang="en-US">
                    <a:noFill/>
                  </a:rPr>
                  <a:t> </a:t>
                </a:r>
              </a:p>
            </p:txBody>
          </p:sp>
        </mc:Fallback>
      </mc:AlternateContent>
      <p:sp>
        <p:nvSpPr>
          <p:cNvPr id="17" name="正方形/長方形 16">
            <a:extLst>
              <a:ext uri="{FF2B5EF4-FFF2-40B4-BE49-F238E27FC236}">
                <a16:creationId xmlns:a16="http://schemas.microsoft.com/office/drawing/2014/main" id="{31E86F9F-9B87-4192-9D16-03C52C057801}"/>
              </a:ext>
            </a:extLst>
          </p:cNvPr>
          <p:cNvSpPr/>
          <p:nvPr/>
        </p:nvSpPr>
        <p:spPr>
          <a:xfrm>
            <a:off x="6952785" y="3443567"/>
            <a:ext cx="2717411" cy="646331"/>
          </a:xfrm>
          <a:prstGeom prst="rect">
            <a:avLst/>
          </a:prstGeom>
        </p:spPr>
        <p:txBody>
          <a:bodyPr wrap="none">
            <a:spAutoFit/>
          </a:bodyPr>
          <a:lstStyle/>
          <a:p>
            <a:r>
              <a:rPr lang="en-US" altLang="ja-JP" b="1" dirty="0">
                <a:solidFill>
                  <a:srgbClr val="FF0000"/>
                </a:solidFill>
              </a:rPr>
              <a:t>Meissner state</a:t>
            </a:r>
          </a:p>
          <a:p>
            <a:r>
              <a:rPr lang="en-US" altLang="ja-JP" b="1" dirty="0">
                <a:solidFill>
                  <a:srgbClr val="FF0000"/>
                </a:solidFill>
              </a:rPr>
              <a:t>Is completely unstable</a:t>
            </a:r>
            <a:endParaRPr lang="ja-JP" altLang="en-US" dirty="0"/>
          </a:p>
        </p:txBody>
      </p:sp>
      <p:cxnSp>
        <p:nvCxnSpPr>
          <p:cNvPr id="18" name="直線矢印コネクタ 17">
            <a:extLst>
              <a:ext uri="{FF2B5EF4-FFF2-40B4-BE49-F238E27FC236}">
                <a16:creationId xmlns:a16="http://schemas.microsoft.com/office/drawing/2014/main" id="{F624DF3F-8B23-476D-86E1-6ED4ACDC3BAF}"/>
              </a:ext>
            </a:extLst>
          </p:cNvPr>
          <p:cNvCxnSpPr>
            <a:cxnSpLocks/>
          </p:cNvCxnSpPr>
          <p:nvPr/>
        </p:nvCxnSpPr>
        <p:spPr>
          <a:xfrm flipH="1" flipV="1">
            <a:off x="6465037" y="3443820"/>
            <a:ext cx="477742" cy="16626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89E32FFC-278C-4605-B46E-C8ED8FD4D275}"/>
                  </a:ext>
                </a:extLst>
              </p:cNvPr>
              <p:cNvSpPr/>
              <p:nvPr/>
            </p:nvSpPr>
            <p:spPr>
              <a:xfrm>
                <a:off x="1053277" y="5359170"/>
                <a:ext cx="4250331" cy="530530"/>
              </a:xfrm>
              <a:prstGeom prst="rect">
                <a:avLst/>
              </a:prstGeom>
            </p:spPr>
            <p:txBody>
              <a:bodyPr wrap="none">
                <a:spAutoFit/>
              </a:bodyPr>
              <a:lstStyle/>
              <a:p>
                <a:r>
                  <a:rPr lang="en-US" altLang="ja-JP" dirty="0"/>
                  <a:t>Here the GL result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𝐵</m:t>
                        </m:r>
                      </m:e>
                      <m:sub>
                        <m:r>
                          <a:rPr lang="en-US" altLang="ja-JP" i="1">
                            <a:latin typeface="Cambria Math" panose="02040503050406030204" pitchFamily="18" charset="0"/>
                          </a:rPr>
                          <m:t>𝑐</m:t>
                        </m:r>
                      </m:sub>
                    </m:sSub>
                    <m:r>
                      <a:rPr lang="en-US" altLang="ja-JP" i="1">
                        <a:latin typeface="Cambria Math" panose="02040503050406030204" pitchFamily="18" charset="0"/>
                      </a:rPr>
                      <m:t>=</m:t>
                    </m:r>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𝜙</m:t>
                            </m:r>
                          </m:e>
                          <m:sub>
                            <m:r>
                              <a:rPr lang="en-US" altLang="ja-JP" i="1">
                                <a:latin typeface="Cambria Math" panose="02040503050406030204" pitchFamily="18" charset="0"/>
                              </a:rPr>
                              <m:t>0</m:t>
                            </m:r>
                          </m:sub>
                        </m:sSub>
                      </m:num>
                      <m:den>
                        <m:r>
                          <a:rPr lang="en-US" altLang="ja-JP" i="1">
                            <a:latin typeface="Cambria Math" panose="02040503050406030204" pitchFamily="18" charset="0"/>
                          </a:rPr>
                          <m:t>2</m:t>
                        </m:r>
                        <m:rad>
                          <m:radPr>
                            <m:degHide m:val="on"/>
                            <m:ctrlPr>
                              <a:rPr lang="en-US" altLang="ja-JP" i="1">
                                <a:latin typeface="Cambria Math" panose="02040503050406030204" pitchFamily="18" charset="0"/>
                              </a:rPr>
                            </m:ctrlPr>
                          </m:radPr>
                          <m:deg/>
                          <m:e>
                            <m:r>
                              <a:rPr lang="en-US" altLang="ja-JP" i="1">
                                <a:latin typeface="Cambria Math" panose="02040503050406030204" pitchFamily="18" charset="0"/>
                              </a:rPr>
                              <m:t>2</m:t>
                            </m:r>
                          </m:e>
                        </m:rad>
                        <m:r>
                          <a:rPr lang="en-US" altLang="ja-JP" i="1">
                            <a:latin typeface="Cambria Math" panose="02040503050406030204" pitchFamily="18" charset="0"/>
                          </a:rPr>
                          <m:t>𝜋𝜆𝜉</m:t>
                        </m:r>
                      </m:den>
                    </m:f>
                  </m:oMath>
                </a14:m>
                <a:r>
                  <a:rPr lang="ja-JP" altLang="en-US" dirty="0"/>
                  <a:t>  </a:t>
                </a:r>
                <a:r>
                  <a:rPr lang="en-US" altLang="ja-JP" dirty="0"/>
                  <a:t>is used</a:t>
                </a:r>
                <a:endParaRPr lang="ja-JP" altLang="en-US" dirty="0"/>
              </a:p>
            </p:txBody>
          </p:sp>
        </mc:Choice>
        <mc:Fallback xmlns="">
          <p:sp>
            <p:nvSpPr>
              <p:cNvPr id="8" name="正方形/長方形 7">
                <a:extLst>
                  <a:ext uri="{FF2B5EF4-FFF2-40B4-BE49-F238E27FC236}">
                    <a16:creationId xmlns:a16="http://schemas.microsoft.com/office/drawing/2014/main" id="{89E32FFC-278C-4605-B46E-C8ED8FD4D275}"/>
                  </a:ext>
                </a:extLst>
              </p:cNvPr>
              <p:cNvSpPr>
                <a:spLocks noRot="1" noChangeAspect="1" noMove="1" noResize="1" noEditPoints="1" noAdjustHandles="1" noChangeArrowheads="1" noChangeShapeType="1" noTextEdit="1"/>
              </p:cNvSpPr>
              <p:nvPr/>
            </p:nvSpPr>
            <p:spPr>
              <a:xfrm>
                <a:off x="1053277" y="5359170"/>
                <a:ext cx="4250331" cy="530530"/>
              </a:xfrm>
              <a:prstGeom prst="rect">
                <a:avLst/>
              </a:prstGeom>
              <a:blipFill>
                <a:blip r:embed="rId9"/>
                <a:stretch>
                  <a:fillRect l="-1291" r="-287" b="-8046"/>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6B79149-2A05-694F-77B5-9C5B1CF39AE4}"/>
              </a:ext>
            </a:extLst>
          </p:cNvPr>
          <p:cNvSpPr txBox="1"/>
          <p:nvPr/>
        </p:nvSpPr>
        <p:spPr>
          <a:xfrm>
            <a:off x="74158" y="169277"/>
            <a:ext cx="1210588" cy="707886"/>
          </a:xfrm>
          <a:prstGeom prst="rect">
            <a:avLst/>
          </a:prstGeom>
          <a:noFill/>
          <a:ln w="25400">
            <a:solidFill>
              <a:schemeClr val="tx1"/>
            </a:solidFill>
          </a:ln>
        </p:spPr>
        <p:txBody>
          <a:bodyPr wrap="none" rtlCol="0">
            <a:spAutoFit/>
          </a:bodyPr>
          <a:lstStyle/>
          <a:p>
            <a:r>
              <a:rPr kumimoji="1" lang="ja-JP" altLang="en-US" sz="4000" dirty="0"/>
              <a:t>補足</a:t>
            </a:r>
          </a:p>
        </p:txBody>
      </p:sp>
      <p:sp>
        <p:nvSpPr>
          <p:cNvPr id="19" name="テキスト ボックス 18">
            <a:extLst>
              <a:ext uri="{FF2B5EF4-FFF2-40B4-BE49-F238E27FC236}">
                <a16:creationId xmlns:a16="http://schemas.microsoft.com/office/drawing/2014/main" id="{5D146859-69F7-1339-1A4E-F839F1470445}"/>
              </a:ext>
            </a:extLst>
          </p:cNvPr>
          <p:cNvSpPr txBox="1"/>
          <p:nvPr/>
        </p:nvSpPr>
        <p:spPr>
          <a:xfrm>
            <a:off x="19881" y="6356350"/>
            <a:ext cx="12284132" cy="461665"/>
          </a:xfrm>
          <a:prstGeom prst="rect">
            <a:avLst/>
          </a:prstGeom>
          <a:noFill/>
        </p:spPr>
        <p:txBody>
          <a:bodyPr wrap="none" rtlCol="0">
            <a:spAutoFit/>
          </a:bodyPr>
          <a:lstStyle/>
          <a:p>
            <a:r>
              <a:rPr kumimoji="1" lang="ja-JP" altLang="en-US" sz="2400" dirty="0">
                <a:solidFill>
                  <a:srgbClr val="FF0000"/>
                </a:solidFill>
              </a:rPr>
              <a:t>これはあくまでロンドン理論に基づく</a:t>
            </a:r>
            <a:r>
              <a:rPr kumimoji="1" lang="ja-JP" altLang="en-US" sz="2400" b="1" dirty="0">
                <a:solidFill>
                  <a:srgbClr val="FF0000"/>
                </a:solidFill>
              </a:rPr>
              <a:t>見積もり</a:t>
            </a:r>
            <a:r>
              <a:rPr kumimoji="1" lang="ja-JP" altLang="en-US" sz="2400" dirty="0">
                <a:solidFill>
                  <a:srgbClr val="FF0000"/>
                </a:solidFill>
              </a:rPr>
              <a:t>。ちゃんと計算するには</a:t>
            </a:r>
            <a:r>
              <a:rPr kumimoji="1" lang="en-US" altLang="ja-JP" sz="2400" dirty="0">
                <a:solidFill>
                  <a:srgbClr val="FF0000"/>
                </a:solidFill>
              </a:rPr>
              <a:t>GL</a:t>
            </a:r>
            <a:r>
              <a:rPr kumimoji="1" lang="ja-JP" altLang="en-US" sz="2400" dirty="0">
                <a:solidFill>
                  <a:srgbClr val="FF0000"/>
                </a:solidFill>
              </a:rPr>
              <a:t>か</a:t>
            </a:r>
            <a:r>
              <a:rPr kumimoji="1" lang="en-US" altLang="ja-JP" sz="2400" dirty="0">
                <a:solidFill>
                  <a:srgbClr val="FF0000"/>
                </a:solidFill>
              </a:rPr>
              <a:t>BCS</a:t>
            </a:r>
            <a:r>
              <a:rPr kumimoji="1" lang="ja-JP" altLang="en-US" sz="2400" dirty="0">
                <a:solidFill>
                  <a:srgbClr val="FF0000"/>
                </a:solidFill>
              </a:rPr>
              <a:t>が必要</a:t>
            </a:r>
          </a:p>
        </p:txBody>
      </p:sp>
    </p:spTree>
    <p:extLst>
      <p:ext uri="{BB962C8B-B14F-4D97-AF65-F5344CB8AC3E}">
        <p14:creationId xmlns:p14="http://schemas.microsoft.com/office/powerpoint/2010/main" val="23119264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229C8F6-E095-46D1-8E35-FB86B5AC17A8}"/>
              </a:ext>
            </a:extLst>
          </p:cNvPr>
          <p:cNvSpPr>
            <a:spLocks noGrp="1"/>
          </p:cNvSpPr>
          <p:nvPr>
            <p:ph type="sldNum" sz="quarter" idx="4"/>
          </p:nvPr>
        </p:nvSpPr>
        <p:spPr>
          <a:xfrm>
            <a:off x="10749280" y="6356350"/>
            <a:ext cx="604520" cy="365125"/>
          </a:xfrm>
          <a:prstGeom prst="rect">
            <a:avLst/>
          </a:prstGeom>
        </p:spPr>
        <p:txBody>
          <a:bodyPr anchor="ctr"/>
          <a:lstStyle>
            <a:defPPr>
              <a:defRPr lang="en-US"/>
            </a:defPPr>
            <a:lvl1pPr marL="0" algn="r" defTabSz="457200" rtl="0" eaLnBrk="1" latinLnBrk="0" hangingPunct="1">
              <a:defRPr sz="1200" kern="1200">
                <a:solidFill>
                  <a:srgbClr val="6C9BD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48F63A3B-78C7-47BE-AE5E-E10140E04643}" type="slidenum">
              <a:rPr lang="en-US" smtClean="0"/>
              <a:pPr algn="r"/>
              <a:t>113</a:t>
            </a:fld>
            <a:endParaRPr 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AD3FFA54-C25E-4142-BD18-629FFF7B9D98}"/>
                  </a:ext>
                </a:extLst>
              </p:cNvPr>
              <p:cNvSpPr txBox="1"/>
              <p:nvPr/>
            </p:nvSpPr>
            <p:spPr>
              <a:xfrm>
                <a:off x="4474595" y="17338"/>
                <a:ext cx="7710777" cy="1208536"/>
              </a:xfrm>
              <a:prstGeom prst="rect">
                <a:avLst/>
              </a:prstGeom>
              <a:noFill/>
            </p:spPr>
            <p:txBody>
              <a:bodyPr wrap="square" rtlCol="0">
                <a:spAutoFit/>
              </a:bodyPr>
              <a:lstStyle/>
              <a:p>
                <a14:m>
                  <m:oMath xmlns:m="http://schemas.openxmlformats.org/officeDocument/2006/math">
                    <m:f>
                      <m:fPr>
                        <m:ctrlPr>
                          <a:rPr kumimoji="1" lang="en-US" altLang="ja-JP" sz="2800" b="0" i="1" smtClean="0">
                            <a:solidFill>
                              <a:srgbClr val="FF0000"/>
                            </a:solidFill>
                            <a:latin typeface="Cambria Math" panose="02040503050406030204" pitchFamily="18" charset="0"/>
                          </a:rPr>
                        </m:ctrlPr>
                      </m:fPr>
                      <m:num>
                        <m:r>
                          <a:rPr kumimoji="1" lang="en-US" altLang="ja-JP" sz="2800" b="0" i="1" smtClean="0">
                            <a:solidFill>
                              <a:srgbClr val="FF0000"/>
                            </a:solidFill>
                            <a:latin typeface="Cambria Math" panose="02040503050406030204" pitchFamily="18" charset="0"/>
                          </a:rPr>
                          <m:t>𝜆</m:t>
                        </m:r>
                      </m:num>
                      <m:den>
                        <m:r>
                          <a:rPr kumimoji="1" lang="en-US" altLang="ja-JP" sz="2800" b="0" i="1" smtClean="0">
                            <a:solidFill>
                              <a:srgbClr val="FF0000"/>
                            </a:solidFill>
                            <a:latin typeface="Cambria Math" panose="02040503050406030204" pitchFamily="18" charset="0"/>
                          </a:rPr>
                          <m:t>𝜉</m:t>
                        </m:r>
                      </m:den>
                    </m:f>
                    <m:r>
                      <a:rPr kumimoji="1" lang="en-US" altLang="ja-JP" sz="2800" b="0" i="1" smtClean="0">
                        <a:solidFill>
                          <a:srgbClr val="FF0000"/>
                        </a:solidFill>
                        <a:latin typeface="Cambria Math" panose="02040503050406030204" pitchFamily="18" charset="0"/>
                      </a:rPr>
                      <m:t>≫1</m:t>
                    </m:r>
                  </m:oMath>
                </a14:m>
                <a:r>
                  <a:rPr kumimoji="1" lang="ja-JP" altLang="en-US" sz="2800" dirty="0">
                    <a:solidFill>
                      <a:srgbClr val="FF0000"/>
                    </a:solidFill>
                  </a:rPr>
                  <a:t> </a:t>
                </a:r>
                <a:r>
                  <a:rPr kumimoji="1" lang="en-US" altLang="ja-JP" sz="2800" dirty="0"/>
                  <a:t>and </a:t>
                </a:r>
                <a:r>
                  <a:rPr kumimoji="1" lang="en-US" altLang="ja-JP" sz="2800" dirty="0">
                    <a:solidFill>
                      <a:srgbClr val="FF0000"/>
                    </a:solidFill>
                  </a:rPr>
                  <a:t>clean limit </a:t>
                </a:r>
              </a:p>
              <a:p>
                <a:r>
                  <a:rPr kumimoji="1" lang="en-US" altLang="ja-JP" sz="2800" dirty="0"/>
                  <a:t>(e.g., clean-limit Nb</a:t>
                </a:r>
                <a:r>
                  <a:rPr kumimoji="1" lang="en-US" altLang="ja-JP" sz="2800" baseline="-25000" dirty="0"/>
                  <a:t>3</a:t>
                </a:r>
                <a:r>
                  <a:rPr kumimoji="1" lang="en-US" altLang="ja-JP" sz="2800" dirty="0"/>
                  <a:t>Sn, clean-limit </a:t>
                </a:r>
                <a:r>
                  <a:rPr kumimoji="1" lang="en-US" altLang="ja-JP" sz="2800" dirty="0" err="1"/>
                  <a:t>NbN</a:t>
                </a:r>
                <a:r>
                  <a:rPr kumimoji="1" lang="en-US" altLang="ja-JP" sz="2800" dirty="0"/>
                  <a:t> etc.) </a:t>
                </a:r>
                <a:endParaRPr kumimoji="1" lang="ja-JP" altLang="en-US" sz="2800" dirty="0"/>
              </a:p>
            </p:txBody>
          </p:sp>
        </mc:Choice>
        <mc:Fallback xmlns="">
          <p:sp>
            <p:nvSpPr>
              <p:cNvPr id="5" name="テキスト ボックス 4">
                <a:extLst>
                  <a:ext uri="{FF2B5EF4-FFF2-40B4-BE49-F238E27FC236}">
                    <a16:creationId xmlns:a16="http://schemas.microsoft.com/office/drawing/2014/main" id="{AD3FFA54-C25E-4142-BD18-629FFF7B9D98}"/>
                  </a:ext>
                </a:extLst>
              </p:cNvPr>
              <p:cNvSpPr txBox="1">
                <a:spLocks noRot="1" noChangeAspect="1" noMove="1" noResize="1" noEditPoints="1" noAdjustHandles="1" noChangeArrowheads="1" noChangeShapeType="1" noTextEdit="1"/>
              </p:cNvSpPr>
              <p:nvPr/>
            </p:nvSpPr>
            <p:spPr>
              <a:xfrm>
                <a:off x="4474595" y="17338"/>
                <a:ext cx="7710777" cy="1208536"/>
              </a:xfrm>
              <a:prstGeom prst="rect">
                <a:avLst/>
              </a:prstGeom>
              <a:blipFill>
                <a:blip r:embed="rId2"/>
                <a:stretch>
                  <a:fillRect l="-1581" r="-1502"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0EB8F04-895D-42A0-8AC4-56767818E502}"/>
                  </a:ext>
                </a:extLst>
              </p:cNvPr>
              <p:cNvSpPr txBox="1"/>
              <p:nvPr/>
            </p:nvSpPr>
            <p:spPr>
              <a:xfrm>
                <a:off x="2606360" y="1874401"/>
                <a:ext cx="31613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𝐻</m:t>
                          </m:r>
                        </m:e>
                        <m:sub>
                          <m:r>
                            <a:rPr kumimoji="1" lang="en-US" altLang="ja-JP" sz="2800" b="0" i="1" smtClean="0">
                              <a:latin typeface="Cambria Math" panose="02040503050406030204" pitchFamily="18" charset="0"/>
                            </a:rPr>
                            <m:t>𝑠h</m:t>
                          </m:r>
                        </m:sub>
                      </m:sSub>
                      <m:r>
                        <a:rPr kumimoji="1" lang="en-US" altLang="ja-JP" sz="2800" b="0" i="1" smtClean="0">
                          <a:latin typeface="Cambria Math" panose="02040503050406030204" pitchFamily="18" charset="0"/>
                        </a:rPr>
                        <m:t>(0)=0.84</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𝐻</m:t>
                          </m:r>
                        </m:e>
                        <m:sub>
                          <m:r>
                            <a:rPr kumimoji="1" lang="en-US" altLang="ja-JP" sz="2800" b="0" i="1" smtClean="0">
                              <a:latin typeface="Cambria Math" panose="02040503050406030204" pitchFamily="18" charset="0"/>
                            </a:rPr>
                            <m:t>𝑐</m:t>
                          </m:r>
                        </m:sub>
                      </m:sSub>
                      <m:r>
                        <a:rPr kumimoji="1" lang="en-US" altLang="ja-JP" sz="2800" b="0" i="1" smtClean="0">
                          <a:latin typeface="Cambria Math" panose="02040503050406030204" pitchFamily="18" charset="0"/>
                        </a:rPr>
                        <m:t>(0)</m:t>
                      </m:r>
                    </m:oMath>
                  </m:oMathPara>
                </a14:m>
                <a:endParaRPr kumimoji="1" lang="ja-JP" altLang="en-US" sz="2800" dirty="0"/>
              </a:p>
            </p:txBody>
          </p:sp>
        </mc:Choice>
        <mc:Fallback xmlns="">
          <p:sp>
            <p:nvSpPr>
              <p:cNvPr id="6" name="テキスト ボックス 5">
                <a:extLst>
                  <a:ext uri="{FF2B5EF4-FFF2-40B4-BE49-F238E27FC236}">
                    <a16:creationId xmlns:a16="http://schemas.microsoft.com/office/drawing/2014/main" id="{00EB8F04-895D-42A0-8AC4-56767818E502}"/>
                  </a:ext>
                </a:extLst>
              </p:cNvPr>
              <p:cNvSpPr txBox="1">
                <a:spLocks noRot="1" noChangeAspect="1" noMove="1" noResize="1" noEditPoints="1" noAdjustHandles="1" noChangeArrowheads="1" noChangeShapeType="1" noTextEdit="1"/>
              </p:cNvSpPr>
              <p:nvPr/>
            </p:nvSpPr>
            <p:spPr>
              <a:xfrm>
                <a:off x="2606360" y="1874401"/>
                <a:ext cx="3161314" cy="430887"/>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6EA5A558-C9C1-466D-AECC-164E665D645A}"/>
              </a:ext>
            </a:extLst>
          </p:cNvPr>
          <p:cNvSpPr txBox="1"/>
          <p:nvPr/>
        </p:nvSpPr>
        <p:spPr>
          <a:xfrm>
            <a:off x="8778548" y="1920786"/>
            <a:ext cx="3506741" cy="307777"/>
          </a:xfrm>
          <a:prstGeom prst="rect">
            <a:avLst/>
          </a:prstGeom>
          <a:noFill/>
        </p:spPr>
        <p:txBody>
          <a:bodyPr wrap="square">
            <a:spAutoFit/>
          </a:bodyPr>
          <a:lstStyle/>
          <a:p>
            <a:r>
              <a:rPr lang="en-US" altLang="ja-JP" sz="1400" dirty="0">
                <a:solidFill>
                  <a:srgbClr val="0070C0"/>
                </a:solidFill>
              </a:rPr>
              <a:t>V. P. </a:t>
            </a:r>
            <a:r>
              <a:rPr lang="ja-JP" altLang="en-US" sz="1400" dirty="0">
                <a:solidFill>
                  <a:srgbClr val="0070C0"/>
                </a:solidFill>
              </a:rPr>
              <a:t>Galaiko</a:t>
            </a:r>
            <a:r>
              <a:rPr lang="en-US" altLang="ja-JP" sz="1400" dirty="0">
                <a:solidFill>
                  <a:srgbClr val="0070C0"/>
                </a:solidFill>
              </a:rPr>
              <a:t>,</a:t>
            </a:r>
            <a:r>
              <a:rPr lang="ja-JP" altLang="en-US" sz="1400" dirty="0">
                <a:solidFill>
                  <a:srgbClr val="0070C0"/>
                </a:solidFill>
              </a:rPr>
              <a:t> Sov. Phys. JETP </a:t>
            </a:r>
            <a:r>
              <a:rPr lang="ja-JP" altLang="en-US" sz="1400" b="1" dirty="0">
                <a:solidFill>
                  <a:srgbClr val="0070C0"/>
                </a:solidFill>
              </a:rPr>
              <a:t>23</a:t>
            </a:r>
            <a:r>
              <a:rPr lang="en-US" altLang="ja-JP" sz="1400" dirty="0">
                <a:solidFill>
                  <a:srgbClr val="0070C0"/>
                </a:solidFill>
              </a:rPr>
              <a:t>,</a:t>
            </a:r>
            <a:r>
              <a:rPr lang="ja-JP" altLang="en-US" sz="1400" dirty="0">
                <a:solidFill>
                  <a:srgbClr val="0070C0"/>
                </a:solidFill>
              </a:rPr>
              <a:t> 475 </a:t>
            </a:r>
            <a:r>
              <a:rPr lang="en-US" altLang="ja-JP" sz="1400" dirty="0">
                <a:solidFill>
                  <a:srgbClr val="0070C0"/>
                </a:solidFill>
              </a:rPr>
              <a:t>(1966)</a:t>
            </a:r>
            <a:endParaRPr lang="ja-JP" altLang="en-US" sz="1400" dirty="0">
              <a:solidFill>
                <a:srgbClr val="0070C0"/>
              </a:solidFill>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87C3C08-A7D8-4CD3-9D59-5E40150208E2}"/>
                  </a:ext>
                </a:extLst>
              </p:cNvPr>
              <p:cNvSpPr txBox="1"/>
              <p:nvPr/>
            </p:nvSpPr>
            <p:spPr>
              <a:xfrm>
                <a:off x="2582116" y="3263225"/>
                <a:ext cx="151240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𝐻</m:t>
                          </m:r>
                        </m:e>
                        <m:sub>
                          <m:r>
                            <a:rPr kumimoji="1" lang="en-US" altLang="ja-JP" sz="2800" b="0" i="1" smtClean="0">
                              <a:latin typeface="Cambria Math" panose="02040503050406030204" pitchFamily="18" charset="0"/>
                            </a:rPr>
                            <m:t>𝑠h</m:t>
                          </m:r>
                        </m:sub>
                      </m:sSub>
                      <m:d>
                        <m:dPr>
                          <m:ctrlPr>
                            <a:rPr kumimoji="1" lang="en-US" altLang="ja-JP" sz="2800" b="0" i="1" smtClean="0">
                              <a:latin typeface="Cambria Math" panose="02040503050406030204" pitchFamily="18" charset="0"/>
                            </a:rPr>
                          </m:ctrlPr>
                        </m:dPr>
                        <m:e>
                          <m:r>
                            <m:rPr>
                              <m:sty m:val="p"/>
                            </m:rPr>
                            <a:rPr kumimoji="1" lang="en-US" altLang="ja-JP" sz="2800" b="0" i="0" smtClean="0">
                              <a:latin typeface="Cambria Math" panose="02040503050406030204" pitchFamily="18" charset="0"/>
                            </a:rPr>
                            <m:t>T</m:t>
                          </m:r>
                        </m:e>
                      </m:d>
                      <m:r>
                        <a:rPr kumimoji="1" lang="en-US" altLang="ja-JP" sz="2800" b="0" i="0" smtClean="0">
                          <a:latin typeface="Cambria Math" panose="02040503050406030204" pitchFamily="18" charset="0"/>
                        </a:rPr>
                        <m:t>=</m:t>
                      </m:r>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A87C3C08-A7D8-4CD3-9D59-5E40150208E2}"/>
                  </a:ext>
                </a:extLst>
              </p:cNvPr>
              <p:cNvSpPr txBox="1">
                <a:spLocks noRot="1" noChangeAspect="1" noMove="1" noResize="1" noEditPoints="1" noAdjustHandles="1" noChangeArrowheads="1" noChangeShapeType="1" noTextEdit="1"/>
              </p:cNvSpPr>
              <p:nvPr/>
            </p:nvSpPr>
            <p:spPr>
              <a:xfrm>
                <a:off x="2582116" y="3263225"/>
                <a:ext cx="1512402" cy="430887"/>
              </a:xfrm>
              <a:prstGeom prst="rect">
                <a:avLst/>
              </a:prstGeom>
              <a:blipFill>
                <a:blip r:embed="rId4"/>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40023E1-7501-476E-AEEE-5C3223BA555C}"/>
              </a:ext>
            </a:extLst>
          </p:cNvPr>
          <p:cNvSpPr txBox="1"/>
          <p:nvPr/>
        </p:nvSpPr>
        <p:spPr>
          <a:xfrm>
            <a:off x="8885582" y="3141729"/>
            <a:ext cx="3245023" cy="523220"/>
          </a:xfrm>
          <a:prstGeom prst="rect">
            <a:avLst/>
          </a:prstGeom>
          <a:noFill/>
        </p:spPr>
        <p:txBody>
          <a:bodyPr wrap="square">
            <a:spAutoFit/>
          </a:bodyPr>
          <a:lstStyle/>
          <a:p>
            <a:r>
              <a:rPr lang="en-US" altLang="ja-JP" sz="1400" dirty="0">
                <a:solidFill>
                  <a:srgbClr val="0070C0"/>
                </a:solidFill>
              </a:rPr>
              <a:t>G. </a:t>
            </a:r>
            <a:r>
              <a:rPr lang="ja-JP" altLang="en-US" sz="1400" dirty="0">
                <a:solidFill>
                  <a:srgbClr val="0070C0"/>
                </a:solidFill>
              </a:rPr>
              <a:t>Catelani and </a:t>
            </a:r>
            <a:r>
              <a:rPr lang="en-US" altLang="ja-JP" sz="1400" dirty="0">
                <a:solidFill>
                  <a:srgbClr val="0070C0"/>
                </a:solidFill>
              </a:rPr>
              <a:t>J. P. </a:t>
            </a:r>
            <a:r>
              <a:rPr lang="ja-JP" altLang="en-US" sz="1400" dirty="0">
                <a:solidFill>
                  <a:srgbClr val="0070C0"/>
                </a:solidFill>
              </a:rPr>
              <a:t>Sethna</a:t>
            </a:r>
            <a:r>
              <a:rPr lang="en-US" altLang="ja-JP" sz="1400" dirty="0">
                <a:solidFill>
                  <a:srgbClr val="0070C0"/>
                </a:solidFill>
              </a:rPr>
              <a:t>,</a:t>
            </a:r>
            <a:r>
              <a:rPr lang="ja-JP" altLang="en-US" sz="1400" dirty="0">
                <a:solidFill>
                  <a:srgbClr val="0070C0"/>
                </a:solidFill>
              </a:rPr>
              <a:t> </a:t>
            </a:r>
            <a:endParaRPr lang="en-US" altLang="ja-JP" sz="1400" dirty="0">
              <a:solidFill>
                <a:srgbClr val="0070C0"/>
              </a:solidFill>
            </a:endParaRPr>
          </a:p>
          <a:p>
            <a:r>
              <a:rPr lang="ja-JP" altLang="en-US" sz="1400" dirty="0">
                <a:solidFill>
                  <a:srgbClr val="0070C0"/>
                </a:solidFill>
              </a:rPr>
              <a:t>Phys. Rev. B </a:t>
            </a:r>
            <a:r>
              <a:rPr lang="ja-JP" altLang="en-US" sz="1400" b="1" dirty="0">
                <a:solidFill>
                  <a:srgbClr val="0070C0"/>
                </a:solidFill>
              </a:rPr>
              <a:t>78</a:t>
            </a:r>
            <a:r>
              <a:rPr lang="en-US" altLang="ja-JP" sz="1400" dirty="0">
                <a:solidFill>
                  <a:srgbClr val="0070C0"/>
                </a:solidFill>
              </a:rPr>
              <a:t>,</a:t>
            </a:r>
            <a:r>
              <a:rPr lang="ja-JP" altLang="en-US" sz="1400" dirty="0">
                <a:solidFill>
                  <a:srgbClr val="0070C0"/>
                </a:solidFill>
              </a:rPr>
              <a:t> 224509 </a:t>
            </a:r>
            <a:r>
              <a:rPr lang="en-US" altLang="ja-JP" sz="1400" dirty="0">
                <a:solidFill>
                  <a:srgbClr val="0070C0"/>
                </a:solidFill>
              </a:rPr>
              <a:t>(2008)</a:t>
            </a:r>
            <a:endParaRPr lang="ja-JP" altLang="en-US" sz="1400" dirty="0">
              <a:solidFill>
                <a:srgbClr val="0070C0"/>
              </a:solidFill>
            </a:endParaRPr>
          </a:p>
        </p:txBody>
      </p:sp>
      <p:pic>
        <p:nvPicPr>
          <p:cNvPr id="10" name="図 9">
            <a:extLst>
              <a:ext uri="{FF2B5EF4-FFF2-40B4-BE49-F238E27FC236}">
                <a16:creationId xmlns:a16="http://schemas.microsoft.com/office/drawing/2014/main" id="{791F2A3F-E4A1-440F-A67E-B806A4462F4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094518" y="2605265"/>
            <a:ext cx="3054616" cy="1981982"/>
          </a:xfrm>
          <a:prstGeom prst="rect">
            <a:avLst/>
          </a:prstGeom>
        </p:spPr>
      </p:pic>
      <p:cxnSp>
        <p:nvCxnSpPr>
          <p:cNvPr id="11" name="直線コネクタ 10">
            <a:extLst>
              <a:ext uri="{FF2B5EF4-FFF2-40B4-BE49-F238E27FC236}">
                <a16:creationId xmlns:a16="http://schemas.microsoft.com/office/drawing/2014/main" id="{E2AED4E3-152E-4563-8363-F5BB4CDE77DC}"/>
              </a:ext>
            </a:extLst>
          </p:cNvPr>
          <p:cNvCxnSpPr>
            <a:cxnSpLocks/>
          </p:cNvCxnSpPr>
          <p:nvPr/>
        </p:nvCxnSpPr>
        <p:spPr>
          <a:xfrm>
            <a:off x="0" y="2537909"/>
            <a:ext cx="12192000" cy="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cxnSp>
        <p:nvCxnSpPr>
          <p:cNvPr id="12" name="直線コネクタ 11">
            <a:extLst>
              <a:ext uri="{FF2B5EF4-FFF2-40B4-BE49-F238E27FC236}">
                <a16:creationId xmlns:a16="http://schemas.microsoft.com/office/drawing/2014/main" id="{B4245CBB-4087-4A6F-983D-2CBFF56B9348}"/>
              </a:ext>
            </a:extLst>
          </p:cNvPr>
          <p:cNvCxnSpPr>
            <a:cxnSpLocks/>
          </p:cNvCxnSpPr>
          <p:nvPr/>
        </p:nvCxnSpPr>
        <p:spPr>
          <a:xfrm>
            <a:off x="0" y="1617295"/>
            <a:ext cx="12192000" cy="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cxnSp>
        <p:nvCxnSpPr>
          <p:cNvPr id="13" name="直線コネクタ 12">
            <a:extLst>
              <a:ext uri="{FF2B5EF4-FFF2-40B4-BE49-F238E27FC236}">
                <a16:creationId xmlns:a16="http://schemas.microsoft.com/office/drawing/2014/main" id="{DED41543-8F9A-440A-B3CC-202E5DDCC41A}"/>
              </a:ext>
            </a:extLst>
          </p:cNvPr>
          <p:cNvCxnSpPr>
            <a:cxnSpLocks/>
          </p:cNvCxnSpPr>
          <p:nvPr/>
        </p:nvCxnSpPr>
        <p:spPr>
          <a:xfrm>
            <a:off x="0" y="4643517"/>
            <a:ext cx="12192000" cy="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cxnSp>
        <p:nvCxnSpPr>
          <p:cNvPr id="14" name="直線コネクタ 13">
            <a:extLst>
              <a:ext uri="{FF2B5EF4-FFF2-40B4-BE49-F238E27FC236}">
                <a16:creationId xmlns:a16="http://schemas.microsoft.com/office/drawing/2014/main" id="{3F7ACEE9-8780-4D13-BE92-108D29DC624D}"/>
              </a:ext>
            </a:extLst>
          </p:cNvPr>
          <p:cNvCxnSpPr>
            <a:cxnSpLocks/>
          </p:cNvCxnSpPr>
          <p:nvPr/>
        </p:nvCxnSpPr>
        <p:spPr>
          <a:xfrm>
            <a:off x="2045347" y="1444276"/>
            <a:ext cx="0" cy="5106261"/>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CA79E7A8-7BD0-4485-9980-DC7A72EAC98C}"/>
                  </a:ext>
                </a:extLst>
              </p:cNvPr>
              <p:cNvSpPr txBox="1"/>
              <p:nvPr/>
            </p:nvSpPr>
            <p:spPr>
              <a:xfrm>
                <a:off x="4141326" y="1176326"/>
                <a:ext cx="8075211" cy="532838"/>
              </a:xfrm>
              <a:prstGeom prst="rect">
                <a:avLst/>
              </a:prstGeom>
              <a:noFill/>
            </p:spPr>
            <p:txBody>
              <a:bodyPr wrap="square" rtlCol="0">
                <a:spAutoFit/>
              </a:bodyPr>
              <a:lstStyle/>
              <a:p>
                <a:r>
                  <a:rPr kumimoji="1" lang="en-US" altLang="ja-JP" dirty="0"/>
                  <a:t>* clean limit Nb has </a:t>
                </a:r>
                <a14:m>
                  <m:oMath xmlns:m="http://schemas.openxmlformats.org/officeDocument/2006/math">
                    <m:f>
                      <m:fPr>
                        <m:ctrlPr>
                          <a:rPr kumimoji="1" lang="en-US" altLang="ja-JP" sz="1800" b="0" i="1" smtClean="0">
                            <a:solidFill>
                              <a:srgbClr val="FF0000"/>
                            </a:solidFill>
                            <a:latin typeface="Cambria Math" panose="02040503050406030204" pitchFamily="18" charset="0"/>
                          </a:rPr>
                        </m:ctrlPr>
                      </m:fPr>
                      <m:num>
                        <m:r>
                          <a:rPr kumimoji="1" lang="en-US" altLang="ja-JP" sz="1800" b="0" i="1" smtClean="0">
                            <a:solidFill>
                              <a:srgbClr val="FF0000"/>
                            </a:solidFill>
                            <a:latin typeface="Cambria Math" panose="02040503050406030204" pitchFamily="18" charset="0"/>
                          </a:rPr>
                          <m:t>𝜆</m:t>
                        </m:r>
                      </m:num>
                      <m:den>
                        <m:r>
                          <a:rPr kumimoji="1" lang="en-US" altLang="ja-JP" sz="1800" b="0" i="1" smtClean="0">
                            <a:solidFill>
                              <a:srgbClr val="FF0000"/>
                            </a:solidFill>
                            <a:latin typeface="Cambria Math" panose="02040503050406030204" pitchFamily="18" charset="0"/>
                          </a:rPr>
                          <m:t>𝜉</m:t>
                        </m:r>
                      </m:den>
                    </m:f>
                    <m:r>
                      <a:rPr kumimoji="1" lang="en-US" altLang="ja-JP" sz="1800" b="0" i="1" smtClean="0">
                        <a:solidFill>
                          <a:srgbClr val="FF0000"/>
                        </a:solidFill>
                        <a:latin typeface="Cambria Math" panose="02040503050406030204" pitchFamily="18" charset="0"/>
                      </a:rPr>
                      <m:t>∼1</m:t>
                    </m:r>
                  </m:oMath>
                </a14:m>
                <a:r>
                  <a:rPr kumimoji="1" lang="en-US" altLang="ja-JP" dirty="0"/>
                  <a:t>. So, these formulas are </a:t>
                </a:r>
                <a:r>
                  <a:rPr kumimoji="1" lang="en-US" altLang="ja-JP" b="1" u="sng" dirty="0"/>
                  <a:t>not</a:t>
                </a:r>
                <a:r>
                  <a:rPr kumimoji="1" lang="en-US" altLang="ja-JP" dirty="0"/>
                  <a:t> applicable to Nb</a:t>
                </a:r>
                <a:endParaRPr kumimoji="1" lang="ja-JP" altLang="en-US" dirty="0"/>
              </a:p>
            </p:txBody>
          </p:sp>
        </mc:Choice>
        <mc:Fallback xmlns="">
          <p:sp>
            <p:nvSpPr>
              <p:cNvPr id="15" name="テキスト ボックス 14">
                <a:extLst>
                  <a:ext uri="{FF2B5EF4-FFF2-40B4-BE49-F238E27FC236}">
                    <a16:creationId xmlns:a16="http://schemas.microsoft.com/office/drawing/2014/main" id="{CA79E7A8-7BD0-4485-9980-DC7A72EAC98C}"/>
                  </a:ext>
                </a:extLst>
              </p:cNvPr>
              <p:cNvSpPr txBox="1">
                <a:spLocks noRot="1" noChangeAspect="1" noMove="1" noResize="1" noEditPoints="1" noAdjustHandles="1" noChangeArrowheads="1" noChangeShapeType="1" noTextEdit="1"/>
              </p:cNvSpPr>
              <p:nvPr/>
            </p:nvSpPr>
            <p:spPr>
              <a:xfrm>
                <a:off x="4141326" y="1176326"/>
                <a:ext cx="8075211" cy="532838"/>
              </a:xfrm>
              <a:prstGeom prst="rect">
                <a:avLst/>
              </a:prstGeom>
              <a:blipFill>
                <a:blip r:embed="rId6"/>
                <a:stretch>
                  <a:fillRect l="-604" b="-6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A5B482DB-0E51-4401-826B-17DF26E7A58B}"/>
                  </a:ext>
                </a:extLst>
              </p:cNvPr>
              <p:cNvSpPr txBox="1"/>
              <p:nvPr/>
            </p:nvSpPr>
            <p:spPr>
              <a:xfrm>
                <a:off x="468090" y="4969250"/>
                <a:ext cx="109036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𝑇</m:t>
                      </m:r>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𝑇</m:t>
                          </m:r>
                        </m:e>
                        <m:sub>
                          <m:r>
                            <a:rPr kumimoji="1" lang="en-US" altLang="ja-JP" sz="2800" b="0" i="1" smtClean="0">
                              <a:latin typeface="Cambria Math" panose="02040503050406030204" pitchFamily="18" charset="0"/>
                            </a:rPr>
                            <m:t>𝑐</m:t>
                          </m:r>
                        </m:sub>
                      </m:sSub>
                    </m:oMath>
                  </m:oMathPara>
                </a14:m>
                <a:endParaRPr kumimoji="1" lang="ja-JP" altLang="en-US" sz="2800" dirty="0"/>
              </a:p>
            </p:txBody>
          </p:sp>
        </mc:Choice>
        <mc:Fallback xmlns="">
          <p:sp>
            <p:nvSpPr>
              <p:cNvPr id="16" name="テキスト ボックス 15">
                <a:extLst>
                  <a:ext uri="{FF2B5EF4-FFF2-40B4-BE49-F238E27FC236}">
                    <a16:creationId xmlns:a16="http://schemas.microsoft.com/office/drawing/2014/main" id="{A5B482DB-0E51-4401-826B-17DF26E7A58B}"/>
                  </a:ext>
                </a:extLst>
              </p:cNvPr>
              <p:cNvSpPr txBox="1">
                <a:spLocks noRot="1" noChangeAspect="1" noMove="1" noResize="1" noEditPoints="1" noAdjustHandles="1" noChangeArrowheads="1" noChangeShapeType="1" noTextEdit="1"/>
              </p:cNvSpPr>
              <p:nvPr/>
            </p:nvSpPr>
            <p:spPr>
              <a:xfrm>
                <a:off x="468090" y="4969250"/>
                <a:ext cx="1090363" cy="43088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9532B980-9388-4EBE-B426-CFBB6539235D}"/>
                  </a:ext>
                </a:extLst>
              </p:cNvPr>
              <p:cNvSpPr txBox="1"/>
              <p:nvPr/>
            </p:nvSpPr>
            <p:spPr>
              <a:xfrm>
                <a:off x="2258976" y="5514055"/>
                <a:ext cx="4745402"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𝐻</m:t>
                          </m:r>
                        </m:e>
                        <m:sub>
                          <m:r>
                            <a:rPr kumimoji="1" lang="en-US" altLang="ja-JP" sz="2000" b="0" i="1" smtClean="0">
                              <a:latin typeface="Cambria Math" panose="02040503050406030204" pitchFamily="18" charset="0"/>
                            </a:rPr>
                            <m:t>𝑠h</m:t>
                          </m:r>
                        </m:sub>
                      </m:sSub>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𝑇</m:t>
                          </m:r>
                        </m:e>
                      </m:d>
                      <m:sSub>
                        <m:sSubPr>
                          <m:ctrlPr>
                            <a:rPr kumimoji="1" lang="en-US" altLang="ja-JP" sz="2000" b="0" i="1" smtClean="0">
                              <a:latin typeface="Cambria Math" panose="02040503050406030204" pitchFamily="18" charset="0"/>
                            </a:rPr>
                          </m:ctrlPr>
                        </m:sSubPr>
                        <m:e>
                          <m:d>
                            <m:dPr>
                              <m:begChr m:val=""/>
                              <m:endChr m:val="|"/>
                              <m:ctrlPr>
                                <a:rPr kumimoji="1" lang="en-US" altLang="ja-JP" sz="2000" b="0" i="1" smtClean="0">
                                  <a:latin typeface="Cambria Math" panose="02040503050406030204" pitchFamily="18" charset="0"/>
                                </a:rPr>
                              </m:ctrlPr>
                            </m:dPr>
                            <m:e>
                              <m:r>
                                <a:rPr lang="ja-JP" altLang="en-US" sz="1400">
                                  <a:latin typeface="Cambria Math" panose="02040503050406030204" pitchFamily="18" charset="0"/>
                                </a:rPr>
                                <m:t>​</m:t>
                              </m:r>
                            </m:e>
                          </m:d>
                        </m:e>
                        <m:sub>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𝑇</m:t>
                              </m:r>
                            </m:e>
                            <m:sub>
                              <m:r>
                                <a:rPr kumimoji="1" lang="en-US" altLang="ja-JP" sz="2000" b="0" i="1" smtClean="0">
                                  <a:latin typeface="Cambria Math" panose="02040503050406030204" pitchFamily="18" charset="0"/>
                                </a:rPr>
                                <m:t>𝑐</m:t>
                              </m:r>
                            </m:sub>
                          </m:sSub>
                        </m:sub>
                      </m:sSub>
                      <m:r>
                        <a:rPr kumimoji="1" lang="en-US" altLang="ja-JP" sz="2000" b="0" i="1" smtClean="0">
                          <a:latin typeface="Cambria Math" panose="02040503050406030204" pitchFamily="18" charset="0"/>
                        </a:rPr>
                        <m:t>=</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1+</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0.731</m:t>
                              </m:r>
                            </m:num>
                            <m:den>
                              <m:rad>
                                <m:radPr>
                                  <m:degHide m:val="on"/>
                                  <m:ctrlPr>
                                    <a:rPr kumimoji="1" lang="en-US" altLang="ja-JP" sz="2000" b="0" i="1" smtClean="0">
                                      <a:latin typeface="Cambria Math" panose="02040503050406030204" pitchFamily="18" charset="0"/>
                                    </a:rPr>
                                  </m:ctrlPr>
                                </m:radPr>
                                <m:deg/>
                                <m:e>
                                  <m:r>
                                    <a:rPr kumimoji="1" lang="en-US" altLang="ja-JP" sz="2000" b="0" i="1" smtClean="0">
                                      <a:latin typeface="Cambria Math" panose="02040503050406030204" pitchFamily="18" charset="0"/>
                                    </a:rPr>
                                    <m:t>𝜅</m:t>
                                  </m:r>
                                </m:e>
                              </m:rad>
                            </m:den>
                          </m:f>
                        </m:e>
                      </m:d>
                      <m:f>
                        <m:fPr>
                          <m:ctrlPr>
                            <a:rPr kumimoji="1" lang="en-US" altLang="ja-JP" sz="2000" i="1">
                              <a:latin typeface="Cambria Math" panose="02040503050406030204" pitchFamily="18" charset="0"/>
                            </a:rPr>
                          </m:ctrlPr>
                        </m:fPr>
                        <m:num>
                          <m:rad>
                            <m:radPr>
                              <m:degHide m:val="on"/>
                              <m:ctrlPr>
                                <a:rPr kumimoji="1" lang="en-US" altLang="ja-JP" sz="2000" i="1">
                                  <a:latin typeface="Cambria Math" panose="02040503050406030204" pitchFamily="18" charset="0"/>
                                </a:rPr>
                              </m:ctrlPr>
                            </m:radPr>
                            <m:deg/>
                            <m:e>
                              <m:r>
                                <a:rPr kumimoji="1" lang="en-US" altLang="ja-JP" sz="2000" i="1">
                                  <a:latin typeface="Cambria Math" panose="02040503050406030204" pitchFamily="18" charset="0"/>
                                </a:rPr>
                                <m:t>5</m:t>
                              </m:r>
                            </m:e>
                          </m:rad>
                        </m:num>
                        <m:den>
                          <m:r>
                            <a:rPr kumimoji="1" lang="en-US" altLang="ja-JP" sz="2000" i="1">
                              <a:latin typeface="Cambria Math" panose="02040503050406030204" pitchFamily="18" charset="0"/>
                            </a:rPr>
                            <m:t>3</m:t>
                          </m:r>
                        </m:den>
                      </m:f>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𝐻</m:t>
                          </m:r>
                        </m:e>
                        <m:sub>
                          <m:r>
                            <a:rPr kumimoji="1" lang="en-US" altLang="ja-JP" sz="2000" b="0" i="1" smtClean="0">
                              <a:latin typeface="Cambria Math" panose="02040503050406030204" pitchFamily="18" charset="0"/>
                            </a:rPr>
                            <m:t>𝑐</m:t>
                          </m:r>
                        </m:sub>
                      </m:sSub>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𝑇</m:t>
                          </m:r>
                        </m:e>
                      </m:d>
                      <m:sSub>
                        <m:sSubPr>
                          <m:ctrlPr>
                            <a:rPr kumimoji="1" lang="en-US" altLang="ja-JP" sz="2000" b="0" i="1" smtClean="0">
                              <a:latin typeface="Cambria Math" panose="02040503050406030204" pitchFamily="18" charset="0"/>
                            </a:rPr>
                          </m:ctrlPr>
                        </m:sSubPr>
                        <m:e>
                          <m:d>
                            <m:dPr>
                              <m:begChr m:val=""/>
                              <m:endChr m:val="|"/>
                              <m:ctrlPr>
                                <a:rPr kumimoji="1" lang="en-US" altLang="ja-JP" sz="2000" b="0" i="1" smtClean="0">
                                  <a:latin typeface="Cambria Math" panose="02040503050406030204" pitchFamily="18" charset="0"/>
                                </a:rPr>
                              </m:ctrlPr>
                            </m:dPr>
                            <m:e>
                              <m:r>
                                <a:rPr lang="ja-JP" altLang="en-US" sz="1400">
                                  <a:latin typeface="Cambria Math" panose="02040503050406030204" pitchFamily="18" charset="0"/>
                                </a:rPr>
                                <m:t>​</m:t>
                              </m:r>
                            </m:e>
                          </m:d>
                        </m:e>
                        <m:sub>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𝑇</m:t>
                              </m:r>
                            </m:e>
                            <m:sub>
                              <m:r>
                                <a:rPr kumimoji="1" lang="en-US" altLang="ja-JP" sz="2000" b="0" i="1" smtClean="0">
                                  <a:latin typeface="Cambria Math" panose="02040503050406030204" pitchFamily="18" charset="0"/>
                                </a:rPr>
                                <m:t>𝑐</m:t>
                              </m:r>
                            </m:sub>
                          </m:sSub>
                        </m:sub>
                      </m:sSub>
                    </m:oMath>
                  </m:oMathPara>
                </a14:m>
                <a:endParaRPr kumimoji="1" lang="ja-JP" altLang="en-US" sz="2000" dirty="0"/>
              </a:p>
            </p:txBody>
          </p:sp>
        </mc:Choice>
        <mc:Fallback xmlns="">
          <p:sp>
            <p:nvSpPr>
              <p:cNvPr id="17" name="テキスト ボックス 16">
                <a:extLst>
                  <a:ext uri="{FF2B5EF4-FFF2-40B4-BE49-F238E27FC236}">
                    <a16:creationId xmlns:a16="http://schemas.microsoft.com/office/drawing/2014/main" id="{9532B980-9388-4EBE-B426-CFBB6539235D}"/>
                  </a:ext>
                </a:extLst>
              </p:cNvPr>
              <p:cNvSpPr txBox="1">
                <a:spLocks noRot="1" noChangeAspect="1" noMove="1" noResize="1" noEditPoints="1" noAdjustHandles="1" noChangeArrowheads="1" noChangeShapeType="1" noTextEdit="1"/>
              </p:cNvSpPr>
              <p:nvPr/>
            </p:nvSpPr>
            <p:spPr>
              <a:xfrm>
                <a:off x="2258976" y="5514055"/>
                <a:ext cx="4745402" cy="73077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81F28FBB-CA10-4B63-9D67-1E38C73C6AE5}"/>
                  </a:ext>
                </a:extLst>
              </p:cNvPr>
              <p:cNvSpPr txBox="1"/>
              <p:nvPr/>
            </p:nvSpPr>
            <p:spPr>
              <a:xfrm>
                <a:off x="468091" y="1874401"/>
                <a:ext cx="1046442" cy="4341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𝑇</m:t>
                      </m:r>
                      <m:r>
                        <a:rPr kumimoji="1" lang="en-US" altLang="ja-JP" sz="2800" b="0" i="1" smtClean="0">
                          <a:latin typeface="Cambria Math" panose="02040503050406030204" pitchFamily="18" charset="0"/>
                        </a:rPr>
                        <m:t>→0</m:t>
                      </m:r>
                    </m:oMath>
                  </m:oMathPara>
                </a14:m>
                <a:endParaRPr kumimoji="1" lang="ja-JP" altLang="en-US" sz="2800" dirty="0"/>
              </a:p>
            </p:txBody>
          </p:sp>
        </mc:Choice>
        <mc:Fallback xmlns="">
          <p:sp>
            <p:nvSpPr>
              <p:cNvPr id="18" name="テキスト ボックス 17">
                <a:extLst>
                  <a:ext uri="{FF2B5EF4-FFF2-40B4-BE49-F238E27FC236}">
                    <a16:creationId xmlns:a16="http://schemas.microsoft.com/office/drawing/2014/main" id="{81F28FBB-CA10-4B63-9D67-1E38C73C6AE5}"/>
                  </a:ext>
                </a:extLst>
              </p:cNvPr>
              <p:cNvSpPr txBox="1">
                <a:spLocks noRot="1" noChangeAspect="1" noMove="1" noResize="1" noEditPoints="1" noAdjustHandles="1" noChangeArrowheads="1" noChangeShapeType="1" noTextEdit="1"/>
              </p:cNvSpPr>
              <p:nvPr/>
            </p:nvSpPr>
            <p:spPr>
              <a:xfrm>
                <a:off x="468091" y="1874401"/>
                <a:ext cx="1046442" cy="434151"/>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E018E671-0E57-4D46-BBC4-F5FA893A61E3}"/>
                  </a:ext>
                </a:extLst>
              </p:cNvPr>
              <p:cNvSpPr txBox="1"/>
              <p:nvPr/>
            </p:nvSpPr>
            <p:spPr>
              <a:xfrm>
                <a:off x="133480" y="3266489"/>
                <a:ext cx="17595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0&lt;</m:t>
                      </m:r>
                      <m:r>
                        <a:rPr kumimoji="1" lang="en-US" altLang="ja-JP" sz="2800" b="0" i="1" smtClean="0">
                          <a:latin typeface="Cambria Math" panose="02040503050406030204" pitchFamily="18" charset="0"/>
                        </a:rPr>
                        <m:t>𝑇</m:t>
                      </m:r>
                      <m:r>
                        <a:rPr kumimoji="1" lang="en-US" altLang="ja-JP" sz="2800" b="0" i="1" smtClean="0">
                          <a:latin typeface="Cambria Math" panose="02040503050406030204" pitchFamily="18" charset="0"/>
                        </a:rPr>
                        <m:t>&lt;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𝑇</m:t>
                          </m:r>
                        </m:e>
                        <m:sub>
                          <m:r>
                            <a:rPr kumimoji="1" lang="en-US" altLang="ja-JP" sz="2800" b="0" i="1" smtClean="0">
                              <a:latin typeface="Cambria Math" panose="02040503050406030204" pitchFamily="18" charset="0"/>
                            </a:rPr>
                            <m:t>𝑐</m:t>
                          </m:r>
                        </m:sub>
                      </m:sSub>
                    </m:oMath>
                  </m:oMathPara>
                </a14:m>
                <a:endParaRPr kumimoji="1" lang="ja-JP" altLang="en-US" sz="2800" dirty="0"/>
              </a:p>
            </p:txBody>
          </p:sp>
        </mc:Choice>
        <mc:Fallback xmlns="">
          <p:sp>
            <p:nvSpPr>
              <p:cNvPr id="19" name="テキスト ボックス 18">
                <a:extLst>
                  <a:ext uri="{FF2B5EF4-FFF2-40B4-BE49-F238E27FC236}">
                    <a16:creationId xmlns:a16="http://schemas.microsoft.com/office/drawing/2014/main" id="{E018E671-0E57-4D46-BBC4-F5FA893A61E3}"/>
                  </a:ext>
                </a:extLst>
              </p:cNvPr>
              <p:cNvSpPr txBox="1">
                <a:spLocks noRot="1" noChangeAspect="1" noMove="1" noResize="1" noEditPoints="1" noAdjustHandles="1" noChangeArrowheads="1" noChangeShapeType="1" noTextEdit="1"/>
              </p:cNvSpPr>
              <p:nvPr/>
            </p:nvSpPr>
            <p:spPr>
              <a:xfrm>
                <a:off x="133480" y="3266489"/>
                <a:ext cx="1759584" cy="430887"/>
              </a:xfrm>
              <a:prstGeom prst="rect">
                <a:avLst/>
              </a:prstGeom>
              <a:blipFill>
                <a:blip r:embed="rId10"/>
                <a:stretch>
                  <a:fillRect/>
                </a:stretch>
              </a:blipFill>
            </p:spPr>
            <p:txBody>
              <a:bodyPr/>
              <a:lstStyle/>
              <a:p>
                <a:r>
                  <a:rPr lang="ja-JP" altLang="en-US">
                    <a:noFill/>
                  </a:rPr>
                  <a:t> </a:t>
                </a:r>
              </a:p>
            </p:txBody>
          </p:sp>
        </mc:Fallback>
      </mc:AlternateContent>
      <p:cxnSp>
        <p:nvCxnSpPr>
          <p:cNvPr id="20" name="直線コネクタ 19">
            <a:extLst>
              <a:ext uri="{FF2B5EF4-FFF2-40B4-BE49-F238E27FC236}">
                <a16:creationId xmlns:a16="http://schemas.microsoft.com/office/drawing/2014/main" id="{5494ECCF-4ACF-4CD3-8AA4-EF7F1E575236}"/>
              </a:ext>
            </a:extLst>
          </p:cNvPr>
          <p:cNvCxnSpPr>
            <a:cxnSpLocks/>
          </p:cNvCxnSpPr>
          <p:nvPr/>
        </p:nvCxnSpPr>
        <p:spPr>
          <a:xfrm>
            <a:off x="-3248" y="6397684"/>
            <a:ext cx="12192000" cy="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sp>
        <p:nvSpPr>
          <p:cNvPr id="21" name="テキスト ボックス 20">
            <a:extLst>
              <a:ext uri="{FF2B5EF4-FFF2-40B4-BE49-F238E27FC236}">
                <a16:creationId xmlns:a16="http://schemas.microsoft.com/office/drawing/2014/main" id="{E1E92BEB-69DB-446E-B2AC-7CE1AAFE243D}"/>
              </a:ext>
            </a:extLst>
          </p:cNvPr>
          <p:cNvSpPr txBox="1"/>
          <p:nvPr/>
        </p:nvSpPr>
        <p:spPr>
          <a:xfrm>
            <a:off x="9657195" y="5039926"/>
            <a:ext cx="2528587" cy="276999"/>
          </a:xfrm>
          <a:prstGeom prst="rect">
            <a:avLst/>
          </a:prstGeom>
          <a:noFill/>
        </p:spPr>
        <p:txBody>
          <a:bodyPr wrap="square">
            <a:spAutoFit/>
          </a:bodyPr>
          <a:lstStyle/>
          <a:p>
            <a:r>
              <a:rPr lang="en-US" altLang="ja-JP" sz="1200" dirty="0">
                <a:solidFill>
                  <a:srgbClr val="0070C0"/>
                </a:solidFill>
              </a:rPr>
              <a:t>L. Kramer, </a:t>
            </a:r>
            <a:r>
              <a:rPr lang="ja-JP" altLang="en-US" sz="1200" dirty="0">
                <a:solidFill>
                  <a:srgbClr val="0070C0"/>
                </a:solidFill>
              </a:rPr>
              <a:t> Phys. Rev. </a:t>
            </a:r>
            <a:r>
              <a:rPr lang="en-US" altLang="ja-JP" sz="1200" b="1" dirty="0">
                <a:solidFill>
                  <a:srgbClr val="0070C0"/>
                </a:solidFill>
              </a:rPr>
              <a:t>170</a:t>
            </a:r>
            <a:r>
              <a:rPr lang="en-US" altLang="ja-JP" sz="1200" dirty="0">
                <a:solidFill>
                  <a:srgbClr val="0070C0"/>
                </a:solidFill>
              </a:rPr>
              <a:t>,</a:t>
            </a:r>
            <a:r>
              <a:rPr lang="ja-JP" altLang="en-US" sz="1200" dirty="0">
                <a:solidFill>
                  <a:srgbClr val="0070C0"/>
                </a:solidFill>
              </a:rPr>
              <a:t> </a:t>
            </a:r>
            <a:r>
              <a:rPr lang="en-US" altLang="ja-JP" sz="1200" dirty="0">
                <a:solidFill>
                  <a:srgbClr val="0070C0"/>
                </a:solidFill>
              </a:rPr>
              <a:t>475</a:t>
            </a:r>
            <a:r>
              <a:rPr lang="ja-JP" altLang="en-US" sz="1200" dirty="0">
                <a:solidFill>
                  <a:srgbClr val="0070C0"/>
                </a:solidFill>
              </a:rPr>
              <a:t> </a:t>
            </a:r>
            <a:r>
              <a:rPr lang="en-US" altLang="ja-JP" sz="1200" dirty="0">
                <a:solidFill>
                  <a:srgbClr val="0070C0"/>
                </a:solidFill>
              </a:rPr>
              <a:t>(1968)</a:t>
            </a:r>
            <a:endParaRPr lang="ja-JP" altLang="en-US" sz="1200" dirty="0">
              <a:solidFill>
                <a:srgbClr val="0070C0"/>
              </a:solidFill>
            </a:endParaRPr>
          </a:p>
        </p:txBody>
      </p:sp>
      <p:sp>
        <p:nvSpPr>
          <p:cNvPr id="22" name="テキスト ボックス 21">
            <a:extLst>
              <a:ext uri="{FF2B5EF4-FFF2-40B4-BE49-F238E27FC236}">
                <a16:creationId xmlns:a16="http://schemas.microsoft.com/office/drawing/2014/main" id="{B970E62F-6A8D-452A-8298-EC286601FB05}"/>
              </a:ext>
            </a:extLst>
          </p:cNvPr>
          <p:cNvSpPr txBox="1"/>
          <p:nvPr/>
        </p:nvSpPr>
        <p:spPr>
          <a:xfrm>
            <a:off x="9303023" y="4769407"/>
            <a:ext cx="2882762" cy="276998"/>
          </a:xfrm>
          <a:prstGeom prst="rect">
            <a:avLst/>
          </a:prstGeom>
          <a:noFill/>
        </p:spPr>
        <p:txBody>
          <a:bodyPr wrap="square">
            <a:spAutoFit/>
          </a:bodyPr>
          <a:lstStyle/>
          <a:p>
            <a:r>
              <a:rPr lang="en-US" altLang="ja-JP" sz="1200" dirty="0">
                <a:solidFill>
                  <a:srgbClr val="0070C0"/>
                </a:solidFill>
              </a:rPr>
              <a:t>V. P. </a:t>
            </a:r>
            <a:r>
              <a:rPr lang="ja-JP" altLang="en-US" sz="1200" dirty="0">
                <a:solidFill>
                  <a:srgbClr val="0070C0"/>
                </a:solidFill>
              </a:rPr>
              <a:t>Galaiko</a:t>
            </a:r>
            <a:r>
              <a:rPr lang="en-US" altLang="ja-JP" sz="1200" dirty="0">
                <a:solidFill>
                  <a:srgbClr val="0070C0"/>
                </a:solidFill>
              </a:rPr>
              <a:t>,</a:t>
            </a:r>
            <a:r>
              <a:rPr lang="ja-JP" altLang="en-US" sz="1200" dirty="0">
                <a:solidFill>
                  <a:srgbClr val="0070C0"/>
                </a:solidFill>
              </a:rPr>
              <a:t> Sov. Phys. JETP </a:t>
            </a:r>
            <a:r>
              <a:rPr lang="ja-JP" altLang="en-US" sz="1200" b="1" dirty="0">
                <a:solidFill>
                  <a:srgbClr val="0070C0"/>
                </a:solidFill>
              </a:rPr>
              <a:t>23</a:t>
            </a:r>
            <a:r>
              <a:rPr lang="en-US" altLang="ja-JP" sz="1200" dirty="0">
                <a:solidFill>
                  <a:srgbClr val="0070C0"/>
                </a:solidFill>
              </a:rPr>
              <a:t>,</a:t>
            </a:r>
            <a:r>
              <a:rPr lang="ja-JP" altLang="en-US" sz="1200" dirty="0">
                <a:solidFill>
                  <a:srgbClr val="0070C0"/>
                </a:solidFill>
              </a:rPr>
              <a:t> 475 </a:t>
            </a:r>
            <a:r>
              <a:rPr lang="en-US" altLang="ja-JP" sz="1200" dirty="0">
                <a:solidFill>
                  <a:srgbClr val="0070C0"/>
                </a:solidFill>
              </a:rPr>
              <a:t>(1966)</a:t>
            </a:r>
            <a:endParaRPr lang="ja-JP" altLang="en-US" sz="1200" dirty="0">
              <a:solidFill>
                <a:srgbClr val="0070C0"/>
              </a:solidFill>
            </a:endParaRPr>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20DC3965-3CD2-4F3A-822F-685DE547029D}"/>
                  </a:ext>
                </a:extLst>
              </p:cNvPr>
              <p:cNvSpPr txBox="1"/>
              <p:nvPr/>
            </p:nvSpPr>
            <p:spPr>
              <a:xfrm>
                <a:off x="2258976" y="4699788"/>
                <a:ext cx="5532476" cy="6940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𝐻</m:t>
                          </m:r>
                        </m:e>
                        <m:sub>
                          <m:r>
                            <a:rPr kumimoji="1" lang="en-US" altLang="ja-JP" sz="2000" b="0" i="1" smtClean="0">
                              <a:latin typeface="Cambria Math" panose="02040503050406030204" pitchFamily="18" charset="0"/>
                            </a:rPr>
                            <m:t>𝑠h</m:t>
                          </m:r>
                        </m:sub>
                      </m:sSub>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𝑇</m:t>
                          </m:r>
                        </m:e>
                      </m:d>
                      <m:sSub>
                        <m:sSubPr>
                          <m:ctrlPr>
                            <a:rPr kumimoji="1" lang="en-US" altLang="ja-JP" sz="2000" b="0" i="1" smtClean="0">
                              <a:latin typeface="Cambria Math" panose="02040503050406030204" pitchFamily="18" charset="0"/>
                            </a:rPr>
                          </m:ctrlPr>
                        </m:sSubPr>
                        <m:e>
                          <m:d>
                            <m:dPr>
                              <m:begChr m:val=""/>
                              <m:endChr m:val="|"/>
                              <m:ctrlPr>
                                <a:rPr kumimoji="1" lang="en-US" altLang="ja-JP" sz="2000" b="0" i="1" smtClean="0">
                                  <a:latin typeface="Cambria Math" panose="02040503050406030204" pitchFamily="18" charset="0"/>
                                </a:rPr>
                              </m:ctrlPr>
                            </m:dPr>
                            <m:e>
                              <m:r>
                                <a:rPr lang="ja-JP" altLang="en-US" sz="1400">
                                  <a:latin typeface="Cambria Math" panose="02040503050406030204" pitchFamily="18" charset="0"/>
                                </a:rPr>
                                <m:t>​</m:t>
                              </m:r>
                            </m:e>
                          </m:d>
                        </m:e>
                        <m:sub>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𝑇</m:t>
                              </m:r>
                            </m:e>
                            <m:sub>
                              <m:r>
                                <a:rPr kumimoji="1" lang="en-US" altLang="ja-JP" sz="2000" b="0" i="1" smtClean="0">
                                  <a:latin typeface="Cambria Math" panose="02040503050406030204" pitchFamily="18" charset="0"/>
                                </a:rPr>
                                <m:t>𝑐</m:t>
                              </m:r>
                            </m:sub>
                          </m:sSub>
                        </m:sub>
                      </m:sSub>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rad>
                            <m:radPr>
                              <m:degHide m:val="on"/>
                              <m:ctrlPr>
                                <a:rPr kumimoji="1" lang="en-US" altLang="ja-JP" sz="2000" b="0" i="1" smtClean="0">
                                  <a:latin typeface="Cambria Math" panose="02040503050406030204" pitchFamily="18" charset="0"/>
                                </a:rPr>
                              </m:ctrlPr>
                            </m:radPr>
                            <m:deg/>
                            <m:e>
                              <m:r>
                                <a:rPr kumimoji="1" lang="en-US" altLang="ja-JP" sz="2000" b="0" i="1" smtClean="0">
                                  <a:latin typeface="Cambria Math" panose="02040503050406030204" pitchFamily="18" charset="0"/>
                                </a:rPr>
                                <m:t>5</m:t>
                              </m:r>
                            </m:e>
                          </m:rad>
                        </m:num>
                        <m:den>
                          <m:r>
                            <a:rPr kumimoji="1" lang="en-US" altLang="ja-JP" sz="2000" b="0" i="1" smtClean="0">
                              <a:latin typeface="Cambria Math" panose="02040503050406030204" pitchFamily="18" charset="0"/>
                            </a:rPr>
                            <m:t>3</m:t>
                          </m:r>
                        </m:den>
                      </m:f>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𝐻</m:t>
                          </m:r>
                        </m:e>
                        <m:sub>
                          <m:r>
                            <a:rPr kumimoji="1" lang="en-US" altLang="ja-JP" sz="2000" b="0" i="1" smtClean="0">
                              <a:latin typeface="Cambria Math" panose="02040503050406030204" pitchFamily="18" charset="0"/>
                            </a:rPr>
                            <m:t>𝑐</m:t>
                          </m:r>
                        </m:sub>
                      </m:sSub>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𝑇</m:t>
                          </m:r>
                        </m:e>
                      </m:d>
                      <m:sSub>
                        <m:sSubPr>
                          <m:ctrlPr>
                            <a:rPr kumimoji="1" lang="en-US" altLang="ja-JP" sz="2000" b="0" i="1" smtClean="0">
                              <a:latin typeface="Cambria Math" panose="02040503050406030204" pitchFamily="18" charset="0"/>
                            </a:rPr>
                          </m:ctrlPr>
                        </m:sSubPr>
                        <m:e>
                          <m:d>
                            <m:dPr>
                              <m:begChr m:val=""/>
                              <m:endChr m:val="|"/>
                              <m:ctrlPr>
                                <a:rPr kumimoji="1" lang="en-US" altLang="ja-JP" sz="2000" b="0" i="1" smtClean="0">
                                  <a:latin typeface="Cambria Math" panose="02040503050406030204" pitchFamily="18" charset="0"/>
                                </a:rPr>
                              </m:ctrlPr>
                            </m:dPr>
                            <m:e>
                              <m:r>
                                <a:rPr lang="ja-JP" altLang="en-US" sz="1400">
                                  <a:latin typeface="Cambria Math" panose="02040503050406030204" pitchFamily="18" charset="0"/>
                                </a:rPr>
                                <m:t>​</m:t>
                              </m:r>
                            </m:e>
                          </m:d>
                        </m:e>
                        <m:sub>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𝑇</m:t>
                              </m:r>
                            </m:e>
                            <m:sub>
                              <m:r>
                                <a:rPr kumimoji="1" lang="en-US" altLang="ja-JP" sz="2000" b="0" i="1" smtClean="0">
                                  <a:latin typeface="Cambria Math" panose="02040503050406030204" pitchFamily="18" charset="0"/>
                                </a:rPr>
                                <m:t>𝑐</m:t>
                              </m:r>
                            </m:sub>
                          </m:sSub>
                        </m:sub>
                      </m:sSub>
                      <m:r>
                        <a:rPr kumimoji="1" lang="en-US" altLang="ja-JP" sz="2000" b="0" i="1" smtClean="0">
                          <a:latin typeface="Cambria Math" panose="02040503050406030204" pitchFamily="18" charset="0"/>
                        </a:rPr>
                        <m:t>=0.745</m:t>
                      </m:r>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𝐻</m:t>
                          </m:r>
                        </m:e>
                        <m:sub>
                          <m:r>
                            <a:rPr kumimoji="1" lang="en-US" altLang="ja-JP" sz="2000" i="1">
                              <a:latin typeface="Cambria Math" panose="02040503050406030204" pitchFamily="18" charset="0"/>
                            </a:rPr>
                            <m:t>𝑐</m:t>
                          </m:r>
                        </m:sub>
                      </m:sSub>
                      <m:d>
                        <m:dPr>
                          <m:ctrlPr>
                            <a:rPr kumimoji="1" lang="en-US" altLang="ja-JP" sz="2000" i="1">
                              <a:latin typeface="Cambria Math" panose="02040503050406030204" pitchFamily="18" charset="0"/>
                            </a:rPr>
                          </m:ctrlPr>
                        </m:dPr>
                        <m:e>
                          <m:r>
                            <a:rPr kumimoji="1" lang="en-US" altLang="ja-JP" sz="2000" i="1">
                              <a:latin typeface="Cambria Math" panose="02040503050406030204" pitchFamily="18" charset="0"/>
                            </a:rPr>
                            <m:t>𝑇</m:t>
                          </m:r>
                        </m:e>
                      </m:d>
                      <m:sSub>
                        <m:sSubPr>
                          <m:ctrlPr>
                            <a:rPr kumimoji="1" lang="en-US" altLang="ja-JP" sz="2000" i="1">
                              <a:latin typeface="Cambria Math" panose="02040503050406030204" pitchFamily="18" charset="0"/>
                            </a:rPr>
                          </m:ctrlPr>
                        </m:sSubPr>
                        <m:e>
                          <m:d>
                            <m:dPr>
                              <m:begChr m:val=""/>
                              <m:endChr m:val="|"/>
                              <m:ctrlPr>
                                <a:rPr kumimoji="1" lang="en-US" altLang="ja-JP" sz="2000" i="1">
                                  <a:latin typeface="Cambria Math" panose="02040503050406030204" pitchFamily="18" charset="0"/>
                                </a:rPr>
                              </m:ctrlPr>
                            </m:dPr>
                            <m:e>
                              <m:r>
                                <a:rPr lang="ja-JP" altLang="en-US" sz="2000">
                                  <a:latin typeface="Cambria Math" panose="02040503050406030204" pitchFamily="18" charset="0"/>
                                </a:rPr>
                                <m:t>​</m:t>
                              </m:r>
                            </m:e>
                          </m:d>
                        </m:e>
                        <m:sub>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𝑇</m:t>
                              </m:r>
                              <m:r>
                                <a:rPr kumimoji="1" lang="en-US" altLang="ja-JP" sz="2000" i="1">
                                  <a:latin typeface="Cambria Math" panose="02040503050406030204" pitchFamily="18" charset="0"/>
                                </a:rPr>
                                <m:t>≃</m:t>
                              </m:r>
                              <m:r>
                                <a:rPr kumimoji="1" lang="en-US" altLang="ja-JP" sz="2000" i="1">
                                  <a:latin typeface="Cambria Math" panose="02040503050406030204" pitchFamily="18" charset="0"/>
                                </a:rPr>
                                <m:t>𝑇</m:t>
                              </m:r>
                            </m:e>
                            <m:sub>
                              <m:r>
                                <a:rPr kumimoji="1" lang="en-US" altLang="ja-JP" sz="2000" i="1">
                                  <a:latin typeface="Cambria Math" panose="02040503050406030204" pitchFamily="18" charset="0"/>
                                </a:rPr>
                                <m:t>𝑐</m:t>
                              </m:r>
                            </m:sub>
                          </m:sSub>
                        </m:sub>
                      </m:sSub>
                    </m:oMath>
                  </m:oMathPara>
                </a14:m>
                <a:endParaRPr kumimoji="1" lang="ja-JP" altLang="en-US" sz="2000" dirty="0"/>
              </a:p>
            </p:txBody>
          </p:sp>
        </mc:Choice>
        <mc:Fallback xmlns="">
          <p:sp>
            <p:nvSpPr>
              <p:cNvPr id="23" name="テキスト ボックス 22">
                <a:extLst>
                  <a:ext uri="{FF2B5EF4-FFF2-40B4-BE49-F238E27FC236}">
                    <a16:creationId xmlns:a16="http://schemas.microsoft.com/office/drawing/2014/main" id="{20DC3965-3CD2-4F3A-822F-685DE547029D}"/>
                  </a:ext>
                </a:extLst>
              </p:cNvPr>
              <p:cNvSpPr txBox="1">
                <a:spLocks noRot="1" noChangeAspect="1" noMove="1" noResize="1" noEditPoints="1" noAdjustHandles="1" noChangeArrowheads="1" noChangeShapeType="1" noTextEdit="1"/>
              </p:cNvSpPr>
              <p:nvPr/>
            </p:nvSpPr>
            <p:spPr>
              <a:xfrm>
                <a:off x="2258976" y="4699788"/>
                <a:ext cx="5532476" cy="694036"/>
              </a:xfrm>
              <a:prstGeom prst="rect">
                <a:avLst/>
              </a:prstGeom>
              <a:blipFill>
                <a:blip r:embed="rId11"/>
                <a:stretch>
                  <a:fillRect/>
                </a:stretch>
              </a:blipFill>
            </p:spPr>
            <p:txBody>
              <a:bodyPr/>
              <a:lstStyle/>
              <a:p>
                <a:r>
                  <a:rPr lang="ja-JP" altLang="en-US">
                    <a:noFill/>
                  </a:rPr>
                  <a:t> </a:t>
                </a:r>
              </a:p>
            </p:txBody>
          </p:sp>
        </mc:Fallback>
      </mc:AlternateContent>
      <p:cxnSp>
        <p:nvCxnSpPr>
          <p:cNvPr id="24" name="直線コネクタ 23">
            <a:extLst>
              <a:ext uri="{FF2B5EF4-FFF2-40B4-BE49-F238E27FC236}">
                <a16:creationId xmlns:a16="http://schemas.microsoft.com/office/drawing/2014/main" id="{471F0F57-79E3-4CB9-B344-D8C78D48B377}"/>
              </a:ext>
            </a:extLst>
          </p:cNvPr>
          <p:cNvCxnSpPr>
            <a:cxnSpLocks/>
          </p:cNvCxnSpPr>
          <p:nvPr/>
        </p:nvCxnSpPr>
        <p:spPr>
          <a:xfrm>
            <a:off x="2012820" y="5473963"/>
            <a:ext cx="10179180" cy="0"/>
          </a:xfrm>
          <a:prstGeom prst="line">
            <a:avLst/>
          </a:prstGeom>
          <a:ln>
            <a:prstDash val="sysDash"/>
            <a:headEnd type="none"/>
            <a:tailEnd type="non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FF8D6652-2820-4C0A-BE7E-964784B132F5}"/>
                  </a:ext>
                </a:extLst>
              </p:cNvPr>
              <p:cNvSpPr txBox="1"/>
              <p:nvPr/>
            </p:nvSpPr>
            <p:spPr>
              <a:xfrm>
                <a:off x="7162020" y="5774305"/>
                <a:ext cx="1136017" cy="440505"/>
              </a:xfrm>
              <a:prstGeom prst="rect">
                <a:avLst/>
              </a:prstGeom>
              <a:noFill/>
            </p:spPr>
            <p:txBody>
              <a:bodyPr wrap="none" lIns="0" tIns="0" rIns="0" bIns="0" rtlCol="0">
                <a:spAutoFit/>
              </a:bodyPr>
              <a:lstStyle/>
              <a:p>
                <a:r>
                  <a:rPr kumimoji="1" lang="en-US" altLang="ja-JP" b="0" dirty="0"/>
                  <a:t>(</a:t>
                </a:r>
                <a14:m>
                  <m:oMath xmlns:m="http://schemas.openxmlformats.org/officeDocument/2006/math">
                    <m:r>
                      <a:rPr kumimoji="1" lang="en-US" altLang="ja-JP" b="0" i="1" smtClean="0">
                        <a:latin typeface="Cambria Math" panose="02040503050406030204" pitchFamily="18" charset="0"/>
                      </a:rPr>
                      <m:t>𝜅</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𝜆</m:t>
                        </m:r>
                      </m:num>
                      <m:den>
                        <m:r>
                          <a:rPr kumimoji="1" lang="en-US" altLang="ja-JP" b="0" i="1" smtClean="0">
                            <a:latin typeface="Cambria Math" panose="02040503050406030204" pitchFamily="18" charset="0"/>
                          </a:rPr>
                          <m:t>𝜉</m:t>
                        </m:r>
                      </m:den>
                    </m:f>
                    <m:r>
                      <a:rPr kumimoji="1" lang="en-US" altLang="ja-JP" b="0" i="1" smtClean="0">
                        <a:latin typeface="Cambria Math" panose="02040503050406030204" pitchFamily="18" charset="0"/>
                      </a:rPr>
                      <m:t>≫1</m:t>
                    </m:r>
                  </m:oMath>
                </a14:m>
                <a:r>
                  <a:rPr kumimoji="1" lang="en-US" altLang="ja-JP" dirty="0"/>
                  <a:t>)</a:t>
                </a:r>
                <a:endParaRPr kumimoji="1" lang="ja-JP" altLang="en-US" dirty="0"/>
              </a:p>
            </p:txBody>
          </p:sp>
        </mc:Choice>
        <mc:Fallback xmlns="">
          <p:sp>
            <p:nvSpPr>
              <p:cNvPr id="25" name="テキスト ボックス 24">
                <a:extLst>
                  <a:ext uri="{FF2B5EF4-FFF2-40B4-BE49-F238E27FC236}">
                    <a16:creationId xmlns:a16="http://schemas.microsoft.com/office/drawing/2014/main" id="{FF8D6652-2820-4C0A-BE7E-964784B132F5}"/>
                  </a:ext>
                </a:extLst>
              </p:cNvPr>
              <p:cNvSpPr txBox="1">
                <a:spLocks noRot="1" noChangeAspect="1" noMove="1" noResize="1" noEditPoints="1" noAdjustHandles="1" noChangeArrowheads="1" noChangeShapeType="1" noTextEdit="1"/>
              </p:cNvSpPr>
              <p:nvPr/>
            </p:nvSpPr>
            <p:spPr>
              <a:xfrm>
                <a:off x="7162020" y="5774305"/>
                <a:ext cx="1136017" cy="440505"/>
              </a:xfrm>
              <a:prstGeom prst="rect">
                <a:avLst/>
              </a:prstGeom>
              <a:blipFill>
                <a:blip r:embed="rId12"/>
                <a:stretch>
                  <a:fillRect l="-12903" t="-1389" r="-12366" b="-19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735919C4-542A-45D9-854A-B1479EF26C82}"/>
                  </a:ext>
                </a:extLst>
              </p:cNvPr>
              <p:cNvSpPr txBox="1"/>
              <p:nvPr/>
            </p:nvSpPr>
            <p:spPr>
              <a:xfrm>
                <a:off x="7967756" y="4840227"/>
                <a:ext cx="1192121" cy="440505"/>
              </a:xfrm>
              <a:prstGeom prst="rect">
                <a:avLst/>
              </a:prstGeom>
              <a:noFill/>
            </p:spPr>
            <p:txBody>
              <a:bodyPr wrap="none" lIns="0" tIns="0" rIns="0" bIns="0" rtlCol="0">
                <a:spAutoFit/>
              </a:bodyPr>
              <a:lstStyle/>
              <a:p>
                <a:r>
                  <a:rPr kumimoji="1" lang="en-US" altLang="ja-JP" b="0" dirty="0"/>
                  <a:t>(</a:t>
                </a:r>
                <a14:m>
                  <m:oMath xmlns:m="http://schemas.openxmlformats.org/officeDocument/2006/math">
                    <m:r>
                      <a:rPr kumimoji="1" lang="en-US" altLang="ja-JP" b="0" i="1" smtClean="0">
                        <a:latin typeface="Cambria Math" panose="02040503050406030204" pitchFamily="18" charset="0"/>
                      </a:rPr>
                      <m:t>𝜅</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𝜆</m:t>
                        </m:r>
                      </m:num>
                      <m:den>
                        <m:r>
                          <a:rPr kumimoji="1" lang="en-US" altLang="ja-JP" b="0" i="1" smtClean="0">
                            <a:latin typeface="Cambria Math" panose="02040503050406030204" pitchFamily="18" charset="0"/>
                          </a:rPr>
                          <m:t>𝜉</m:t>
                        </m:r>
                      </m:den>
                    </m:f>
                    <m:r>
                      <a:rPr kumimoji="1" lang="en-US" altLang="ja-JP" b="0" i="1" smtClean="0">
                        <a:latin typeface="Cambria Math" panose="02040503050406030204" pitchFamily="18" charset="0"/>
                      </a:rPr>
                      <m:t>→∞</m:t>
                    </m:r>
                  </m:oMath>
                </a14:m>
                <a:r>
                  <a:rPr kumimoji="1" lang="en-US" altLang="ja-JP" dirty="0"/>
                  <a:t>)</a:t>
                </a:r>
                <a:endParaRPr kumimoji="1" lang="ja-JP" altLang="en-US" dirty="0"/>
              </a:p>
            </p:txBody>
          </p:sp>
        </mc:Choice>
        <mc:Fallback xmlns="">
          <p:sp>
            <p:nvSpPr>
              <p:cNvPr id="26" name="テキスト ボックス 25">
                <a:extLst>
                  <a:ext uri="{FF2B5EF4-FFF2-40B4-BE49-F238E27FC236}">
                    <a16:creationId xmlns:a16="http://schemas.microsoft.com/office/drawing/2014/main" id="{735919C4-542A-45D9-854A-B1479EF26C82}"/>
                  </a:ext>
                </a:extLst>
              </p:cNvPr>
              <p:cNvSpPr txBox="1">
                <a:spLocks noRot="1" noChangeAspect="1" noMove="1" noResize="1" noEditPoints="1" noAdjustHandles="1" noChangeArrowheads="1" noChangeShapeType="1" noTextEdit="1"/>
              </p:cNvSpPr>
              <p:nvPr/>
            </p:nvSpPr>
            <p:spPr>
              <a:xfrm>
                <a:off x="7967756" y="4840227"/>
                <a:ext cx="1192121" cy="440505"/>
              </a:xfrm>
              <a:prstGeom prst="rect">
                <a:avLst/>
              </a:prstGeom>
              <a:blipFill>
                <a:blip r:embed="rId13"/>
                <a:stretch>
                  <a:fillRect l="-11735" t="-1389" r="-11735" b="-19444"/>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A08F7D30-42DC-48D7-8F02-19CB729FE259}"/>
              </a:ext>
            </a:extLst>
          </p:cNvPr>
          <p:cNvSpPr txBox="1"/>
          <p:nvPr/>
        </p:nvSpPr>
        <p:spPr>
          <a:xfrm>
            <a:off x="9124957" y="5502248"/>
            <a:ext cx="2986175" cy="461665"/>
          </a:xfrm>
          <a:prstGeom prst="rect">
            <a:avLst/>
          </a:prstGeom>
          <a:noFill/>
        </p:spPr>
        <p:txBody>
          <a:bodyPr wrap="square">
            <a:spAutoFit/>
          </a:bodyPr>
          <a:lstStyle/>
          <a:p>
            <a:r>
              <a:rPr lang="en-US" altLang="ja-JP" sz="1200" dirty="0">
                <a:solidFill>
                  <a:srgbClr val="0070C0"/>
                </a:solidFill>
              </a:rPr>
              <a:t>P. V. Christiansen, </a:t>
            </a:r>
          </a:p>
          <a:p>
            <a:r>
              <a:rPr lang="en-US" altLang="ja-JP" sz="1200" dirty="0">
                <a:solidFill>
                  <a:srgbClr val="0070C0"/>
                </a:solidFill>
              </a:rPr>
              <a:t>Solid State </a:t>
            </a:r>
            <a:r>
              <a:rPr lang="en-US" altLang="ja-JP" sz="1200" dirty="0" err="1">
                <a:solidFill>
                  <a:srgbClr val="0070C0"/>
                </a:solidFill>
              </a:rPr>
              <a:t>Commun</a:t>
            </a:r>
            <a:r>
              <a:rPr lang="en-US" altLang="ja-JP" sz="1200" dirty="0">
                <a:solidFill>
                  <a:srgbClr val="0070C0"/>
                </a:solidFill>
              </a:rPr>
              <a:t>. </a:t>
            </a:r>
            <a:r>
              <a:rPr lang="en-US" altLang="ja-JP" sz="1200" b="1" dirty="0">
                <a:solidFill>
                  <a:srgbClr val="0070C0"/>
                </a:solidFill>
              </a:rPr>
              <a:t>7</a:t>
            </a:r>
            <a:r>
              <a:rPr lang="en-US" altLang="ja-JP" sz="1200" dirty="0">
                <a:solidFill>
                  <a:srgbClr val="0070C0"/>
                </a:solidFill>
              </a:rPr>
              <a:t>, 727 (1969)</a:t>
            </a:r>
            <a:endParaRPr lang="ja-JP" altLang="en-US" sz="1200" dirty="0">
              <a:solidFill>
                <a:srgbClr val="0070C0"/>
              </a:solidFill>
            </a:endParaRPr>
          </a:p>
        </p:txBody>
      </p:sp>
      <p:sp>
        <p:nvSpPr>
          <p:cNvPr id="28" name="テキスト ボックス 27">
            <a:extLst>
              <a:ext uri="{FF2B5EF4-FFF2-40B4-BE49-F238E27FC236}">
                <a16:creationId xmlns:a16="http://schemas.microsoft.com/office/drawing/2014/main" id="{F3E621BD-5773-4E67-95DF-CF0D35CDE5C9}"/>
              </a:ext>
            </a:extLst>
          </p:cNvPr>
          <p:cNvSpPr txBox="1"/>
          <p:nvPr/>
        </p:nvSpPr>
        <p:spPr>
          <a:xfrm>
            <a:off x="9124957" y="5924914"/>
            <a:ext cx="3056714" cy="461665"/>
          </a:xfrm>
          <a:prstGeom prst="rect">
            <a:avLst/>
          </a:prstGeom>
          <a:noFill/>
        </p:spPr>
        <p:txBody>
          <a:bodyPr wrap="square">
            <a:spAutoFit/>
          </a:bodyPr>
          <a:lstStyle/>
          <a:p>
            <a:r>
              <a:rPr lang="en-US" altLang="ja-JP" sz="1200" dirty="0">
                <a:solidFill>
                  <a:srgbClr val="0070C0"/>
                </a:solidFill>
              </a:rPr>
              <a:t>M. K. </a:t>
            </a:r>
            <a:r>
              <a:rPr lang="en-US" altLang="ja-JP" sz="1200" dirty="0" err="1">
                <a:solidFill>
                  <a:srgbClr val="0070C0"/>
                </a:solidFill>
              </a:rPr>
              <a:t>Transtrum</a:t>
            </a:r>
            <a:r>
              <a:rPr lang="en-US" altLang="ja-JP" sz="1200" dirty="0">
                <a:solidFill>
                  <a:srgbClr val="0070C0"/>
                </a:solidFill>
              </a:rPr>
              <a:t>, G. </a:t>
            </a:r>
            <a:r>
              <a:rPr lang="en-US" altLang="ja-JP" sz="1200" dirty="0" err="1">
                <a:solidFill>
                  <a:srgbClr val="0070C0"/>
                </a:solidFill>
              </a:rPr>
              <a:t>Catelani</a:t>
            </a:r>
            <a:r>
              <a:rPr lang="en-US" altLang="ja-JP" sz="1200" dirty="0">
                <a:solidFill>
                  <a:srgbClr val="0070C0"/>
                </a:solidFill>
              </a:rPr>
              <a:t>, and J. P. Sethna, </a:t>
            </a:r>
          </a:p>
          <a:p>
            <a:r>
              <a:rPr lang="ja-JP" altLang="en-US" sz="1200" dirty="0">
                <a:solidFill>
                  <a:srgbClr val="0070C0"/>
                </a:solidFill>
              </a:rPr>
              <a:t>Phys. Rev. </a:t>
            </a:r>
            <a:r>
              <a:rPr lang="en-US" altLang="ja-JP" sz="1200" dirty="0">
                <a:solidFill>
                  <a:srgbClr val="0070C0"/>
                </a:solidFill>
              </a:rPr>
              <a:t>B</a:t>
            </a:r>
            <a:r>
              <a:rPr lang="ja-JP" altLang="en-US" sz="1200" dirty="0">
                <a:solidFill>
                  <a:srgbClr val="0070C0"/>
                </a:solidFill>
              </a:rPr>
              <a:t> </a:t>
            </a:r>
            <a:r>
              <a:rPr lang="en-US" altLang="ja-JP" sz="1200" b="1" dirty="0">
                <a:solidFill>
                  <a:srgbClr val="0070C0"/>
                </a:solidFill>
              </a:rPr>
              <a:t>83</a:t>
            </a:r>
            <a:r>
              <a:rPr lang="en-US" altLang="ja-JP" sz="1200" dirty="0">
                <a:solidFill>
                  <a:srgbClr val="0070C0"/>
                </a:solidFill>
              </a:rPr>
              <a:t>,</a:t>
            </a:r>
            <a:r>
              <a:rPr lang="ja-JP" altLang="en-US" sz="1200" dirty="0">
                <a:solidFill>
                  <a:srgbClr val="0070C0"/>
                </a:solidFill>
              </a:rPr>
              <a:t> </a:t>
            </a:r>
            <a:r>
              <a:rPr lang="en-US" altLang="ja-JP" sz="1200" dirty="0">
                <a:solidFill>
                  <a:srgbClr val="0070C0"/>
                </a:solidFill>
              </a:rPr>
              <a:t>094505</a:t>
            </a:r>
            <a:r>
              <a:rPr lang="ja-JP" altLang="en-US" sz="1200" dirty="0">
                <a:solidFill>
                  <a:srgbClr val="0070C0"/>
                </a:solidFill>
              </a:rPr>
              <a:t> </a:t>
            </a:r>
            <a:r>
              <a:rPr lang="en-US" altLang="ja-JP" sz="1200" dirty="0">
                <a:solidFill>
                  <a:srgbClr val="0070C0"/>
                </a:solidFill>
              </a:rPr>
              <a:t>(2011)</a:t>
            </a:r>
            <a:endParaRPr lang="ja-JP" altLang="en-US" sz="1200" dirty="0">
              <a:solidFill>
                <a:srgbClr val="0070C0"/>
              </a:solidFill>
            </a:endParaRPr>
          </a:p>
        </p:txBody>
      </p:sp>
      <p:sp>
        <p:nvSpPr>
          <p:cNvPr id="2" name="テキスト ボックス 1">
            <a:extLst>
              <a:ext uri="{FF2B5EF4-FFF2-40B4-BE49-F238E27FC236}">
                <a16:creationId xmlns:a16="http://schemas.microsoft.com/office/drawing/2014/main" id="{9B15D082-2974-F335-F1A4-D8DAF46FE4D8}"/>
              </a:ext>
            </a:extLst>
          </p:cNvPr>
          <p:cNvSpPr txBox="1"/>
          <p:nvPr/>
        </p:nvSpPr>
        <p:spPr>
          <a:xfrm>
            <a:off x="25724" y="41659"/>
            <a:ext cx="4293357" cy="400110"/>
          </a:xfrm>
          <a:prstGeom prst="rect">
            <a:avLst/>
          </a:prstGeom>
          <a:noFill/>
          <a:ln w="9525">
            <a:solidFill>
              <a:schemeClr val="tx1"/>
            </a:solidFill>
          </a:ln>
        </p:spPr>
        <p:txBody>
          <a:bodyPr wrap="square">
            <a:spAutoFit/>
          </a:bodyPr>
          <a:lstStyle/>
          <a:p>
            <a:pPr algn="ctr"/>
            <a:r>
              <a:rPr lang="en-US" altLang="ja-JP" sz="2000" b="1" dirty="0"/>
              <a:t>3.7 </a:t>
            </a:r>
            <a:r>
              <a:rPr lang="ja-JP" altLang="en-US" sz="2000" b="1" dirty="0"/>
              <a:t>過熱磁場</a:t>
            </a:r>
            <a:r>
              <a:rPr lang="en-US" altLang="ja-JP" sz="2000" b="1" dirty="0"/>
              <a:t>(superheating field)</a:t>
            </a:r>
            <a:endParaRPr kumimoji="1" lang="en-US" altLang="ja-JP" sz="2000" b="1" dirty="0"/>
          </a:p>
        </p:txBody>
      </p:sp>
      <p:sp>
        <p:nvSpPr>
          <p:cNvPr id="4" name="テキスト ボックス 3">
            <a:extLst>
              <a:ext uri="{FF2B5EF4-FFF2-40B4-BE49-F238E27FC236}">
                <a16:creationId xmlns:a16="http://schemas.microsoft.com/office/drawing/2014/main" id="{57E3DBC1-9F3C-E19A-83DA-D730A1785C91}"/>
              </a:ext>
            </a:extLst>
          </p:cNvPr>
          <p:cNvSpPr txBox="1"/>
          <p:nvPr/>
        </p:nvSpPr>
        <p:spPr>
          <a:xfrm>
            <a:off x="123854" y="510976"/>
            <a:ext cx="1210588" cy="707886"/>
          </a:xfrm>
          <a:prstGeom prst="rect">
            <a:avLst/>
          </a:prstGeom>
          <a:noFill/>
          <a:ln w="25400">
            <a:solidFill>
              <a:schemeClr val="tx1"/>
            </a:solidFill>
          </a:ln>
        </p:spPr>
        <p:txBody>
          <a:bodyPr wrap="none" rtlCol="0">
            <a:spAutoFit/>
          </a:bodyPr>
          <a:lstStyle/>
          <a:p>
            <a:r>
              <a:rPr kumimoji="1" lang="ja-JP" altLang="en-US" sz="4000" dirty="0"/>
              <a:t>補足</a:t>
            </a:r>
          </a:p>
        </p:txBody>
      </p:sp>
      <p:sp>
        <p:nvSpPr>
          <p:cNvPr id="29" name="テキスト ボックス 28">
            <a:extLst>
              <a:ext uri="{FF2B5EF4-FFF2-40B4-BE49-F238E27FC236}">
                <a16:creationId xmlns:a16="http://schemas.microsoft.com/office/drawing/2014/main" id="{CCF43997-EC46-FA92-6126-87DFD346F93E}"/>
              </a:ext>
            </a:extLst>
          </p:cNvPr>
          <p:cNvSpPr txBox="1"/>
          <p:nvPr/>
        </p:nvSpPr>
        <p:spPr>
          <a:xfrm>
            <a:off x="8885583" y="3729071"/>
            <a:ext cx="3245023" cy="523220"/>
          </a:xfrm>
          <a:prstGeom prst="rect">
            <a:avLst/>
          </a:prstGeom>
          <a:noFill/>
        </p:spPr>
        <p:txBody>
          <a:bodyPr wrap="square">
            <a:spAutoFit/>
          </a:bodyPr>
          <a:lstStyle/>
          <a:p>
            <a:r>
              <a:rPr lang="en-US" altLang="ja-JP" sz="1400" dirty="0">
                <a:solidFill>
                  <a:srgbClr val="0070C0"/>
                </a:solidFill>
              </a:rPr>
              <a:t>F. Pei-Jen Lin</a:t>
            </a:r>
            <a:r>
              <a:rPr lang="ja-JP" altLang="en-US" sz="1400" dirty="0">
                <a:solidFill>
                  <a:srgbClr val="0070C0"/>
                </a:solidFill>
              </a:rPr>
              <a:t> and </a:t>
            </a:r>
            <a:r>
              <a:rPr lang="en-US" altLang="ja-JP" sz="1400" dirty="0">
                <a:solidFill>
                  <a:srgbClr val="0070C0"/>
                </a:solidFill>
              </a:rPr>
              <a:t>A. </a:t>
            </a:r>
            <a:r>
              <a:rPr lang="en-US" altLang="ja-JP" sz="1400" dirty="0" err="1">
                <a:solidFill>
                  <a:srgbClr val="0070C0"/>
                </a:solidFill>
              </a:rPr>
              <a:t>Gurevich</a:t>
            </a:r>
            <a:r>
              <a:rPr lang="en-US" altLang="ja-JP" sz="1400" dirty="0">
                <a:solidFill>
                  <a:srgbClr val="0070C0"/>
                </a:solidFill>
              </a:rPr>
              <a:t>,</a:t>
            </a:r>
            <a:r>
              <a:rPr lang="ja-JP" altLang="en-US" sz="1400" dirty="0">
                <a:solidFill>
                  <a:srgbClr val="0070C0"/>
                </a:solidFill>
              </a:rPr>
              <a:t> </a:t>
            </a:r>
            <a:endParaRPr lang="en-US" altLang="ja-JP" sz="1400" dirty="0">
              <a:solidFill>
                <a:srgbClr val="0070C0"/>
              </a:solidFill>
            </a:endParaRPr>
          </a:p>
          <a:p>
            <a:r>
              <a:rPr lang="ja-JP" altLang="en-US" sz="1400" dirty="0">
                <a:solidFill>
                  <a:srgbClr val="0070C0"/>
                </a:solidFill>
              </a:rPr>
              <a:t>Phys. Rev. B </a:t>
            </a:r>
            <a:r>
              <a:rPr lang="ja-JP" altLang="en-US" sz="1400" b="1" dirty="0">
                <a:solidFill>
                  <a:srgbClr val="0070C0"/>
                </a:solidFill>
              </a:rPr>
              <a:t>8</a:t>
            </a:r>
            <a:r>
              <a:rPr lang="en-US" altLang="ja-JP" sz="1400" b="1" dirty="0">
                <a:solidFill>
                  <a:srgbClr val="0070C0"/>
                </a:solidFill>
              </a:rPr>
              <a:t>5</a:t>
            </a:r>
            <a:r>
              <a:rPr lang="en-US" altLang="ja-JP" sz="1400" dirty="0">
                <a:solidFill>
                  <a:srgbClr val="0070C0"/>
                </a:solidFill>
              </a:rPr>
              <a:t>,</a:t>
            </a:r>
            <a:r>
              <a:rPr lang="ja-JP" altLang="en-US" sz="1400" dirty="0">
                <a:solidFill>
                  <a:srgbClr val="0070C0"/>
                </a:solidFill>
              </a:rPr>
              <a:t> </a:t>
            </a:r>
            <a:r>
              <a:rPr lang="en-US" altLang="ja-JP" sz="1400" dirty="0">
                <a:solidFill>
                  <a:srgbClr val="0070C0"/>
                </a:solidFill>
              </a:rPr>
              <a:t>054513</a:t>
            </a:r>
            <a:r>
              <a:rPr lang="ja-JP" altLang="en-US" sz="1400" dirty="0">
                <a:solidFill>
                  <a:srgbClr val="0070C0"/>
                </a:solidFill>
              </a:rPr>
              <a:t> </a:t>
            </a:r>
            <a:r>
              <a:rPr lang="en-US" altLang="ja-JP" sz="1400" dirty="0">
                <a:solidFill>
                  <a:srgbClr val="0070C0"/>
                </a:solidFill>
              </a:rPr>
              <a:t>(2012)</a:t>
            </a:r>
            <a:endParaRPr lang="ja-JP" altLang="en-US" sz="1400" dirty="0">
              <a:solidFill>
                <a:srgbClr val="0070C0"/>
              </a:solidFill>
            </a:endParaRPr>
          </a:p>
        </p:txBody>
      </p:sp>
    </p:spTree>
    <p:extLst>
      <p:ext uri="{BB962C8B-B14F-4D97-AF65-F5344CB8AC3E}">
        <p14:creationId xmlns:p14="http://schemas.microsoft.com/office/powerpoint/2010/main" val="12133953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210F16A-C0D2-43BF-98E5-F3FD08EA6131}"/>
              </a:ext>
            </a:extLst>
          </p:cNvPr>
          <p:cNvSpPr>
            <a:spLocks noGrp="1"/>
          </p:cNvSpPr>
          <p:nvPr>
            <p:ph type="sldNum" sz="quarter" idx="4"/>
          </p:nvPr>
        </p:nvSpPr>
        <p:spPr>
          <a:xfrm>
            <a:off x="10749280" y="6356350"/>
            <a:ext cx="604520" cy="365125"/>
          </a:xfrm>
          <a:prstGeom prst="rect">
            <a:avLst/>
          </a:prstGeom>
        </p:spPr>
        <p:txBody>
          <a:bodyPr anchor="ctr"/>
          <a:lstStyle>
            <a:defPPr>
              <a:defRPr lang="en-US"/>
            </a:defPPr>
            <a:lvl1pPr marL="0" algn="r" defTabSz="457200" rtl="0" eaLnBrk="1" latinLnBrk="0" hangingPunct="1">
              <a:defRPr sz="1200" kern="1200">
                <a:solidFill>
                  <a:srgbClr val="6C9BD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48F63A3B-78C7-47BE-AE5E-E10140E04643}" type="slidenum">
              <a:rPr lang="en-US" smtClean="0"/>
              <a:pPr algn="r"/>
              <a:t>114</a:t>
            </a:fld>
            <a:endParaRPr 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1BEF4DE-2CF9-4BD1-909D-0CA38F86E2D1}"/>
                  </a:ext>
                </a:extLst>
              </p:cNvPr>
              <p:cNvSpPr txBox="1"/>
              <p:nvPr/>
            </p:nvSpPr>
            <p:spPr>
              <a:xfrm>
                <a:off x="2598579" y="1619318"/>
                <a:ext cx="336008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𝐻</m:t>
                          </m:r>
                        </m:e>
                        <m:sub>
                          <m:r>
                            <a:rPr kumimoji="1" lang="en-US" altLang="ja-JP" sz="2800" b="0" i="1" smtClean="0">
                              <a:latin typeface="Cambria Math" panose="02040503050406030204" pitchFamily="18" charset="0"/>
                            </a:rPr>
                            <m:t>𝑠h</m:t>
                          </m:r>
                        </m:sub>
                      </m:sSub>
                      <m:r>
                        <a:rPr kumimoji="1" lang="en-US" altLang="ja-JP" sz="2800" b="0" i="1" smtClean="0">
                          <a:latin typeface="Cambria Math" panose="02040503050406030204" pitchFamily="18" charset="0"/>
                        </a:rPr>
                        <m:t>(0)=0.795</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𝐻</m:t>
                          </m:r>
                        </m:e>
                        <m:sub>
                          <m:r>
                            <a:rPr kumimoji="1" lang="en-US" altLang="ja-JP" sz="2800" b="0" i="1" smtClean="0">
                              <a:latin typeface="Cambria Math" panose="02040503050406030204" pitchFamily="18" charset="0"/>
                            </a:rPr>
                            <m:t>𝑐</m:t>
                          </m:r>
                        </m:sub>
                      </m:sSub>
                      <m:r>
                        <a:rPr kumimoji="1" lang="en-US" altLang="ja-JP" sz="2800" b="0" i="1" smtClean="0">
                          <a:latin typeface="Cambria Math" panose="02040503050406030204" pitchFamily="18" charset="0"/>
                        </a:rPr>
                        <m:t>(0)</m:t>
                      </m:r>
                    </m:oMath>
                  </m:oMathPara>
                </a14:m>
                <a:endParaRPr kumimoji="1" lang="ja-JP" altLang="en-US" sz="2800" dirty="0"/>
              </a:p>
            </p:txBody>
          </p:sp>
        </mc:Choice>
        <mc:Fallback xmlns="">
          <p:sp>
            <p:nvSpPr>
              <p:cNvPr id="5" name="テキスト ボックス 4">
                <a:extLst>
                  <a:ext uri="{FF2B5EF4-FFF2-40B4-BE49-F238E27FC236}">
                    <a16:creationId xmlns:a16="http://schemas.microsoft.com/office/drawing/2014/main" id="{31BEF4DE-2CF9-4BD1-909D-0CA38F86E2D1}"/>
                  </a:ext>
                </a:extLst>
              </p:cNvPr>
              <p:cNvSpPr txBox="1">
                <a:spLocks noRot="1" noChangeAspect="1" noMove="1" noResize="1" noEditPoints="1" noAdjustHandles="1" noChangeArrowheads="1" noChangeShapeType="1" noTextEdit="1"/>
              </p:cNvSpPr>
              <p:nvPr/>
            </p:nvSpPr>
            <p:spPr>
              <a:xfrm>
                <a:off x="2598579" y="1619318"/>
                <a:ext cx="3360087" cy="430887"/>
              </a:xfrm>
              <a:prstGeom prst="rect">
                <a:avLst/>
              </a:prstGeom>
              <a:blipFill>
                <a:blip r:embed="rId2"/>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FF491C89-C01E-4253-8ACF-182F28AC2B6E}"/>
              </a:ext>
            </a:extLst>
          </p:cNvPr>
          <p:cNvSpPr txBox="1"/>
          <p:nvPr/>
        </p:nvSpPr>
        <p:spPr>
          <a:xfrm>
            <a:off x="7673010" y="1754829"/>
            <a:ext cx="4483099" cy="307777"/>
          </a:xfrm>
          <a:prstGeom prst="rect">
            <a:avLst/>
          </a:prstGeom>
          <a:noFill/>
        </p:spPr>
        <p:txBody>
          <a:bodyPr wrap="square">
            <a:spAutoFit/>
          </a:bodyPr>
          <a:lstStyle/>
          <a:p>
            <a:r>
              <a:rPr lang="en-US" altLang="ja-JP" sz="1400" dirty="0">
                <a:solidFill>
                  <a:srgbClr val="0070C0"/>
                </a:solidFill>
              </a:rPr>
              <a:t>T. Kubo, Phys. Rev. Research 2, 033203 (2020) </a:t>
            </a:r>
            <a:endParaRPr lang="ja-JP" altLang="en-US" sz="1400" dirty="0">
              <a:solidFill>
                <a:srgbClr val="0070C0"/>
              </a:solidFill>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E930644-95E6-46B0-A1DD-9F2837BC8276}"/>
                  </a:ext>
                </a:extLst>
              </p:cNvPr>
              <p:cNvSpPr txBox="1"/>
              <p:nvPr/>
            </p:nvSpPr>
            <p:spPr>
              <a:xfrm>
                <a:off x="2231105" y="2968151"/>
                <a:ext cx="151240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𝐻</m:t>
                          </m:r>
                        </m:e>
                        <m:sub>
                          <m:r>
                            <a:rPr kumimoji="1" lang="en-US" altLang="ja-JP" sz="2800" b="0" i="1" smtClean="0">
                              <a:latin typeface="Cambria Math" panose="02040503050406030204" pitchFamily="18" charset="0"/>
                            </a:rPr>
                            <m:t>𝑠h</m:t>
                          </m:r>
                        </m:sub>
                      </m:sSub>
                      <m:d>
                        <m:dPr>
                          <m:ctrlPr>
                            <a:rPr kumimoji="1" lang="en-US" altLang="ja-JP" sz="2800" b="0" i="1" smtClean="0">
                              <a:latin typeface="Cambria Math" panose="02040503050406030204" pitchFamily="18" charset="0"/>
                            </a:rPr>
                          </m:ctrlPr>
                        </m:dPr>
                        <m:e>
                          <m:r>
                            <m:rPr>
                              <m:sty m:val="p"/>
                            </m:rPr>
                            <a:rPr kumimoji="1" lang="en-US" altLang="ja-JP" sz="2800" b="0" i="0" smtClean="0">
                              <a:latin typeface="Cambria Math" panose="02040503050406030204" pitchFamily="18" charset="0"/>
                            </a:rPr>
                            <m:t>T</m:t>
                          </m:r>
                        </m:e>
                      </m:d>
                      <m:r>
                        <a:rPr kumimoji="1" lang="en-US" altLang="ja-JP" sz="2800" b="0" i="0" smtClean="0">
                          <a:latin typeface="Cambria Math" panose="02040503050406030204" pitchFamily="18" charset="0"/>
                        </a:rPr>
                        <m:t>=</m:t>
                      </m:r>
                    </m:oMath>
                  </m:oMathPara>
                </a14:m>
                <a:endParaRPr kumimoji="1" lang="ja-JP" altLang="en-US" sz="2800" dirty="0"/>
              </a:p>
            </p:txBody>
          </p:sp>
        </mc:Choice>
        <mc:Fallback xmlns="">
          <p:sp>
            <p:nvSpPr>
              <p:cNvPr id="7" name="テキスト ボックス 6">
                <a:extLst>
                  <a:ext uri="{FF2B5EF4-FFF2-40B4-BE49-F238E27FC236}">
                    <a16:creationId xmlns:a16="http://schemas.microsoft.com/office/drawing/2014/main" id="{8E930644-95E6-46B0-A1DD-9F2837BC8276}"/>
                  </a:ext>
                </a:extLst>
              </p:cNvPr>
              <p:cNvSpPr txBox="1">
                <a:spLocks noRot="1" noChangeAspect="1" noMove="1" noResize="1" noEditPoints="1" noAdjustHandles="1" noChangeArrowheads="1" noChangeShapeType="1" noTextEdit="1"/>
              </p:cNvSpPr>
              <p:nvPr/>
            </p:nvSpPr>
            <p:spPr>
              <a:xfrm>
                <a:off x="2231105" y="2968151"/>
                <a:ext cx="1512402" cy="430887"/>
              </a:xfrm>
              <a:prstGeom prst="rect">
                <a:avLst/>
              </a:prstGeom>
              <a:blipFill>
                <a:blip r:embed="rId3"/>
                <a:stretch>
                  <a:fillRect/>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CDFD79A3-AE09-44F3-978A-6063EB6529C3}"/>
              </a:ext>
            </a:extLst>
          </p:cNvPr>
          <p:cNvSpPr txBox="1"/>
          <p:nvPr/>
        </p:nvSpPr>
        <p:spPr>
          <a:xfrm>
            <a:off x="4979504" y="478"/>
            <a:ext cx="7212496" cy="954107"/>
          </a:xfrm>
          <a:prstGeom prst="rect">
            <a:avLst/>
          </a:prstGeom>
          <a:noFill/>
        </p:spPr>
        <p:txBody>
          <a:bodyPr wrap="square" rtlCol="0">
            <a:spAutoFit/>
          </a:bodyPr>
          <a:lstStyle/>
          <a:p>
            <a:r>
              <a:rPr kumimoji="1" lang="en-US" altLang="ja-JP" sz="2800" b="0" dirty="0">
                <a:solidFill>
                  <a:srgbClr val="FF0000"/>
                </a:solidFill>
              </a:rPr>
              <a:t>D</a:t>
            </a:r>
            <a:r>
              <a:rPr kumimoji="1" lang="en-US" altLang="ja-JP" sz="2800" dirty="0">
                <a:solidFill>
                  <a:srgbClr val="FF0000"/>
                </a:solidFill>
              </a:rPr>
              <a:t>irty limit </a:t>
            </a:r>
          </a:p>
          <a:p>
            <a:r>
              <a:rPr kumimoji="1" lang="en-US" altLang="ja-JP" sz="2800" dirty="0"/>
              <a:t>(e.g., dirty Nb</a:t>
            </a:r>
            <a:r>
              <a:rPr kumimoji="1" lang="en-US" altLang="ja-JP" sz="2800" baseline="-25000" dirty="0"/>
              <a:t>3</a:t>
            </a:r>
            <a:r>
              <a:rPr kumimoji="1" lang="en-US" altLang="ja-JP" sz="2800" dirty="0"/>
              <a:t>Sn, dirty </a:t>
            </a:r>
            <a:r>
              <a:rPr kumimoji="1" lang="en-US" altLang="ja-JP" sz="2800" dirty="0" err="1"/>
              <a:t>NbN</a:t>
            </a:r>
            <a:r>
              <a:rPr kumimoji="1" lang="en-US" altLang="ja-JP" sz="2800" dirty="0"/>
              <a:t>, dirty Nb etc.) </a:t>
            </a:r>
            <a:endParaRPr kumimoji="1" lang="ja-JP" altLang="en-US" sz="2800" dirty="0"/>
          </a:p>
        </p:txBody>
      </p:sp>
      <p:pic>
        <p:nvPicPr>
          <p:cNvPr id="9" name="図 8">
            <a:extLst>
              <a:ext uri="{FF2B5EF4-FFF2-40B4-BE49-F238E27FC236}">
                <a16:creationId xmlns:a16="http://schemas.microsoft.com/office/drawing/2014/main" id="{47A770E0-029A-46E5-B598-D742C66D7E8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810774" y="2186369"/>
            <a:ext cx="2486611" cy="2318190"/>
          </a:xfrm>
          <a:prstGeom prst="rect">
            <a:avLst/>
          </a:prstGeom>
        </p:spPr>
      </p:pic>
      <p:sp>
        <p:nvSpPr>
          <p:cNvPr id="10" name="テキスト ボックス 9">
            <a:extLst>
              <a:ext uri="{FF2B5EF4-FFF2-40B4-BE49-F238E27FC236}">
                <a16:creationId xmlns:a16="http://schemas.microsoft.com/office/drawing/2014/main" id="{0E0BBE06-E006-4370-8539-77BBE9B4A3CE}"/>
              </a:ext>
            </a:extLst>
          </p:cNvPr>
          <p:cNvSpPr txBox="1"/>
          <p:nvPr/>
        </p:nvSpPr>
        <p:spPr>
          <a:xfrm>
            <a:off x="7871791" y="3222833"/>
            <a:ext cx="4287427" cy="307777"/>
          </a:xfrm>
          <a:prstGeom prst="rect">
            <a:avLst/>
          </a:prstGeom>
          <a:noFill/>
        </p:spPr>
        <p:txBody>
          <a:bodyPr wrap="square">
            <a:spAutoFit/>
          </a:bodyPr>
          <a:lstStyle/>
          <a:p>
            <a:r>
              <a:rPr lang="en-US" altLang="ja-JP" sz="1400" dirty="0">
                <a:solidFill>
                  <a:srgbClr val="0070C0"/>
                </a:solidFill>
              </a:rPr>
              <a:t>T. Kubo, Phys. Rev. Research 2, 033203 (2020) </a:t>
            </a:r>
            <a:endParaRPr lang="ja-JP" altLang="en-US" sz="1400" dirty="0">
              <a:solidFill>
                <a:srgbClr val="0070C0"/>
              </a:solidFill>
            </a:endParaRPr>
          </a:p>
        </p:txBody>
      </p:sp>
      <p:cxnSp>
        <p:nvCxnSpPr>
          <p:cNvPr id="11" name="直線コネクタ 10">
            <a:extLst>
              <a:ext uri="{FF2B5EF4-FFF2-40B4-BE49-F238E27FC236}">
                <a16:creationId xmlns:a16="http://schemas.microsoft.com/office/drawing/2014/main" id="{99B1A138-367C-4E58-B243-1E7AFB4B0C72}"/>
              </a:ext>
            </a:extLst>
          </p:cNvPr>
          <p:cNvCxnSpPr>
            <a:cxnSpLocks/>
          </p:cNvCxnSpPr>
          <p:nvPr/>
        </p:nvCxnSpPr>
        <p:spPr>
          <a:xfrm>
            <a:off x="0" y="1523991"/>
            <a:ext cx="12192000" cy="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cxnSp>
        <p:nvCxnSpPr>
          <p:cNvPr id="12" name="直線コネクタ 11">
            <a:extLst>
              <a:ext uri="{FF2B5EF4-FFF2-40B4-BE49-F238E27FC236}">
                <a16:creationId xmlns:a16="http://schemas.microsoft.com/office/drawing/2014/main" id="{CE3A4ED9-8474-4E9D-B286-1FA694B66D85}"/>
              </a:ext>
            </a:extLst>
          </p:cNvPr>
          <p:cNvCxnSpPr>
            <a:cxnSpLocks/>
          </p:cNvCxnSpPr>
          <p:nvPr/>
        </p:nvCxnSpPr>
        <p:spPr>
          <a:xfrm>
            <a:off x="0" y="2214451"/>
            <a:ext cx="12192000" cy="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cxnSp>
        <p:nvCxnSpPr>
          <p:cNvPr id="13" name="直線コネクタ 12">
            <a:extLst>
              <a:ext uri="{FF2B5EF4-FFF2-40B4-BE49-F238E27FC236}">
                <a16:creationId xmlns:a16="http://schemas.microsoft.com/office/drawing/2014/main" id="{49223D41-D618-4B03-8DBA-400DE162475F}"/>
              </a:ext>
            </a:extLst>
          </p:cNvPr>
          <p:cNvCxnSpPr>
            <a:cxnSpLocks/>
          </p:cNvCxnSpPr>
          <p:nvPr/>
        </p:nvCxnSpPr>
        <p:spPr>
          <a:xfrm>
            <a:off x="0" y="4603080"/>
            <a:ext cx="12192000" cy="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E7EBF02-0DAE-48E6-8094-35860F4EE6CE}"/>
                  </a:ext>
                </a:extLst>
              </p:cNvPr>
              <p:cNvSpPr txBox="1"/>
              <p:nvPr/>
            </p:nvSpPr>
            <p:spPr>
              <a:xfrm>
                <a:off x="468090" y="4978573"/>
                <a:ext cx="109036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𝑇</m:t>
                      </m:r>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𝑇</m:t>
                          </m:r>
                        </m:e>
                        <m:sub>
                          <m:r>
                            <a:rPr kumimoji="1" lang="en-US" altLang="ja-JP" sz="2800" b="0" i="1" smtClean="0">
                              <a:latin typeface="Cambria Math" panose="02040503050406030204" pitchFamily="18" charset="0"/>
                            </a:rPr>
                            <m:t>𝑐</m:t>
                          </m:r>
                        </m:sub>
                      </m:sSub>
                    </m:oMath>
                  </m:oMathPara>
                </a14:m>
                <a:endParaRPr kumimoji="1" lang="ja-JP" altLang="en-US" sz="2800" dirty="0"/>
              </a:p>
            </p:txBody>
          </p:sp>
        </mc:Choice>
        <mc:Fallback xmlns="">
          <p:sp>
            <p:nvSpPr>
              <p:cNvPr id="14" name="テキスト ボックス 13">
                <a:extLst>
                  <a:ext uri="{FF2B5EF4-FFF2-40B4-BE49-F238E27FC236}">
                    <a16:creationId xmlns:a16="http://schemas.microsoft.com/office/drawing/2014/main" id="{6E7EBF02-0DAE-48E6-8094-35860F4EE6CE}"/>
                  </a:ext>
                </a:extLst>
              </p:cNvPr>
              <p:cNvSpPr txBox="1">
                <a:spLocks noRot="1" noChangeAspect="1" noMove="1" noResize="1" noEditPoints="1" noAdjustHandles="1" noChangeArrowheads="1" noChangeShapeType="1" noTextEdit="1"/>
              </p:cNvSpPr>
              <p:nvPr/>
            </p:nvSpPr>
            <p:spPr>
              <a:xfrm>
                <a:off x="468090" y="4978573"/>
                <a:ext cx="1090363" cy="43088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3E857D9F-68C2-4779-8586-5C126529C18B}"/>
                  </a:ext>
                </a:extLst>
              </p:cNvPr>
              <p:cNvSpPr txBox="1"/>
              <p:nvPr/>
            </p:nvSpPr>
            <p:spPr>
              <a:xfrm>
                <a:off x="133480" y="2967913"/>
                <a:ext cx="17595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0&lt;</m:t>
                      </m:r>
                      <m:r>
                        <a:rPr kumimoji="1" lang="en-US" altLang="ja-JP" sz="2800" b="0" i="1" smtClean="0">
                          <a:latin typeface="Cambria Math" panose="02040503050406030204" pitchFamily="18" charset="0"/>
                        </a:rPr>
                        <m:t>𝑇</m:t>
                      </m:r>
                      <m:r>
                        <a:rPr kumimoji="1" lang="en-US" altLang="ja-JP" sz="2800" b="0" i="1" smtClean="0">
                          <a:latin typeface="Cambria Math" panose="02040503050406030204" pitchFamily="18" charset="0"/>
                        </a:rPr>
                        <m:t>&lt;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𝑇</m:t>
                          </m:r>
                        </m:e>
                        <m:sub>
                          <m:r>
                            <a:rPr kumimoji="1" lang="en-US" altLang="ja-JP" sz="2800" b="0" i="1" smtClean="0">
                              <a:latin typeface="Cambria Math" panose="02040503050406030204" pitchFamily="18" charset="0"/>
                            </a:rPr>
                            <m:t>𝑐</m:t>
                          </m:r>
                        </m:sub>
                      </m:sSub>
                    </m:oMath>
                  </m:oMathPara>
                </a14:m>
                <a:endParaRPr kumimoji="1" lang="ja-JP" altLang="en-US" sz="2800" dirty="0"/>
              </a:p>
            </p:txBody>
          </p:sp>
        </mc:Choice>
        <mc:Fallback xmlns="">
          <p:sp>
            <p:nvSpPr>
              <p:cNvPr id="15" name="テキスト ボックス 14">
                <a:extLst>
                  <a:ext uri="{FF2B5EF4-FFF2-40B4-BE49-F238E27FC236}">
                    <a16:creationId xmlns:a16="http://schemas.microsoft.com/office/drawing/2014/main" id="{3E857D9F-68C2-4779-8586-5C126529C18B}"/>
                  </a:ext>
                </a:extLst>
              </p:cNvPr>
              <p:cNvSpPr txBox="1">
                <a:spLocks noRot="1" noChangeAspect="1" noMove="1" noResize="1" noEditPoints="1" noAdjustHandles="1" noChangeArrowheads="1" noChangeShapeType="1" noTextEdit="1"/>
              </p:cNvSpPr>
              <p:nvPr/>
            </p:nvSpPr>
            <p:spPr>
              <a:xfrm>
                <a:off x="133480" y="2967913"/>
                <a:ext cx="1759584" cy="43088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EEE0B3DB-FAED-4C43-A787-EDDB2C822CF1}"/>
                  </a:ext>
                </a:extLst>
              </p:cNvPr>
              <p:cNvSpPr txBox="1"/>
              <p:nvPr/>
            </p:nvSpPr>
            <p:spPr>
              <a:xfrm>
                <a:off x="468091" y="1622477"/>
                <a:ext cx="1046442" cy="4341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𝑇</m:t>
                      </m:r>
                      <m:r>
                        <a:rPr kumimoji="1" lang="en-US" altLang="ja-JP" sz="2800" b="0" i="1" smtClean="0">
                          <a:latin typeface="Cambria Math" panose="02040503050406030204" pitchFamily="18" charset="0"/>
                        </a:rPr>
                        <m:t>→0</m:t>
                      </m:r>
                    </m:oMath>
                  </m:oMathPara>
                </a14:m>
                <a:endParaRPr kumimoji="1" lang="ja-JP" altLang="en-US" sz="2800" dirty="0"/>
              </a:p>
            </p:txBody>
          </p:sp>
        </mc:Choice>
        <mc:Fallback xmlns="">
          <p:sp>
            <p:nvSpPr>
              <p:cNvPr id="16" name="テキスト ボックス 15">
                <a:extLst>
                  <a:ext uri="{FF2B5EF4-FFF2-40B4-BE49-F238E27FC236}">
                    <a16:creationId xmlns:a16="http://schemas.microsoft.com/office/drawing/2014/main" id="{EEE0B3DB-FAED-4C43-A787-EDDB2C822CF1}"/>
                  </a:ext>
                </a:extLst>
              </p:cNvPr>
              <p:cNvSpPr txBox="1">
                <a:spLocks noRot="1" noChangeAspect="1" noMove="1" noResize="1" noEditPoints="1" noAdjustHandles="1" noChangeArrowheads="1" noChangeShapeType="1" noTextEdit="1"/>
              </p:cNvSpPr>
              <p:nvPr/>
            </p:nvSpPr>
            <p:spPr>
              <a:xfrm>
                <a:off x="468091" y="1622477"/>
                <a:ext cx="1046442" cy="434151"/>
              </a:xfrm>
              <a:prstGeom prst="rect">
                <a:avLst/>
              </a:prstGeom>
              <a:blipFill>
                <a:blip r:embed="rId7"/>
                <a:stretch>
                  <a:fillRect/>
                </a:stretch>
              </a:blipFill>
            </p:spPr>
            <p:txBody>
              <a:bodyPr/>
              <a:lstStyle/>
              <a:p>
                <a:r>
                  <a:rPr lang="ja-JP" altLang="en-US">
                    <a:noFill/>
                  </a:rPr>
                  <a:t> </a:t>
                </a:r>
              </a:p>
            </p:txBody>
          </p:sp>
        </mc:Fallback>
      </mc:AlternateContent>
      <p:cxnSp>
        <p:nvCxnSpPr>
          <p:cNvPr id="17" name="直線コネクタ 16">
            <a:extLst>
              <a:ext uri="{FF2B5EF4-FFF2-40B4-BE49-F238E27FC236}">
                <a16:creationId xmlns:a16="http://schemas.microsoft.com/office/drawing/2014/main" id="{7F2F6DDD-580D-46FD-875C-FE582B5C5678}"/>
              </a:ext>
            </a:extLst>
          </p:cNvPr>
          <p:cNvCxnSpPr>
            <a:cxnSpLocks/>
          </p:cNvCxnSpPr>
          <p:nvPr/>
        </p:nvCxnSpPr>
        <p:spPr>
          <a:xfrm>
            <a:off x="0" y="5753864"/>
            <a:ext cx="12192000" cy="0"/>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sp>
        <p:nvSpPr>
          <p:cNvPr id="18" name="テキスト ボックス 17">
            <a:extLst>
              <a:ext uri="{FF2B5EF4-FFF2-40B4-BE49-F238E27FC236}">
                <a16:creationId xmlns:a16="http://schemas.microsoft.com/office/drawing/2014/main" id="{86BDE812-1DD0-45CA-8BE1-A7DB0C1CB45C}"/>
              </a:ext>
            </a:extLst>
          </p:cNvPr>
          <p:cNvSpPr txBox="1"/>
          <p:nvPr/>
        </p:nvSpPr>
        <p:spPr>
          <a:xfrm>
            <a:off x="8537713" y="4983928"/>
            <a:ext cx="3594355" cy="307777"/>
          </a:xfrm>
          <a:prstGeom prst="rect">
            <a:avLst/>
          </a:prstGeom>
          <a:noFill/>
        </p:spPr>
        <p:txBody>
          <a:bodyPr wrap="square">
            <a:spAutoFit/>
          </a:bodyPr>
          <a:lstStyle/>
          <a:p>
            <a:r>
              <a:rPr lang="en-US" altLang="ja-JP" sz="1400" dirty="0">
                <a:solidFill>
                  <a:srgbClr val="0070C0"/>
                </a:solidFill>
              </a:rPr>
              <a:t>L. Kramer, </a:t>
            </a:r>
            <a:r>
              <a:rPr lang="ja-JP" altLang="en-US" sz="1400" dirty="0">
                <a:solidFill>
                  <a:srgbClr val="0070C0"/>
                </a:solidFill>
              </a:rPr>
              <a:t> Phys. Rev. </a:t>
            </a:r>
            <a:r>
              <a:rPr lang="en-US" altLang="ja-JP" sz="1400" b="1" dirty="0">
                <a:solidFill>
                  <a:srgbClr val="0070C0"/>
                </a:solidFill>
              </a:rPr>
              <a:t>170</a:t>
            </a:r>
            <a:r>
              <a:rPr lang="en-US" altLang="ja-JP" sz="1400" dirty="0">
                <a:solidFill>
                  <a:srgbClr val="0070C0"/>
                </a:solidFill>
              </a:rPr>
              <a:t>,</a:t>
            </a:r>
            <a:r>
              <a:rPr lang="ja-JP" altLang="en-US" sz="1400" dirty="0">
                <a:solidFill>
                  <a:srgbClr val="0070C0"/>
                </a:solidFill>
              </a:rPr>
              <a:t> </a:t>
            </a:r>
            <a:r>
              <a:rPr lang="en-US" altLang="ja-JP" sz="1400" dirty="0">
                <a:solidFill>
                  <a:srgbClr val="0070C0"/>
                </a:solidFill>
              </a:rPr>
              <a:t>475</a:t>
            </a:r>
            <a:r>
              <a:rPr lang="ja-JP" altLang="en-US" sz="1400" dirty="0">
                <a:solidFill>
                  <a:srgbClr val="0070C0"/>
                </a:solidFill>
              </a:rPr>
              <a:t> </a:t>
            </a:r>
            <a:r>
              <a:rPr lang="en-US" altLang="ja-JP" sz="1400" dirty="0">
                <a:solidFill>
                  <a:srgbClr val="0070C0"/>
                </a:solidFill>
              </a:rPr>
              <a:t>(1968)</a:t>
            </a:r>
            <a:endParaRPr lang="ja-JP" altLang="en-US" sz="1400" dirty="0">
              <a:solidFill>
                <a:srgbClr val="0070C0"/>
              </a:solidFill>
            </a:endParaRP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2B46CC82-8064-4299-9E3A-5FB9661AD139}"/>
                  </a:ext>
                </a:extLst>
              </p:cNvPr>
              <p:cNvSpPr txBox="1"/>
              <p:nvPr/>
            </p:nvSpPr>
            <p:spPr>
              <a:xfrm>
                <a:off x="2231105" y="4812137"/>
                <a:ext cx="5532476" cy="6940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𝐻</m:t>
                          </m:r>
                        </m:e>
                        <m:sub>
                          <m:r>
                            <a:rPr kumimoji="1" lang="en-US" altLang="ja-JP" sz="2000" b="0" i="1" smtClean="0">
                              <a:latin typeface="Cambria Math" panose="02040503050406030204" pitchFamily="18" charset="0"/>
                            </a:rPr>
                            <m:t>𝑠h</m:t>
                          </m:r>
                        </m:sub>
                      </m:sSub>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𝑇</m:t>
                          </m:r>
                        </m:e>
                      </m:d>
                      <m:sSub>
                        <m:sSubPr>
                          <m:ctrlPr>
                            <a:rPr kumimoji="1" lang="en-US" altLang="ja-JP" sz="2000" b="0" i="1" smtClean="0">
                              <a:latin typeface="Cambria Math" panose="02040503050406030204" pitchFamily="18" charset="0"/>
                            </a:rPr>
                          </m:ctrlPr>
                        </m:sSubPr>
                        <m:e>
                          <m:d>
                            <m:dPr>
                              <m:begChr m:val=""/>
                              <m:endChr m:val="|"/>
                              <m:ctrlPr>
                                <a:rPr kumimoji="1" lang="en-US" altLang="ja-JP" sz="2000" b="0" i="1" smtClean="0">
                                  <a:latin typeface="Cambria Math" panose="02040503050406030204" pitchFamily="18" charset="0"/>
                                </a:rPr>
                              </m:ctrlPr>
                            </m:dPr>
                            <m:e>
                              <m:r>
                                <a:rPr lang="ja-JP" altLang="en-US" sz="1400">
                                  <a:latin typeface="Cambria Math" panose="02040503050406030204" pitchFamily="18" charset="0"/>
                                </a:rPr>
                                <m:t>​</m:t>
                              </m:r>
                            </m:e>
                          </m:d>
                        </m:e>
                        <m:sub>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𝑇</m:t>
                              </m:r>
                            </m:e>
                            <m:sub>
                              <m:r>
                                <a:rPr kumimoji="1" lang="en-US" altLang="ja-JP" sz="2000" b="0" i="1" smtClean="0">
                                  <a:latin typeface="Cambria Math" panose="02040503050406030204" pitchFamily="18" charset="0"/>
                                </a:rPr>
                                <m:t>𝑐</m:t>
                              </m:r>
                            </m:sub>
                          </m:sSub>
                        </m:sub>
                      </m:sSub>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rad>
                            <m:radPr>
                              <m:degHide m:val="on"/>
                              <m:ctrlPr>
                                <a:rPr kumimoji="1" lang="en-US" altLang="ja-JP" sz="2000" b="0" i="1" smtClean="0">
                                  <a:latin typeface="Cambria Math" panose="02040503050406030204" pitchFamily="18" charset="0"/>
                                </a:rPr>
                              </m:ctrlPr>
                            </m:radPr>
                            <m:deg/>
                            <m:e>
                              <m:r>
                                <a:rPr kumimoji="1" lang="en-US" altLang="ja-JP" sz="2000" b="0" i="1" smtClean="0">
                                  <a:latin typeface="Cambria Math" panose="02040503050406030204" pitchFamily="18" charset="0"/>
                                </a:rPr>
                                <m:t>5</m:t>
                              </m:r>
                            </m:e>
                          </m:rad>
                        </m:num>
                        <m:den>
                          <m:r>
                            <a:rPr kumimoji="1" lang="en-US" altLang="ja-JP" sz="2000" b="0" i="1" smtClean="0">
                              <a:latin typeface="Cambria Math" panose="02040503050406030204" pitchFamily="18" charset="0"/>
                            </a:rPr>
                            <m:t>3</m:t>
                          </m:r>
                        </m:den>
                      </m:f>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𝐻</m:t>
                          </m:r>
                        </m:e>
                        <m:sub>
                          <m:r>
                            <a:rPr kumimoji="1" lang="en-US" altLang="ja-JP" sz="2000" b="0" i="1" smtClean="0">
                              <a:latin typeface="Cambria Math" panose="02040503050406030204" pitchFamily="18" charset="0"/>
                            </a:rPr>
                            <m:t>𝑐</m:t>
                          </m:r>
                        </m:sub>
                      </m:sSub>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𝑇</m:t>
                          </m:r>
                        </m:e>
                      </m:d>
                      <m:sSub>
                        <m:sSubPr>
                          <m:ctrlPr>
                            <a:rPr kumimoji="1" lang="en-US" altLang="ja-JP" sz="2000" b="0" i="1" smtClean="0">
                              <a:latin typeface="Cambria Math" panose="02040503050406030204" pitchFamily="18" charset="0"/>
                            </a:rPr>
                          </m:ctrlPr>
                        </m:sSubPr>
                        <m:e>
                          <m:d>
                            <m:dPr>
                              <m:begChr m:val=""/>
                              <m:endChr m:val="|"/>
                              <m:ctrlPr>
                                <a:rPr kumimoji="1" lang="en-US" altLang="ja-JP" sz="2000" b="0" i="1" smtClean="0">
                                  <a:latin typeface="Cambria Math" panose="02040503050406030204" pitchFamily="18" charset="0"/>
                                </a:rPr>
                              </m:ctrlPr>
                            </m:dPr>
                            <m:e>
                              <m:r>
                                <a:rPr lang="ja-JP" altLang="en-US" sz="1400">
                                  <a:latin typeface="Cambria Math" panose="02040503050406030204" pitchFamily="18" charset="0"/>
                                </a:rPr>
                                <m:t>​</m:t>
                              </m:r>
                            </m:e>
                          </m:d>
                        </m:e>
                        <m:sub>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𝑇</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𝑇</m:t>
                              </m:r>
                            </m:e>
                            <m:sub>
                              <m:r>
                                <a:rPr kumimoji="1" lang="en-US" altLang="ja-JP" sz="2000" b="0" i="1" smtClean="0">
                                  <a:latin typeface="Cambria Math" panose="02040503050406030204" pitchFamily="18" charset="0"/>
                                </a:rPr>
                                <m:t>𝑐</m:t>
                              </m:r>
                            </m:sub>
                          </m:sSub>
                        </m:sub>
                      </m:sSub>
                      <m:r>
                        <a:rPr kumimoji="1" lang="en-US" altLang="ja-JP" sz="2000" b="0" i="1" smtClean="0">
                          <a:latin typeface="Cambria Math" panose="02040503050406030204" pitchFamily="18" charset="0"/>
                        </a:rPr>
                        <m:t>=0.745</m:t>
                      </m:r>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𝐻</m:t>
                          </m:r>
                        </m:e>
                        <m:sub>
                          <m:r>
                            <a:rPr kumimoji="1" lang="en-US" altLang="ja-JP" sz="2000" i="1">
                              <a:latin typeface="Cambria Math" panose="02040503050406030204" pitchFamily="18" charset="0"/>
                            </a:rPr>
                            <m:t>𝑐</m:t>
                          </m:r>
                        </m:sub>
                      </m:sSub>
                      <m:d>
                        <m:dPr>
                          <m:ctrlPr>
                            <a:rPr kumimoji="1" lang="en-US" altLang="ja-JP" sz="2000" i="1">
                              <a:latin typeface="Cambria Math" panose="02040503050406030204" pitchFamily="18" charset="0"/>
                            </a:rPr>
                          </m:ctrlPr>
                        </m:dPr>
                        <m:e>
                          <m:r>
                            <a:rPr kumimoji="1" lang="en-US" altLang="ja-JP" sz="2000" i="1">
                              <a:latin typeface="Cambria Math" panose="02040503050406030204" pitchFamily="18" charset="0"/>
                            </a:rPr>
                            <m:t>𝑇</m:t>
                          </m:r>
                        </m:e>
                      </m:d>
                      <m:sSub>
                        <m:sSubPr>
                          <m:ctrlPr>
                            <a:rPr kumimoji="1" lang="en-US" altLang="ja-JP" sz="2000" i="1">
                              <a:latin typeface="Cambria Math" panose="02040503050406030204" pitchFamily="18" charset="0"/>
                            </a:rPr>
                          </m:ctrlPr>
                        </m:sSubPr>
                        <m:e>
                          <m:d>
                            <m:dPr>
                              <m:begChr m:val=""/>
                              <m:endChr m:val="|"/>
                              <m:ctrlPr>
                                <a:rPr kumimoji="1" lang="en-US" altLang="ja-JP" sz="2000" i="1">
                                  <a:latin typeface="Cambria Math" panose="02040503050406030204" pitchFamily="18" charset="0"/>
                                </a:rPr>
                              </m:ctrlPr>
                            </m:dPr>
                            <m:e>
                              <m:r>
                                <a:rPr lang="ja-JP" altLang="en-US" sz="2000">
                                  <a:latin typeface="Cambria Math" panose="02040503050406030204" pitchFamily="18" charset="0"/>
                                </a:rPr>
                                <m:t>​</m:t>
                              </m:r>
                            </m:e>
                          </m:d>
                        </m:e>
                        <m:sub>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𝑇</m:t>
                              </m:r>
                              <m:r>
                                <a:rPr kumimoji="1" lang="en-US" altLang="ja-JP" sz="2000" i="1">
                                  <a:latin typeface="Cambria Math" panose="02040503050406030204" pitchFamily="18" charset="0"/>
                                </a:rPr>
                                <m:t>≃</m:t>
                              </m:r>
                              <m:r>
                                <a:rPr kumimoji="1" lang="en-US" altLang="ja-JP" sz="2000" i="1">
                                  <a:latin typeface="Cambria Math" panose="02040503050406030204" pitchFamily="18" charset="0"/>
                                </a:rPr>
                                <m:t>𝑇</m:t>
                              </m:r>
                            </m:e>
                            <m:sub>
                              <m:r>
                                <a:rPr kumimoji="1" lang="en-US" altLang="ja-JP" sz="2000" i="1">
                                  <a:latin typeface="Cambria Math" panose="02040503050406030204" pitchFamily="18" charset="0"/>
                                </a:rPr>
                                <m:t>𝑐</m:t>
                              </m:r>
                            </m:sub>
                          </m:sSub>
                        </m:sub>
                      </m:sSub>
                    </m:oMath>
                  </m:oMathPara>
                </a14:m>
                <a:endParaRPr kumimoji="1" lang="ja-JP" altLang="en-US" sz="2000" dirty="0"/>
              </a:p>
            </p:txBody>
          </p:sp>
        </mc:Choice>
        <mc:Fallback xmlns="">
          <p:sp>
            <p:nvSpPr>
              <p:cNvPr id="19" name="テキスト ボックス 18">
                <a:extLst>
                  <a:ext uri="{FF2B5EF4-FFF2-40B4-BE49-F238E27FC236}">
                    <a16:creationId xmlns:a16="http://schemas.microsoft.com/office/drawing/2014/main" id="{2B46CC82-8064-4299-9E3A-5FB9661AD139}"/>
                  </a:ext>
                </a:extLst>
              </p:cNvPr>
              <p:cNvSpPr txBox="1">
                <a:spLocks noRot="1" noChangeAspect="1" noMove="1" noResize="1" noEditPoints="1" noAdjustHandles="1" noChangeArrowheads="1" noChangeShapeType="1" noTextEdit="1"/>
              </p:cNvSpPr>
              <p:nvPr/>
            </p:nvSpPr>
            <p:spPr>
              <a:xfrm>
                <a:off x="2231105" y="4812137"/>
                <a:ext cx="5532476" cy="694036"/>
              </a:xfrm>
              <a:prstGeom prst="rect">
                <a:avLst/>
              </a:prstGeom>
              <a:blipFill>
                <a:blip r:embed="rId8"/>
                <a:stretch>
                  <a:fillRect/>
                </a:stretch>
              </a:blipFill>
            </p:spPr>
            <p:txBody>
              <a:bodyPr/>
              <a:lstStyle/>
              <a:p>
                <a:r>
                  <a:rPr lang="ja-JP" altLang="en-US">
                    <a:noFill/>
                  </a:rPr>
                  <a:t> </a:t>
                </a:r>
              </a:p>
            </p:txBody>
          </p:sp>
        </mc:Fallback>
      </mc:AlternateContent>
      <p:cxnSp>
        <p:nvCxnSpPr>
          <p:cNvPr id="20" name="直線コネクタ 19">
            <a:extLst>
              <a:ext uri="{FF2B5EF4-FFF2-40B4-BE49-F238E27FC236}">
                <a16:creationId xmlns:a16="http://schemas.microsoft.com/office/drawing/2014/main" id="{82E7AC94-8704-44E7-BD3E-98C77C040B6D}"/>
              </a:ext>
            </a:extLst>
          </p:cNvPr>
          <p:cNvCxnSpPr>
            <a:cxnSpLocks/>
          </p:cNvCxnSpPr>
          <p:nvPr/>
        </p:nvCxnSpPr>
        <p:spPr>
          <a:xfrm>
            <a:off x="2026685" y="1405779"/>
            <a:ext cx="0" cy="4642055"/>
          </a:xfrm>
          <a:prstGeom prst="line">
            <a:avLst/>
          </a:prstGeom>
          <a:ln>
            <a:headEnd type="none"/>
            <a:tailEnd type="none"/>
          </a:ln>
        </p:spPr>
        <p:style>
          <a:lnRef idx="3">
            <a:schemeClr val="accent2"/>
          </a:lnRef>
          <a:fillRef idx="0">
            <a:schemeClr val="accent2"/>
          </a:fillRef>
          <a:effectRef idx="2">
            <a:schemeClr val="accent2"/>
          </a:effectRef>
          <a:fontRef idx="minor">
            <a:schemeClr val="tx1"/>
          </a:fontRef>
        </p:style>
      </p:cxnSp>
      <p:sp>
        <p:nvSpPr>
          <p:cNvPr id="21" name="テキスト ボックス 20">
            <a:extLst>
              <a:ext uri="{FF2B5EF4-FFF2-40B4-BE49-F238E27FC236}">
                <a16:creationId xmlns:a16="http://schemas.microsoft.com/office/drawing/2014/main" id="{37BA4D45-B0A5-49A2-B26D-28B6083C6F50}"/>
              </a:ext>
            </a:extLst>
          </p:cNvPr>
          <p:cNvSpPr txBox="1"/>
          <p:nvPr/>
        </p:nvSpPr>
        <p:spPr>
          <a:xfrm>
            <a:off x="5177910" y="1180433"/>
            <a:ext cx="6921814" cy="369332"/>
          </a:xfrm>
          <a:prstGeom prst="rect">
            <a:avLst/>
          </a:prstGeom>
          <a:noFill/>
        </p:spPr>
        <p:txBody>
          <a:bodyPr wrap="square" rtlCol="0">
            <a:spAutoFit/>
          </a:bodyPr>
          <a:lstStyle/>
          <a:p>
            <a:r>
              <a:rPr kumimoji="1" lang="en-US" altLang="ja-JP" dirty="0"/>
              <a:t>* These results are applicable to </a:t>
            </a:r>
            <a:r>
              <a:rPr kumimoji="1" lang="en-US" altLang="ja-JP" u="sng" dirty="0"/>
              <a:t>dirty</a:t>
            </a:r>
            <a:r>
              <a:rPr kumimoji="1" lang="en-US" altLang="ja-JP" dirty="0"/>
              <a:t> Nb (e.g., doped Nb)</a:t>
            </a:r>
            <a:endParaRPr kumimoji="1" lang="ja-JP" altLang="en-US" dirty="0"/>
          </a:p>
        </p:txBody>
      </p:sp>
      <p:sp>
        <p:nvSpPr>
          <p:cNvPr id="22" name="テキスト ボックス 21">
            <a:extLst>
              <a:ext uri="{FF2B5EF4-FFF2-40B4-BE49-F238E27FC236}">
                <a16:creationId xmlns:a16="http://schemas.microsoft.com/office/drawing/2014/main" id="{40873A03-4873-4A91-97B6-346EE2F5FFED}"/>
              </a:ext>
            </a:extLst>
          </p:cNvPr>
          <p:cNvSpPr txBox="1"/>
          <p:nvPr/>
        </p:nvSpPr>
        <p:spPr>
          <a:xfrm>
            <a:off x="8048727" y="3507829"/>
            <a:ext cx="3723007" cy="276999"/>
          </a:xfrm>
          <a:prstGeom prst="rect">
            <a:avLst/>
          </a:prstGeom>
          <a:noFill/>
        </p:spPr>
        <p:txBody>
          <a:bodyPr wrap="none" rtlCol="0">
            <a:spAutoFit/>
          </a:bodyPr>
          <a:lstStyle/>
          <a:p>
            <a:r>
              <a:rPr kumimoji="1" lang="en-US" altLang="ja-JP" sz="1200" dirty="0"/>
              <a:t>* Effects of Dynes Gamma are also studied in this paper</a:t>
            </a:r>
            <a:r>
              <a:rPr lang="en-US" altLang="ja-JP" sz="1200" dirty="0"/>
              <a:t> </a:t>
            </a:r>
            <a:r>
              <a:rPr kumimoji="1" lang="en-US" altLang="ja-JP" sz="1200" dirty="0"/>
              <a:t> </a:t>
            </a:r>
            <a:endParaRPr kumimoji="1" lang="ja-JP" altLang="en-US" sz="1200" dirty="0"/>
          </a:p>
        </p:txBody>
      </p:sp>
      <p:sp>
        <p:nvSpPr>
          <p:cNvPr id="2" name="テキスト ボックス 1">
            <a:extLst>
              <a:ext uri="{FF2B5EF4-FFF2-40B4-BE49-F238E27FC236}">
                <a16:creationId xmlns:a16="http://schemas.microsoft.com/office/drawing/2014/main" id="{03D35E56-CB08-E12C-E16C-D44A1B9DEBEB}"/>
              </a:ext>
            </a:extLst>
          </p:cNvPr>
          <p:cNvSpPr txBox="1"/>
          <p:nvPr/>
        </p:nvSpPr>
        <p:spPr>
          <a:xfrm>
            <a:off x="25724" y="41659"/>
            <a:ext cx="4293357" cy="400110"/>
          </a:xfrm>
          <a:prstGeom prst="rect">
            <a:avLst/>
          </a:prstGeom>
          <a:noFill/>
          <a:ln w="9525">
            <a:solidFill>
              <a:schemeClr val="tx1"/>
            </a:solidFill>
          </a:ln>
        </p:spPr>
        <p:txBody>
          <a:bodyPr wrap="square">
            <a:spAutoFit/>
          </a:bodyPr>
          <a:lstStyle/>
          <a:p>
            <a:pPr algn="ctr"/>
            <a:r>
              <a:rPr lang="en-US" altLang="ja-JP" sz="2000" b="1" dirty="0"/>
              <a:t>3.7 </a:t>
            </a:r>
            <a:r>
              <a:rPr lang="ja-JP" altLang="en-US" sz="2000" b="1" dirty="0"/>
              <a:t>過熱磁場</a:t>
            </a:r>
            <a:r>
              <a:rPr lang="en-US" altLang="ja-JP" sz="2000" b="1" dirty="0"/>
              <a:t>(superheating field)</a:t>
            </a:r>
            <a:endParaRPr kumimoji="1" lang="en-US" altLang="ja-JP" sz="2000" b="1" dirty="0"/>
          </a:p>
        </p:txBody>
      </p:sp>
      <p:sp>
        <p:nvSpPr>
          <p:cNvPr id="4" name="テキスト ボックス 3">
            <a:extLst>
              <a:ext uri="{FF2B5EF4-FFF2-40B4-BE49-F238E27FC236}">
                <a16:creationId xmlns:a16="http://schemas.microsoft.com/office/drawing/2014/main" id="{870D3420-F74D-366E-FE58-7CDA72262E4B}"/>
              </a:ext>
            </a:extLst>
          </p:cNvPr>
          <p:cNvSpPr txBox="1"/>
          <p:nvPr/>
        </p:nvSpPr>
        <p:spPr>
          <a:xfrm>
            <a:off x="123854" y="510976"/>
            <a:ext cx="1210588" cy="707886"/>
          </a:xfrm>
          <a:prstGeom prst="rect">
            <a:avLst/>
          </a:prstGeom>
          <a:noFill/>
          <a:ln w="25400">
            <a:solidFill>
              <a:schemeClr val="tx1"/>
            </a:solidFill>
          </a:ln>
        </p:spPr>
        <p:txBody>
          <a:bodyPr wrap="none" rtlCol="0">
            <a:spAutoFit/>
          </a:bodyPr>
          <a:lstStyle/>
          <a:p>
            <a:r>
              <a:rPr kumimoji="1" lang="ja-JP" altLang="en-US" sz="4000" dirty="0"/>
              <a:t>補足</a:t>
            </a:r>
          </a:p>
        </p:txBody>
      </p:sp>
    </p:spTree>
    <p:extLst>
      <p:ext uri="{BB962C8B-B14F-4D97-AF65-F5344CB8AC3E}">
        <p14:creationId xmlns:p14="http://schemas.microsoft.com/office/powerpoint/2010/main" val="26717890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F764A59-27D6-6FA7-A0AE-A38DED9DC240}"/>
              </a:ext>
            </a:extLst>
          </p:cNvPr>
          <p:cNvSpPr txBox="1"/>
          <p:nvPr/>
        </p:nvSpPr>
        <p:spPr>
          <a:xfrm>
            <a:off x="76272" y="504218"/>
            <a:ext cx="1495922" cy="707886"/>
          </a:xfrm>
          <a:prstGeom prst="rect">
            <a:avLst/>
          </a:prstGeom>
          <a:noFill/>
          <a:ln w="25400">
            <a:solidFill>
              <a:schemeClr val="tx1"/>
            </a:solidFill>
          </a:ln>
        </p:spPr>
        <p:txBody>
          <a:bodyPr wrap="none" rtlCol="0">
            <a:spAutoFit/>
          </a:bodyPr>
          <a:lstStyle/>
          <a:p>
            <a:r>
              <a:rPr kumimoji="1" lang="ja-JP" altLang="en-US" sz="4000" dirty="0"/>
              <a:t>問題</a:t>
            </a:r>
            <a:r>
              <a:rPr kumimoji="1" lang="en-US" altLang="ja-JP" sz="4000" dirty="0"/>
              <a:t>8</a:t>
            </a:r>
            <a:endParaRPr kumimoji="1" lang="ja-JP" altLang="en-US" sz="40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6CC6C43-E8C7-2ED9-41F0-3703C3B2CB87}"/>
                  </a:ext>
                </a:extLst>
              </p:cNvPr>
              <p:cNvSpPr txBox="1"/>
              <p:nvPr/>
            </p:nvSpPr>
            <p:spPr>
              <a:xfrm>
                <a:off x="457200" y="1758753"/>
                <a:ext cx="11231217" cy="2185214"/>
              </a:xfrm>
              <a:prstGeom prst="rect">
                <a:avLst/>
              </a:prstGeom>
              <a:noFill/>
            </p:spPr>
            <p:txBody>
              <a:bodyPr wrap="square">
                <a:spAutoFit/>
              </a:bodyPr>
              <a:lstStyle/>
              <a:p>
                <a:r>
                  <a:rPr lang="en-US" altLang="ja-JP" sz="3600" dirty="0"/>
                  <a:t>Estimate </a:t>
                </a:r>
                <a14:m>
                  <m:oMath xmlns:m="http://schemas.openxmlformats.org/officeDocument/2006/math">
                    <m:sSub>
                      <m:sSubPr>
                        <m:ctrlPr>
                          <a:rPr lang="en-US" altLang="ja-JP" sz="3600" i="1">
                            <a:latin typeface="Cambria Math" panose="02040503050406030204" pitchFamily="18" charset="0"/>
                          </a:rPr>
                        </m:ctrlPr>
                      </m:sSubPr>
                      <m:e>
                        <m:r>
                          <a:rPr lang="en-US" altLang="ja-JP" sz="3600" b="0" i="1" smtClean="0">
                            <a:latin typeface="Cambria Math" panose="02040503050406030204" pitchFamily="18" charset="0"/>
                          </a:rPr>
                          <m:t>𝐵</m:t>
                        </m:r>
                      </m:e>
                      <m:sub>
                        <m:r>
                          <a:rPr lang="en-US" altLang="ja-JP" sz="3600" i="1">
                            <a:latin typeface="Cambria Math" panose="02040503050406030204" pitchFamily="18" charset="0"/>
                          </a:rPr>
                          <m:t>𝑠h</m:t>
                        </m:r>
                      </m:sub>
                    </m:sSub>
                  </m:oMath>
                </a14:m>
                <a:r>
                  <a:rPr lang="en-US" altLang="ja-JP" sz="3600" dirty="0"/>
                  <a:t> (</a:t>
                </a:r>
                <a14:m>
                  <m:oMath xmlns:m="http://schemas.openxmlformats.org/officeDocument/2006/math">
                    <m:r>
                      <a:rPr lang="en-US" altLang="ja-JP" sz="3600" i="1" dirty="0">
                        <a:latin typeface="Cambria Math" panose="02040503050406030204" pitchFamily="18" charset="0"/>
                      </a:rPr>
                      <m:t>𝑇</m:t>
                    </m:r>
                    <m:r>
                      <a:rPr lang="en-US" altLang="ja-JP" sz="3600" i="1" dirty="0">
                        <a:latin typeface="Cambria Math" panose="02040503050406030204" pitchFamily="18" charset="0"/>
                      </a:rPr>
                      <m:t>≪</m:t>
                    </m:r>
                    <m:sSub>
                      <m:sSubPr>
                        <m:ctrlPr>
                          <a:rPr lang="en-US" altLang="ja-JP" sz="3600" i="1" dirty="0">
                            <a:latin typeface="Cambria Math" panose="02040503050406030204" pitchFamily="18" charset="0"/>
                          </a:rPr>
                        </m:ctrlPr>
                      </m:sSubPr>
                      <m:e>
                        <m:r>
                          <a:rPr lang="en-US" altLang="ja-JP" sz="3600" i="1" dirty="0">
                            <a:latin typeface="Cambria Math" panose="02040503050406030204" pitchFamily="18" charset="0"/>
                          </a:rPr>
                          <m:t>𝑇</m:t>
                        </m:r>
                      </m:e>
                      <m:sub>
                        <m:r>
                          <a:rPr lang="en-US" altLang="ja-JP" sz="3600" i="1" dirty="0">
                            <a:latin typeface="Cambria Math" panose="02040503050406030204" pitchFamily="18" charset="0"/>
                          </a:rPr>
                          <m:t>𝑐</m:t>
                        </m:r>
                      </m:sub>
                    </m:sSub>
                  </m:oMath>
                </a14:m>
                <a:r>
                  <a:rPr lang="en-US" altLang="ja-JP" sz="3600" dirty="0"/>
                  <a:t>) of Nb</a:t>
                </a:r>
                <a:r>
                  <a:rPr lang="en-US" altLang="ja-JP" sz="3600" baseline="-25000" dirty="0"/>
                  <a:t>3</a:t>
                </a:r>
                <a:r>
                  <a:rPr lang="en-US" altLang="ja-JP" sz="3600" dirty="0"/>
                  <a:t>Sn in the </a:t>
                </a:r>
                <a:r>
                  <a:rPr lang="en-US" altLang="ja-JP" sz="3600" b="1" dirty="0">
                    <a:solidFill>
                      <a:srgbClr val="0070C0"/>
                    </a:solidFill>
                  </a:rPr>
                  <a:t>clean</a:t>
                </a:r>
                <a:r>
                  <a:rPr lang="en-US" altLang="ja-JP" sz="3600" dirty="0"/>
                  <a:t> limit</a:t>
                </a:r>
              </a:p>
              <a:p>
                <a:endParaRPr lang="en-US" altLang="ja-JP" sz="3600" dirty="0"/>
              </a:p>
              <a:p>
                <a:endParaRPr lang="en-US" altLang="ja-JP" sz="3600" dirty="0"/>
              </a:p>
              <a:p>
                <a:r>
                  <a:rPr lang="en-US" altLang="ja-JP" sz="2800" dirty="0"/>
                  <a:t>You can use </a:t>
                </a:r>
                <a14:m>
                  <m:oMath xmlns:m="http://schemas.openxmlformats.org/officeDocument/2006/math">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i="1">
                            <a:latin typeface="Cambria Math" panose="02040503050406030204" pitchFamily="18" charset="0"/>
                          </a:rPr>
                          <m:t>𝑐</m:t>
                        </m:r>
                      </m:sub>
                    </m:sSub>
                    <m:r>
                      <a:rPr lang="en-US" altLang="ja-JP" sz="2800" i="1">
                        <a:latin typeface="Cambria Math" panose="02040503050406030204" pitchFamily="18" charset="0"/>
                      </a:rPr>
                      <m:t>=540</m:t>
                    </m:r>
                  </m:oMath>
                </a14:m>
                <a:r>
                  <a:rPr lang="ja-JP" altLang="en-US" sz="2800" dirty="0"/>
                  <a:t> </a:t>
                </a:r>
                <a:r>
                  <a:rPr lang="en-US" altLang="ja-JP" sz="2800" dirty="0" err="1"/>
                  <a:t>mT.</a:t>
                </a:r>
                <a:r>
                  <a:rPr lang="en-US" altLang="ja-JP" sz="2800" dirty="0"/>
                  <a:t> </a:t>
                </a:r>
                <a:endParaRPr lang="en-US" altLang="ja-JP" sz="3600" dirty="0"/>
              </a:p>
            </p:txBody>
          </p:sp>
        </mc:Choice>
        <mc:Fallback xmlns="">
          <p:sp>
            <p:nvSpPr>
              <p:cNvPr id="4" name="テキスト ボックス 3">
                <a:extLst>
                  <a:ext uri="{FF2B5EF4-FFF2-40B4-BE49-F238E27FC236}">
                    <a16:creationId xmlns:a16="http://schemas.microsoft.com/office/drawing/2014/main" id="{46CC6C43-E8C7-2ED9-41F0-3703C3B2CB87}"/>
                  </a:ext>
                </a:extLst>
              </p:cNvPr>
              <p:cNvSpPr txBox="1">
                <a:spLocks noRot="1" noChangeAspect="1" noMove="1" noResize="1" noEditPoints="1" noAdjustHandles="1" noChangeArrowheads="1" noChangeShapeType="1" noTextEdit="1"/>
              </p:cNvSpPr>
              <p:nvPr/>
            </p:nvSpPr>
            <p:spPr>
              <a:xfrm>
                <a:off x="457200" y="1758753"/>
                <a:ext cx="11231217" cy="2185214"/>
              </a:xfrm>
              <a:prstGeom prst="rect">
                <a:avLst/>
              </a:prstGeom>
              <a:blipFill>
                <a:blip r:embed="rId2"/>
                <a:stretch>
                  <a:fillRect l="-1629" t="-4469" b="-7263"/>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4FD47D2F-7B4D-0158-2B93-5CD18DE8F58E}"/>
              </a:ext>
            </a:extLst>
          </p:cNvPr>
          <p:cNvSpPr txBox="1"/>
          <p:nvPr/>
        </p:nvSpPr>
        <p:spPr>
          <a:xfrm>
            <a:off x="25724" y="41659"/>
            <a:ext cx="4293357" cy="400110"/>
          </a:xfrm>
          <a:prstGeom prst="rect">
            <a:avLst/>
          </a:prstGeom>
          <a:noFill/>
          <a:ln w="9525">
            <a:solidFill>
              <a:schemeClr val="tx1"/>
            </a:solidFill>
          </a:ln>
        </p:spPr>
        <p:txBody>
          <a:bodyPr wrap="square">
            <a:spAutoFit/>
          </a:bodyPr>
          <a:lstStyle/>
          <a:p>
            <a:pPr algn="ctr"/>
            <a:r>
              <a:rPr lang="en-US" altLang="ja-JP" sz="2000" b="1" dirty="0"/>
              <a:t>3.7 </a:t>
            </a:r>
            <a:r>
              <a:rPr lang="ja-JP" altLang="en-US" sz="2000" b="1" dirty="0"/>
              <a:t>過熱磁場</a:t>
            </a:r>
            <a:r>
              <a:rPr lang="en-US" altLang="ja-JP" sz="2000" b="1" dirty="0"/>
              <a:t>(superheating field)</a:t>
            </a:r>
            <a:endParaRPr kumimoji="1" lang="en-US" altLang="ja-JP" sz="2000" b="1"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BA4D824-E229-1CD0-8C9C-AEF292136479}"/>
                  </a:ext>
                </a:extLst>
              </p:cNvPr>
              <p:cNvSpPr txBox="1"/>
              <p:nvPr/>
            </p:nvSpPr>
            <p:spPr>
              <a:xfrm>
                <a:off x="1244575" y="2508754"/>
                <a:ext cx="8254952" cy="369332"/>
              </a:xfrm>
              <a:prstGeom prst="rect">
                <a:avLst/>
              </a:prstGeom>
              <a:noFill/>
            </p:spPr>
            <p:txBody>
              <a:bodyPr wrap="none" lIns="0" tIns="0" rIns="0" bIns="0" rtlCol="0">
                <a:spAutoFit/>
              </a:bodyPr>
              <a:lstStyle/>
              <a:p>
                <a:r>
                  <a:rPr kumimoji="1" lang="en-US" altLang="ja-JP" sz="2400" b="0" dirty="0"/>
                  <a:t>Nb</a:t>
                </a:r>
                <a:r>
                  <a:rPr kumimoji="1" lang="en-US" altLang="ja-JP" sz="2400" b="0" baseline="-25000" dirty="0"/>
                  <a:t>3</a:t>
                </a:r>
                <a:r>
                  <a:rPr kumimoji="1" lang="en-US" altLang="ja-JP" sz="2400" b="0" dirty="0"/>
                  <a:t>Sn</a:t>
                </a:r>
                <a:r>
                  <a:rPr kumimoji="1" lang="ja-JP" altLang="en-US" sz="2400" b="0" dirty="0"/>
                  <a:t>の場合、</a:t>
                </a:r>
                <a14:m>
                  <m:oMath xmlns:m="http://schemas.openxmlformats.org/officeDocument/2006/math">
                    <m:r>
                      <a:rPr kumimoji="1" lang="en-US" altLang="ja-JP" sz="2400" b="0" i="1" smtClean="0">
                        <a:latin typeface="Cambria Math" panose="02040503050406030204" pitchFamily="18" charset="0"/>
                      </a:rPr>
                      <m:t>𝜆</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𝜉</m:t>
                    </m:r>
                  </m:oMath>
                </a14:m>
                <a:r>
                  <a:rPr kumimoji="1" lang="ja-JP" altLang="en-US" sz="2400" b="0" dirty="0"/>
                  <a:t>だから</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𝐵</m:t>
                        </m:r>
                      </m:e>
                      <m:sub>
                        <m:r>
                          <a:rPr kumimoji="1" lang="en-US" altLang="ja-JP" sz="2400" b="0" i="1" smtClean="0">
                            <a:latin typeface="Cambria Math" panose="02040503050406030204" pitchFamily="18" charset="0"/>
                          </a:rPr>
                          <m:t>𝑠h</m:t>
                        </m:r>
                      </m:sub>
                    </m:sSub>
                    <m:r>
                      <a:rPr kumimoji="1" lang="en-US" altLang="ja-JP" sz="2400" b="0" i="1" smtClean="0">
                        <a:latin typeface="Cambria Math" panose="02040503050406030204" pitchFamily="18" charset="0"/>
                      </a:rPr>
                      <m:t>(0)=0.84</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𝐵</m:t>
                        </m:r>
                      </m:e>
                      <m:sub>
                        <m:r>
                          <a:rPr kumimoji="1" lang="en-US" altLang="ja-JP" sz="2400" b="0" i="1" smtClean="0">
                            <a:latin typeface="Cambria Math" panose="02040503050406030204" pitchFamily="18" charset="0"/>
                          </a:rPr>
                          <m:t>𝑐</m:t>
                        </m:r>
                      </m:sub>
                    </m:sSub>
                    <m:r>
                      <a:rPr kumimoji="1" lang="en-US" altLang="ja-JP" sz="2400" b="0" i="1" smtClean="0">
                        <a:latin typeface="Cambria Math" panose="02040503050406030204" pitchFamily="18" charset="0"/>
                      </a:rPr>
                      <m:t>(0)</m:t>
                    </m:r>
                  </m:oMath>
                </a14:m>
                <a:r>
                  <a:rPr kumimoji="1" lang="ja-JP" altLang="en-US" sz="2400" dirty="0"/>
                  <a:t>を使って良い</a:t>
                </a:r>
              </a:p>
            </p:txBody>
          </p:sp>
        </mc:Choice>
        <mc:Fallback xmlns="">
          <p:sp>
            <p:nvSpPr>
              <p:cNvPr id="5" name="テキスト ボックス 4">
                <a:extLst>
                  <a:ext uri="{FF2B5EF4-FFF2-40B4-BE49-F238E27FC236}">
                    <a16:creationId xmlns:a16="http://schemas.microsoft.com/office/drawing/2014/main" id="{3BA4D824-E229-1CD0-8C9C-AEF292136479}"/>
                  </a:ext>
                </a:extLst>
              </p:cNvPr>
              <p:cNvSpPr txBox="1">
                <a:spLocks noRot="1" noChangeAspect="1" noMove="1" noResize="1" noEditPoints="1" noAdjustHandles="1" noChangeArrowheads="1" noChangeShapeType="1" noTextEdit="1"/>
              </p:cNvSpPr>
              <p:nvPr/>
            </p:nvSpPr>
            <p:spPr>
              <a:xfrm>
                <a:off x="1244575" y="2508754"/>
                <a:ext cx="8254952" cy="369332"/>
              </a:xfrm>
              <a:prstGeom prst="rect">
                <a:avLst/>
              </a:prstGeom>
              <a:blipFill>
                <a:blip r:embed="rId3"/>
                <a:stretch>
                  <a:fillRect l="-2216" t="-26667" r="-1256" b="-5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204069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F764A59-27D6-6FA7-A0AE-A38DED9DC240}"/>
              </a:ext>
            </a:extLst>
          </p:cNvPr>
          <p:cNvSpPr txBox="1"/>
          <p:nvPr/>
        </p:nvSpPr>
        <p:spPr>
          <a:xfrm>
            <a:off x="76272" y="504218"/>
            <a:ext cx="2552302" cy="707886"/>
          </a:xfrm>
          <a:prstGeom prst="rect">
            <a:avLst/>
          </a:prstGeom>
          <a:noFill/>
          <a:ln w="25400">
            <a:solidFill>
              <a:schemeClr val="tx1"/>
            </a:solidFill>
          </a:ln>
        </p:spPr>
        <p:txBody>
          <a:bodyPr wrap="none" rtlCol="0">
            <a:spAutoFit/>
          </a:bodyPr>
          <a:lstStyle/>
          <a:p>
            <a:r>
              <a:rPr kumimoji="1" lang="ja-JP" altLang="en-US" sz="4000" dirty="0"/>
              <a:t>問題</a:t>
            </a:r>
            <a:r>
              <a:rPr kumimoji="1" lang="en-US" altLang="ja-JP" sz="4000" dirty="0"/>
              <a:t>8</a:t>
            </a:r>
            <a:r>
              <a:rPr lang="en-US" altLang="ja-JP" sz="4000" dirty="0"/>
              <a:t> (</a:t>
            </a:r>
            <a:r>
              <a:rPr lang="ja-JP" altLang="en-US" sz="4000" dirty="0"/>
              <a:t>解</a:t>
            </a:r>
            <a:r>
              <a:rPr lang="en-US" altLang="ja-JP" sz="4000" dirty="0"/>
              <a:t>)</a:t>
            </a:r>
            <a:endParaRPr kumimoji="1" lang="ja-JP" altLang="en-US" sz="4000" dirty="0"/>
          </a:p>
        </p:txBody>
      </p:sp>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46CC6C43-E8C7-2ED9-41F0-3703C3B2CB87}"/>
                  </a:ext>
                </a:extLst>
              </p:cNvPr>
              <p:cNvSpPr txBox="1"/>
              <p:nvPr/>
            </p:nvSpPr>
            <p:spPr>
              <a:xfrm>
                <a:off x="0" y="1758753"/>
                <a:ext cx="12191999" cy="1200329"/>
              </a:xfrm>
              <a:prstGeom prst="rect">
                <a:avLst/>
              </a:prstGeom>
              <a:noFill/>
            </p:spPr>
            <p:txBody>
              <a:bodyPr wrap="square">
                <a:spAutoFit/>
              </a:bodyPr>
              <a:lstStyle/>
              <a:p>
                <a:r>
                  <a:rPr lang="ja-JP" altLang="en-US" sz="3600" dirty="0"/>
                  <a:t>公式 </a:t>
                </a:r>
                <a14:m>
                  <m:oMath xmlns:m="http://schemas.openxmlformats.org/officeDocument/2006/math">
                    <m:sSub>
                      <m:sSubPr>
                        <m:ctrlPr>
                          <a:rPr lang="en-US" altLang="ja-JP" sz="3600" i="1" smtClean="0">
                            <a:latin typeface="Cambria Math" panose="02040503050406030204" pitchFamily="18" charset="0"/>
                          </a:rPr>
                        </m:ctrlPr>
                      </m:sSubPr>
                      <m:e>
                        <m:r>
                          <a:rPr lang="en-US" altLang="ja-JP" sz="3600" i="1">
                            <a:latin typeface="Cambria Math" panose="02040503050406030204" pitchFamily="18" charset="0"/>
                          </a:rPr>
                          <m:t>𝐵</m:t>
                        </m:r>
                      </m:e>
                      <m:sub>
                        <m:r>
                          <a:rPr lang="en-US" altLang="ja-JP" sz="3600" i="1">
                            <a:latin typeface="Cambria Math" panose="02040503050406030204" pitchFamily="18" charset="0"/>
                          </a:rPr>
                          <m:t>𝑠h</m:t>
                        </m:r>
                      </m:sub>
                    </m:sSub>
                    <m:r>
                      <a:rPr lang="en-US" altLang="ja-JP" sz="3600" i="1">
                        <a:latin typeface="Cambria Math" panose="02040503050406030204" pitchFamily="18" charset="0"/>
                      </a:rPr>
                      <m:t>(0)=0.84</m:t>
                    </m:r>
                    <m:sSub>
                      <m:sSubPr>
                        <m:ctrlPr>
                          <a:rPr lang="en-US" altLang="ja-JP" sz="3600" i="1">
                            <a:latin typeface="Cambria Math" panose="02040503050406030204" pitchFamily="18" charset="0"/>
                          </a:rPr>
                        </m:ctrlPr>
                      </m:sSubPr>
                      <m:e>
                        <m:r>
                          <a:rPr lang="en-US" altLang="ja-JP" sz="3600" i="1">
                            <a:latin typeface="Cambria Math" panose="02040503050406030204" pitchFamily="18" charset="0"/>
                          </a:rPr>
                          <m:t>𝐵</m:t>
                        </m:r>
                      </m:e>
                      <m:sub>
                        <m:r>
                          <a:rPr lang="en-US" altLang="ja-JP" sz="3600" i="1">
                            <a:latin typeface="Cambria Math" panose="02040503050406030204" pitchFamily="18" charset="0"/>
                          </a:rPr>
                          <m:t>𝑐</m:t>
                        </m:r>
                      </m:sub>
                    </m:sSub>
                    <m:r>
                      <a:rPr lang="en-US" altLang="ja-JP" sz="3600" i="1">
                        <a:latin typeface="Cambria Math" panose="02040503050406030204" pitchFamily="18" charset="0"/>
                      </a:rPr>
                      <m:t>(0)</m:t>
                    </m:r>
                  </m:oMath>
                </a14:m>
                <a:r>
                  <a:rPr lang="en-US" altLang="ja-JP" sz="3600" b="0" i="1" dirty="0">
                    <a:latin typeface="Cambria Math" panose="02040503050406030204" pitchFamily="18" charset="0"/>
                  </a:rPr>
                  <a:t> </a:t>
                </a:r>
                <a:r>
                  <a:rPr lang="ja-JP" altLang="en-US" sz="3600" b="0" dirty="0">
                    <a:latin typeface="Cambria Math" panose="02040503050406030204" pitchFamily="18" charset="0"/>
                  </a:rPr>
                  <a:t>に代入して</a:t>
                </a:r>
                <a:endParaRPr lang="en-US" altLang="ja-JP" sz="3600"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3600" b="0" i="1" smtClean="0">
                          <a:latin typeface="Cambria Math" panose="02040503050406030204" pitchFamily="18" charset="0"/>
                        </a:rPr>
                        <m:t>0.84×540 </m:t>
                      </m:r>
                      <m:r>
                        <m:rPr>
                          <m:sty m:val="p"/>
                        </m:rPr>
                        <a:rPr lang="en-US" altLang="ja-JP" sz="3600" b="0" i="0" smtClean="0">
                          <a:latin typeface="Cambria Math" panose="02040503050406030204" pitchFamily="18" charset="0"/>
                        </a:rPr>
                        <m:t>mT</m:t>
                      </m:r>
                      <m:r>
                        <a:rPr lang="en-US" altLang="ja-JP" sz="3600" b="0" i="1" smtClean="0">
                          <a:latin typeface="Cambria Math" panose="02040503050406030204" pitchFamily="18" charset="0"/>
                        </a:rPr>
                        <m:t>≃</m:t>
                      </m:r>
                      <m:r>
                        <a:rPr lang="en-US" altLang="ja-JP" sz="3600" b="0" i="1" smtClean="0">
                          <a:solidFill>
                            <a:srgbClr val="FF0000"/>
                          </a:solidFill>
                          <a:latin typeface="Cambria Math" panose="02040503050406030204" pitchFamily="18" charset="0"/>
                        </a:rPr>
                        <m:t>450 </m:t>
                      </m:r>
                      <m:r>
                        <m:rPr>
                          <m:sty m:val="p"/>
                        </m:rPr>
                        <a:rPr lang="en-US" altLang="ja-JP" sz="3600" b="0" i="0" smtClean="0">
                          <a:solidFill>
                            <a:srgbClr val="FF0000"/>
                          </a:solidFill>
                          <a:latin typeface="Cambria Math" panose="02040503050406030204" pitchFamily="18" charset="0"/>
                        </a:rPr>
                        <m:t>mT</m:t>
                      </m:r>
                    </m:oMath>
                  </m:oMathPara>
                </a14:m>
                <a:endParaRPr lang="en-US" altLang="ja-JP" sz="3600" dirty="0"/>
              </a:p>
            </p:txBody>
          </p:sp>
        </mc:Choice>
        <mc:Fallback>
          <p:sp>
            <p:nvSpPr>
              <p:cNvPr id="4" name="テキスト ボックス 3">
                <a:extLst>
                  <a:ext uri="{FF2B5EF4-FFF2-40B4-BE49-F238E27FC236}">
                    <a16:creationId xmlns:a16="http://schemas.microsoft.com/office/drawing/2014/main" id="{46CC6C43-E8C7-2ED9-41F0-3703C3B2CB87}"/>
                  </a:ext>
                </a:extLst>
              </p:cNvPr>
              <p:cNvSpPr txBox="1">
                <a:spLocks noRot="1" noChangeAspect="1" noMove="1" noResize="1" noEditPoints="1" noAdjustHandles="1" noChangeArrowheads="1" noChangeShapeType="1" noTextEdit="1"/>
              </p:cNvSpPr>
              <p:nvPr/>
            </p:nvSpPr>
            <p:spPr>
              <a:xfrm>
                <a:off x="0" y="1758753"/>
                <a:ext cx="12191999" cy="1200329"/>
              </a:xfrm>
              <a:prstGeom prst="rect">
                <a:avLst/>
              </a:prstGeom>
              <a:blipFill>
                <a:blip r:embed="rId2"/>
                <a:stretch>
                  <a:fillRect l="-1500" t="-7653"/>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4FD47D2F-7B4D-0158-2B93-5CD18DE8F58E}"/>
              </a:ext>
            </a:extLst>
          </p:cNvPr>
          <p:cNvSpPr txBox="1"/>
          <p:nvPr/>
        </p:nvSpPr>
        <p:spPr>
          <a:xfrm>
            <a:off x="25724" y="41659"/>
            <a:ext cx="4293357" cy="400110"/>
          </a:xfrm>
          <a:prstGeom prst="rect">
            <a:avLst/>
          </a:prstGeom>
          <a:noFill/>
          <a:ln w="9525">
            <a:solidFill>
              <a:schemeClr val="tx1"/>
            </a:solidFill>
          </a:ln>
        </p:spPr>
        <p:txBody>
          <a:bodyPr wrap="square">
            <a:spAutoFit/>
          </a:bodyPr>
          <a:lstStyle/>
          <a:p>
            <a:pPr algn="ctr"/>
            <a:r>
              <a:rPr lang="en-US" altLang="ja-JP" sz="2000" b="1" dirty="0"/>
              <a:t>3.7 </a:t>
            </a:r>
            <a:r>
              <a:rPr lang="ja-JP" altLang="en-US" sz="2000" b="1" dirty="0"/>
              <a:t>過熱磁場</a:t>
            </a:r>
            <a:r>
              <a:rPr lang="en-US" altLang="ja-JP" sz="2000" b="1" dirty="0"/>
              <a:t>(superheating field)</a:t>
            </a:r>
            <a:endParaRPr kumimoji="1" lang="en-US" altLang="ja-JP" sz="2000" b="1"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21D09FC6-3515-2057-6261-A7F9F529F1B6}"/>
                  </a:ext>
                </a:extLst>
              </p:cNvPr>
              <p:cNvSpPr txBox="1"/>
              <p:nvPr/>
            </p:nvSpPr>
            <p:spPr>
              <a:xfrm>
                <a:off x="357809" y="3242846"/>
                <a:ext cx="11834191" cy="2308324"/>
              </a:xfrm>
              <a:prstGeom prst="rect">
                <a:avLst/>
              </a:prstGeom>
              <a:noFill/>
            </p:spPr>
            <p:txBody>
              <a:bodyPr wrap="square" rtlCol="0">
                <a:spAutoFit/>
              </a:bodyPr>
              <a:lstStyle/>
              <a:p>
                <a:r>
                  <a:rPr kumimoji="1" lang="ja-JP" altLang="en-US" sz="2400" b="1" dirty="0">
                    <a:solidFill>
                      <a:srgbClr val="FF0000"/>
                    </a:solidFill>
                  </a:rPr>
                  <a:t>因みに、高純度ニオブの場合</a:t>
                </a:r>
                <a:r>
                  <a:rPr kumimoji="1" lang="ja-JP" altLang="en-US" sz="2400" dirty="0"/>
                  <a:t>、</a:t>
                </a:r>
                <a14:m>
                  <m:oMath xmlns:m="http://schemas.openxmlformats.org/officeDocument/2006/math">
                    <m:r>
                      <a:rPr kumimoji="1" lang="en-US" altLang="ja-JP" sz="2400" b="0" i="1" smtClean="0">
                        <a:latin typeface="Cambria Math" panose="02040503050406030204" pitchFamily="18" charset="0"/>
                      </a:rPr>
                      <m:t>𝜆</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𝜉</m:t>
                    </m:r>
                  </m:oMath>
                </a14:m>
                <a:r>
                  <a:rPr kumimoji="1" lang="ja-JP" altLang="en-US" sz="2400" dirty="0"/>
                  <a:t>だから、公式</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𝐵</m:t>
                        </m:r>
                      </m:e>
                      <m:sub>
                        <m:r>
                          <a:rPr lang="en-US" altLang="ja-JP" sz="2400" i="1">
                            <a:latin typeface="Cambria Math" panose="02040503050406030204" pitchFamily="18" charset="0"/>
                          </a:rPr>
                          <m:t>𝑠h</m:t>
                        </m:r>
                      </m:sub>
                    </m:sSub>
                    <m:r>
                      <a:rPr lang="en-US" altLang="ja-JP" sz="2400" i="1">
                        <a:latin typeface="Cambria Math" panose="02040503050406030204" pitchFamily="18" charset="0"/>
                      </a:rPr>
                      <m:t>(0)=0.84</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𝐵</m:t>
                        </m:r>
                      </m:e>
                      <m:sub>
                        <m:r>
                          <a:rPr lang="en-US" altLang="ja-JP" sz="2400" i="1">
                            <a:latin typeface="Cambria Math" panose="02040503050406030204" pitchFamily="18" charset="0"/>
                          </a:rPr>
                          <m:t>𝑐</m:t>
                        </m:r>
                      </m:sub>
                    </m:sSub>
                    <m:r>
                      <a:rPr lang="en-US" altLang="ja-JP" sz="2400" i="1">
                        <a:latin typeface="Cambria Math" panose="02040503050406030204" pitchFamily="18" charset="0"/>
                      </a:rPr>
                      <m:t>(0)</m:t>
                    </m:r>
                  </m:oMath>
                </a14:m>
                <a:r>
                  <a:rPr kumimoji="1" lang="ja-JP" altLang="en-US" sz="2400" dirty="0"/>
                  <a:t>は使えない。</a:t>
                </a:r>
                <a:endParaRPr kumimoji="1" lang="en-US" altLang="ja-JP" sz="2400" dirty="0"/>
              </a:p>
              <a:p>
                <a14:m>
                  <m:oMath xmlns:m="http://schemas.openxmlformats.org/officeDocument/2006/math">
                    <m:r>
                      <a:rPr kumimoji="1" lang="en-US" altLang="ja-JP" sz="2400" b="0" i="1" smtClean="0">
                        <a:latin typeface="Cambria Math" panose="02040503050406030204" pitchFamily="18" charset="0"/>
                      </a:rPr>
                      <m:t>𝜆</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𝜉</m:t>
                    </m:r>
                  </m:oMath>
                </a14:m>
                <a:r>
                  <a:rPr kumimoji="1" lang="ja-JP" altLang="en-US" sz="2400" dirty="0"/>
                  <a:t>の場合、</a:t>
                </a:r>
                <a14:m>
                  <m:oMath xmlns:m="http://schemas.openxmlformats.org/officeDocument/2006/math">
                    <m:r>
                      <a:rPr kumimoji="1" lang="en-US" altLang="ja-JP" sz="2400" b="0" i="1" smtClean="0">
                        <a:latin typeface="Cambria Math" panose="02040503050406030204" pitchFamily="18" charset="0"/>
                      </a:rPr>
                      <m:t>𝑇</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𝑇</m:t>
                        </m:r>
                      </m:e>
                      <m:sub>
                        <m:r>
                          <a:rPr kumimoji="1" lang="en-US" altLang="ja-JP" sz="2400" b="0" i="1" smtClean="0">
                            <a:latin typeface="Cambria Math" panose="02040503050406030204" pitchFamily="18" charset="0"/>
                          </a:rPr>
                          <m:t>𝑐</m:t>
                        </m:r>
                      </m:sub>
                    </m:sSub>
                  </m:oMath>
                </a14:m>
                <a:r>
                  <a:rPr kumimoji="1" lang="ja-JP" altLang="en-US" sz="2400" dirty="0"/>
                  <a:t>における</a:t>
                </a:r>
                <a:r>
                  <a:rPr kumimoji="1" lang="en-US" altLang="ja-JP" sz="2400" dirty="0"/>
                  <a:t>GL</a:t>
                </a:r>
                <a:r>
                  <a:rPr kumimoji="1" lang="ja-JP" altLang="en-US" sz="2400" dirty="0"/>
                  <a:t>理論に基づく公式</a:t>
                </a:r>
                <a:endParaRPr kumimoji="1" lang="en-US" altLang="ja-JP" sz="2400" dirty="0"/>
              </a:p>
              <a:p>
                <a:endParaRPr lang="en-US" altLang="ja-JP" sz="2400" dirty="0"/>
              </a:p>
              <a:p>
                <a:endParaRPr kumimoji="1" lang="en-US" altLang="ja-JP" sz="2400" dirty="0"/>
              </a:p>
              <a:p>
                <a:r>
                  <a:rPr lang="ja-JP" altLang="en-US" sz="2400" dirty="0"/>
                  <a:t>が使える。</a:t>
                </a:r>
                <a:r>
                  <a:rPr kumimoji="1" lang="en-US" altLang="ja-JP" sz="2400" b="0" dirty="0"/>
                  <a:t> </a:t>
                </a:r>
                <a14:m>
                  <m:oMath xmlns:m="http://schemas.openxmlformats.org/officeDocument/2006/math">
                    <m:r>
                      <a:rPr kumimoji="1" lang="en-US" altLang="ja-JP" sz="2400" b="0" i="1" smtClean="0">
                        <a:latin typeface="Cambria Math" panose="02040503050406030204" pitchFamily="18" charset="0"/>
                      </a:rPr>
                      <m:t>𝑇</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𝑇</m:t>
                        </m:r>
                      </m:e>
                      <m:sub>
                        <m:r>
                          <a:rPr kumimoji="1" lang="en-US" altLang="ja-JP" sz="2400" b="0" i="1" smtClean="0">
                            <a:latin typeface="Cambria Math" panose="02040503050406030204" pitchFamily="18" charset="0"/>
                          </a:rPr>
                          <m:t>𝑐</m:t>
                        </m:r>
                      </m:sub>
                    </m:sSub>
                  </m:oMath>
                </a14:m>
                <a:r>
                  <a:rPr kumimoji="1" lang="ja-JP" altLang="en-US" sz="2400" dirty="0"/>
                  <a:t>における係数は未だ得られていない。しかし、低温でも同様の係数で与えられると仮定すると、</a:t>
                </a:r>
              </a:p>
            </p:txBody>
          </p:sp>
        </mc:Choice>
        <mc:Fallback xmlns="">
          <p:sp>
            <p:nvSpPr>
              <p:cNvPr id="7" name="テキスト ボックス 6">
                <a:extLst>
                  <a:ext uri="{FF2B5EF4-FFF2-40B4-BE49-F238E27FC236}">
                    <a16:creationId xmlns:a16="http://schemas.microsoft.com/office/drawing/2014/main" id="{21D09FC6-3515-2057-6261-A7F9F529F1B6}"/>
                  </a:ext>
                </a:extLst>
              </p:cNvPr>
              <p:cNvSpPr txBox="1">
                <a:spLocks noRot="1" noChangeAspect="1" noMove="1" noResize="1" noEditPoints="1" noAdjustHandles="1" noChangeArrowheads="1" noChangeShapeType="1" noTextEdit="1"/>
              </p:cNvSpPr>
              <p:nvPr/>
            </p:nvSpPr>
            <p:spPr>
              <a:xfrm>
                <a:off x="357809" y="3242846"/>
                <a:ext cx="11834191" cy="2308324"/>
              </a:xfrm>
              <a:prstGeom prst="rect">
                <a:avLst/>
              </a:prstGeom>
              <a:blipFill>
                <a:blip r:embed="rId3"/>
                <a:stretch>
                  <a:fillRect l="-824" t="-2111" b="-501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FD37B52-EAC9-4FF7-6429-B1BD17C373E2}"/>
                  </a:ext>
                </a:extLst>
              </p:cNvPr>
              <p:cNvSpPr txBox="1"/>
              <p:nvPr/>
            </p:nvSpPr>
            <p:spPr>
              <a:xfrm>
                <a:off x="3305259" y="4151937"/>
                <a:ext cx="4117409" cy="645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𝐵</m:t>
                          </m:r>
                        </m:e>
                        <m:sub>
                          <m:r>
                            <a:rPr kumimoji="1" lang="en-US" altLang="ja-JP" sz="2400" b="0" i="1" smtClean="0">
                              <a:latin typeface="Cambria Math" panose="02040503050406030204" pitchFamily="18" charset="0"/>
                            </a:rPr>
                            <m:t>𝑠h</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𝑇</m:t>
                          </m:r>
                        </m:e>
                      </m:d>
                      <m:sSub>
                        <m:sSubPr>
                          <m:ctrlPr>
                            <a:rPr kumimoji="1" lang="en-US" altLang="ja-JP" sz="2400" b="0" i="1" smtClean="0">
                              <a:latin typeface="Cambria Math" panose="02040503050406030204" pitchFamily="18" charset="0"/>
                            </a:rPr>
                          </m:ctrlPr>
                        </m:sSubPr>
                        <m:e>
                          <m:d>
                            <m:dPr>
                              <m:begChr m:val=""/>
                              <m:endChr m:val="|"/>
                              <m:ctrlPr>
                                <a:rPr kumimoji="1" lang="en-US" altLang="ja-JP" sz="2400" b="0" i="1" smtClean="0">
                                  <a:latin typeface="Cambria Math" panose="02040503050406030204" pitchFamily="18" charset="0"/>
                                </a:rPr>
                              </m:ctrlPr>
                            </m:dPr>
                            <m:e>
                              <m:r>
                                <a:rPr lang="ja-JP" altLang="en-US" sz="1600">
                                  <a:latin typeface="Cambria Math" panose="02040503050406030204" pitchFamily="18" charset="0"/>
                                </a:rPr>
                                <m:t>​</m:t>
                              </m:r>
                            </m:e>
                          </m:d>
                        </m:e>
                        <m:sub>
                          <m:r>
                            <a:rPr kumimoji="1" lang="en-US" altLang="ja-JP" sz="2400" b="0" i="1" smtClean="0">
                              <a:latin typeface="Cambria Math" panose="02040503050406030204" pitchFamily="18" charset="0"/>
                            </a:rPr>
                            <m:t>𝑇</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𝑇</m:t>
                              </m:r>
                            </m:e>
                            <m:sub>
                              <m:r>
                                <a:rPr kumimoji="1" lang="en-US" altLang="ja-JP" sz="2400" b="0" i="1" smtClean="0">
                                  <a:latin typeface="Cambria Math" panose="02040503050406030204" pitchFamily="18" charset="0"/>
                                </a:rPr>
                                <m:t>𝑐</m:t>
                              </m:r>
                            </m:sub>
                          </m:sSub>
                        </m:sub>
                      </m:sSub>
                      <m:r>
                        <a:rPr kumimoji="1" lang="en-US" altLang="ja-JP" sz="2400" b="0" i="1" smtClean="0">
                          <a:latin typeface="Cambria Math" panose="02040503050406030204" pitchFamily="18" charset="0"/>
                        </a:rPr>
                        <m:t>=1.26</m:t>
                      </m:r>
                      <m:sSub>
                        <m:sSubPr>
                          <m:ctrlPr>
                            <a:rPr kumimoji="1" lang="en-US" altLang="ja-JP" sz="2400" i="1">
                              <a:latin typeface="Cambria Math" panose="02040503050406030204" pitchFamily="18" charset="0"/>
                            </a:rPr>
                          </m:ctrlPr>
                        </m:sSubPr>
                        <m:e>
                          <m:r>
                            <a:rPr kumimoji="1" lang="en-US" altLang="ja-JP" sz="2400" b="0" i="1" smtClean="0">
                              <a:latin typeface="Cambria Math" panose="02040503050406030204" pitchFamily="18" charset="0"/>
                            </a:rPr>
                            <m:t>𝐵</m:t>
                          </m:r>
                        </m:e>
                        <m:sub>
                          <m:r>
                            <a:rPr kumimoji="1" lang="en-US" altLang="ja-JP" sz="2400" i="1">
                              <a:latin typeface="Cambria Math" panose="02040503050406030204" pitchFamily="18" charset="0"/>
                            </a:rPr>
                            <m:t>𝑐</m:t>
                          </m:r>
                        </m:sub>
                      </m:sSub>
                      <m:d>
                        <m:dPr>
                          <m:ctrlPr>
                            <a:rPr kumimoji="1" lang="en-US" altLang="ja-JP" sz="2400" i="1">
                              <a:latin typeface="Cambria Math" panose="02040503050406030204" pitchFamily="18" charset="0"/>
                            </a:rPr>
                          </m:ctrlPr>
                        </m:dPr>
                        <m:e>
                          <m:r>
                            <a:rPr kumimoji="1" lang="en-US" altLang="ja-JP" sz="2400" i="1">
                              <a:latin typeface="Cambria Math" panose="02040503050406030204" pitchFamily="18" charset="0"/>
                            </a:rPr>
                            <m:t>𝑇</m:t>
                          </m:r>
                        </m:e>
                      </m:d>
                      <m:sSub>
                        <m:sSubPr>
                          <m:ctrlPr>
                            <a:rPr kumimoji="1" lang="en-US" altLang="ja-JP" sz="2400" i="1">
                              <a:latin typeface="Cambria Math" panose="02040503050406030204" pitchFamily="18" charset="0"/>
                            </a:rPr>
                          </m:ctrlPr>
                        </m:sSubPr>
                        <m:e>
                          <m:d>
                            <m:dPr>
                              <m:begChr m:val=""/>
                              <m:endChr m:val="|"/>
                              <m:ctrlPr>
                                <a:rPr kumimoji="1" lang="en-US" altLang="ja-JP" sz="2400" i="1">
                                  <a:latin typeface="Cambria Math" panose="02040503050406030204" pitchFamily="18" charset="0"/>
                                </a:rPr>
                              </m:ctrlPr>
                            </m:dPr>
                            <m:e>
                              <m:r>
                                <a:rPr lang="ja-JP" altLang="en-US" sz="2400">
                                  <a:latin typeface="Cambria Math" panose="02040503050406030204" pitchFamily="18" charset="0"/>
                                </a:rPr>
                                <m:t>​</m:t>
                              </m:r>
                            </m:e>
                          </m:d>
                        </m:e>
                        <m:sub>
                          <m:sSub>
                            <m:sSubPr>
                              <m:ctrlPr>
                                <a:rPr kumimoji="1" lang="en-US" altLang="ja-JP" sz="2400" i="1">
                                  <a:latin typeface="Cambria Math" panose="02040503050406030204" pitchFamily="18" charset="0"/>
                                </a:rPr>
                              </m:ctrlPr>
                            </m:sSubPr>
                            <m:e>
                              <m:r>
                                <a:rPr kumimoji="1" lang="en-US" altLang="ja-JP" sz="2400" i="1">
                                  <a:latin typeface="Cambria Math" panose="02040503050406030204" pitchFamily="18" charset="0"/>
                                </a:rPr>
                                <m:t>𝑇</m:t>
                              </m:r>
                              <m:r>
                                <a:rPr kumimoji="1" lang="en-US" altLang="ja-JP" sz="2400" i="1">
                                  <a:latin typeface="Cambria Math" panose="02040503050406030204" pitchFamily="18" charset="0"/>
                                </a:rPr>
                                <m:t>≃</m:t>
                              </m:r>
                              <m:r>
                                <a:rPr kumimoji="1" lang="en-US" altLang="ja-JP" sz="2400" i="1">
                                  <a:latin typeface="Cambria Math" panose="02040503050406030204" pitchFamily="18" charset="0"/>
                                </a:rPr>
                                <m:t>𝑇</m:t>
                              </m:r>
                            </m:e>
                            <m:sub>
                              <m:r>
                                <a:rPr kumimoji="1" lang="en-US" altLang="ja-JP" sz="2400" i="1">
                                  <a:latin typeface="Cambria Math" panose="02040503050406030204" pitchFamily="18" charset="0"/>
                                </a:rPr>
                                <m:t>𝑐</m:t>
                              </m:r>
                            </m:sub>
                          </m:sSub>
                        </m:sub>
                      </m:sSub>
                    </m:oMath>
                  </m:oMathPara>
                </a14:m>
                <a:endParaRPr kumimoji="1" lang="ja-JP" altLang="en-US" sz="2400" dirty="0"/>
              </a:p>
            </p:txBody>
          </p:sp>
        </mc:Choice>
        <mc:Fallback xmlns="">
          <p:sp>
            <p:nvSpPr>
              <p:cNvPr id="8" name="テキスト ボックス 7">
                <a:extLst>
                  <a:ext uri="{FF2B5EF4-FFF2-40B4-BE49-F238E27FC236}">
                    <a16:creationId xmlns:a16="http://schemas.microsoft.com/office/drawing/2014/main" id="{AFD37B52-EAC9-4FF7-6429-B1BD17C373E2}"/>
                  </a:ext>
                </a:extLst>
              </p:cNvPr>
              <p:cNvSpPr txBox="1">
                <a:spLocks noRot="1" noChangeAspect="1" noMove="1" noResize="1" noEditPoints="1" noAdjustHandles="1" noChangeArrowheads="1" noChangeShapeType="1" noTextEdit="1"/>
              </p:cNvSpPr>
              <p:nvPr/>
            </p:nvSpPr>
            <p:spPr>
              <a:xfrm>
                <a:off x="3305259" y="4151937"/>
                <a:ext cx="4117409" cy="64581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E1FB5C66-DD92-B245-6E38-A7EA90510DCC}"/>
                  </a:ext>
                </a:extLst>
              </p:cNvPr>
              <p:cNvSpPr txBox="1"/>
              <p:nvPr/>
            </p:nvSpPr>
            <p:spPr>
              <a:xfrm>
                <a:off x="7531250" y="4182744"/>
                <a:ext cx="1629640" cy="532838"/>
              </a:xfrm>
              <a:prstGeom prst="rect">
                <a:avLst/>
              </a:prstGeom>
              <a:noFill/>
            </p:spPr>
            <p:txBody>
              <a:bodyPr wrap="square">
                <a:spAutoFit/>
              </a:bodyPr>
              <a:lstStyle/>
              <a:p>
                <a:r>
                  <a:rPr kumimoji="1" lang="en-US" altLang="ja-JP" b="0" dirty="0"/>
                  <a:t>(</a:t>
                </a:r>
                <a14:m>
                  <m:oMath xmlns:m="http://schemas.openxmlformats.org/officeDocument/2006/math">
                    <m:r>
                      <a:rPr kumimoji="1" lang="en-US" altLang="ja-JP" b="0" i="1" smtClean="0">
                        <a:latin typeface="Cambria Math" panose="02040503050406030204" pitchFamily="18" charset="0"/>
                      </a:rPr>
                      <m:t>𝜅</m:t>
                    </m:r>
                    <m:r>
                      <a:rPr kumimoji="1" lang="en-US" altLang="ja-JP" b="0" i="1" smtClean="0">
                        <a:latin typeface="Cambria Math" panose="02040503050406030204" pitchFamily="18" charset="0"/>
                      </a:rPr>
                      <m:t>=</m:t>
                    </m:r>
                    <m:f>
                      <m:fPr>
                        <m:ctrlPr>
                          <a:rPr kumimoji="1" lang="en-US" altLang="ja-JP" i="1">
                            <a:latin typeface="Cambria Math" panose="02040503050406030204" pitchFamily="18" charset="0"/>
                          </a:rPr>
                        </m:ctrlPr>
                      </m:fPr>
                      <m:num>
                        <m:r>
                          <a:rPr kumimoji="1" lang="en-US" altLang="ja-JP" i="1">
                            <a:latin typeface="Cambria Math" panose="02040503050406030204" pitchFamily="18" charset="0"/>
                          </a:rPr>
                          <m:t>𝜆</m:t>
                        </m:r>
                      </m:num>
                      <m:den>
                        <m:r>
                          <a:rPr kumimoji="1" lang="en-US" altLang="ja-JP" i="1">
                            <a:latin typeface="Cambria Math" panose="02040503050406030204" pitchFamily="18" charset="0"/>
                          </a:rPr>
                          <m:t>𝜉</m:t>
                        </m:r>
                      </m:den>
                    </m:f>
                    <m:r>
                      <a:rPr kumimoji="1" lang="en-US" altLang="ja-JP" b="0" i="1" smtClean="0">
                        <a:latin typeface="Cambria Math" panose="02040503050406030204" pitchFamily="18" charset="0"/>
                      </a:rPr>
                      <m:t>=1</m:t>
                    </m:r>
                  </m:oMath>
                </a14:m>
                <a:r>
                  <a:rPr kumimoji="1" lang="en-US" altLang="ja-JP" dirty="0"/>
                  <a:t>)</a:t>
                </a:r>
                <a:endParaRPr kumimoji="1" lang="ja-JP" altLang="en-US" dirty="0"/>
              </a:p>
            </p:txBody>
          </p:sp>
        </mc:Choice>
        <mc:Fallback xmlns="">
          <p:sp>
            <p:nvSpPr>
              <p:cNvPr id="9" name="テキスト ボックス 8">
                <a:extLst>
                  <a:ext uri="{FF2B5EF4-FFF2-40B4-BE49-F238E27FC236}">
                    <a16:creationId xmlns:a16="http://schemas.microsoft.com/office/drawing/2014/main" id="{E1FB5C66-DD92-B245-6E38-A7EA90510DCC}"/>
                  </a:ext>
                </a:extLst>
              </p:cNvPr>
              <p:cNvSpPr txBox="1">
                <a:spLocks noRot="1" noChangeAspect="1" noMove="1" noResize="1" noEditPoints="1" noAdjustHandles="1" noChangeArrowheads="1" noChangeShapeType="1" noTextEdit="1"/>
              </p:cNvSpPr>
              <p:nvPr/>
            </p:nvSpPr>
            <p:spPr>
              <a:xfrm>
                <a:off x="7531250" y="4182744"/>
                <a:ext cx="1629640" cy="532838"/>
              </a:xfrm>
              <a:prstGeom prst="rect">
                <a:avLst/>
              </a:prstGeom>
              <a:blipFill>
                <a:blip r:embed="rId5"/>
                <a:stretch>
                  <a:fillRect l="-2985" b="-681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1BD85C6F-CF65-56BC-790C-38FFE046BB0D}"/>
                  </a:ext>
                </a:extLst>
              </p:cNvPr>
              <p:cNvSpPr txBox="1"/>
              <p:nvPr/>
            </p:nvSpPr>
            <p:spPr>
              <a:xfrm>
                <a:off x="3219120" y="5551170"/>
                <a:ext cx="3843360" cy="369332"/>
              </a:xfrm>
              <a:prstGeom prst="rect">
                <a:avLst/>
              </a:prstGeom>
              <a:noFill/>
            </p:spPr>
            <p:txBody>
              <a:bodyPr wrap="none" lIns="0" tIns="0" rIns="0" bIns="0" rtlCol="0">
                <a:spAutoFit/>
              </a:bodyPr>
              <a:lstStyle/>
              <a:p>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𝐵</m:t>
                        </m:r>
                      </m:e>
                      <m:sub>
                        <m:r>
                          <a:rPr kumimoji="1" lang="en-US" altLang="ja-JP" sz="2400" b="0" i="1" smtClean="0">
                            <a:latin typeface="Cambria Math" panose="02040503050406030204" pitchFamily="18" charset="0"/>
                          </a:rPr>
                          <m:t>𝑠h</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0</m:t>
                        </m:r>
                      </m:e>
                    </m:d>
                    <m:r>
                      <a:rPr kumimoji="1" lang="en-US" altLang="ja-JP" sz="2400" b="0" i="1" smtClean="0">
                        <a:latin typeface="Cambria Math" panose="02040503050406030204" pitchFamily="18" charset="0"/>
                      </a:rPr>
                      <m:t>∼1.2</m:t>
                    </m:r>
                    <m:sSub>
                      <m:sSubPr>
                        <m:ctrlPr>
                          <a:rPr kumimoji="1" lang="en-US" altLang="ja-JP" sz="2400" i="1">
                            <a:latin typeface="Cambria Math" panose="02040503050406030204" pitchFamily="18" charset="0"/>
                          </a:rPr>
                        </m:ctrlPr>
                      </m:sSubPr>
                      <m:e>
                        <m:r>
                          <a:rPr kumimoji="1" lang="en-US" altLang="ja-JP" sz="2400" b="0" i="1" smtClean="0">
                            <a:latin typeface="Cambria Math" panose="02040503050406030204" pitchFamily="18" charset="0"/>
                          </a:rPr>
                          <m:t>𝐵</m:t>
                        </m:r>
                      </m:e>
                      <m:sub>
                        <m:r>
                          <a:rPr kumimoji="1" lang="en-US" altLang="ja-JP" sz="2400" i="1">
                            <a:latin typeface="Cambria Math" panose="02040503050406030204" pitchFamily="18" charset="0"/>
                          </a:rPr>
                          <m:t>𝑐</m:t>
                        </m:r>
                      </m:sub>
                    </m:sSub>
                    <m:d>
                      <m:dPr>
                        <m:ctrlPr>
                          <a:rPr kumimoji="1" lang="en-US" altLang="ja-JP" sz="2400" i="1">
                            <a:latin typeface="Cambria Math" panose="02040503050406030204" pitchFamily="18" charset="0"/>
                          </a:rPr>
                        </m:ctrlPr>
                      </m:dPr>
                      <m:e>
                        <m:r>
                          <a:rPr kumimoji="1" lang="en-US" altLang="ja-JP" sz="2400" b="0" i="1" smtClean="0">
                            <a:latin typeface="Cambria Math" panose="02040503050406030204" pitchFamily="18" charset="0"/>
                          </a:rPr>
                          <m:t>0</m:t>
                        </m:r>
                      </m:e>
                    </m:d>
                    <m:r>
                      <a:rPr kumimoji="1" lang="en-US" altLang="ja-JP" sz="2400" b="0" i="1" smtClean="0">
                        <a:latin typeface="Cambria Math" panose="02040503050406030204" pitchFamily="18" charset="0"/>
                      </a:rPr>
                      <m:t>=</m:t>
                    </m:r>
                    <m:r>
                      <a:rPr kumimoji="1" lang="en-US" altLang="ja-JP" sz="2400" b="1" i="1" smtClean="0">
                        <a:solidFill>
                          <a:srgbClr val="FF0000"/>
                        </a:solidFill>
                        <a:latin typeface="Cambria Math" panose="02040503050406030204" pitchFamily="18" charset="0"/>
                      </a:rPr>
                      <m:t>𝟐𝟒𝟎</m:t>
                    </m:r>
                  </m:oMath>
                </a14:m>
                <a:r>
                  <a:rPr kumimoji="1" lang="en-US" altLang="ja-JP" sz="2400" b="1" dirty="0">
                    <a:solidFill>
                      <a:srgbClr val="FF0000"/>
                    </a:solidFill>
                  </a:rPr>
                  <a:t>mT</a:t>
                </a:r>
                <a:endParaRPr kumimoji="1" lang="ja-JP" altLang="en-US" sz="2400" b="1" dirty="0"/>
              </a:p>
            </p:txBody>
          </p:sp>
        </mc:Choice>
        <mc:Fallback>
          <p:sp>
            <p:nvSpPr>
              <p:cNvPr id="10" name="テキスト ボックス 9">
                <a:extLst>
                  <a:ext uri="{FF2B5EF4-FFF2-40B4-BE49-F238E27FC236}">
                    <a16:creationId xmlns:a16="http://schemas.microsoft.com/office/drawing/2014/main" id="{1BD85C6F-CF65-56BC-790C-38FFE046BB0D}"/>
                  </a:ext>
                </a:extLst>
              </p:cNvPr>
              <p:cNvSpPr txBox="1">
                <a:spLocks noRot="1" noChangeAspect="1" noMove="1" noResize="1" noEditPoints="1" noAdjustHandles="1" noChangeArrowheads="1" noChangeShapeType="1" noTextEdit="1"/>
              </p:cNvSpPr>
              <p:nvPr/>
            </p:nvSpPr>
            <p:spPr>
              <a:xfrm>
                <a:off x="3219120" y="5551170"/>
                <a:ext cx="3843360" cy="369332"/>
              </a:xfrm>
              <a:prstGeom prst="rect">
                <a:avLst/>
              </a:prstGeom>
              <a:blipFill>
                <a:blip r:embed="rId6"/>
                <a:stretch>
                  <a:fillRect l="-2694" t="-26667" r="-3962" b="-5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92309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683B197-A2E5-F77F-6476-359694960D3B}"/>
              </a:ext>
            </a:extLst>
          </p:cNvPr>
          <p:cNvSpPr txBox="1"/>
          <p:nvPr/>
        </p:nvSpPr>
        <p:spPr>
          <a:xfrm>
            <a:off x="1389822" y="2645711"/>
            <a:ext cx="9412356" cy="923330"/>
          </a:xfrm>
          <a:prstGeom prst="rect">
            <a:avLst/>
          </a:prstGeom>
          <a:noFill/>
          <a:ln>
            <a:solidFill>
              <a:schemeClr val="tx1"/>
            </a:solidFill>
          </a:ln>
        </p:spPr>
        <p:txBody>
          <a:bodyPr wrap="square">
            <a:spAutoFit/>
          </a:bodyPr>
          <a:lstStyle/>
          <a:p>
            <a:pPr algn="ctr"/>
            <a:r>
              <a:rPr lang="en-US" altLang="ja-JP" sz="5400" b="1" dirty="0"/>
              <a:t>3.8 </a:t>
            </a:r>
            <a:r>
              <a:rPr lang="ja-JP" altLang="en-US" sz="5400" b="1" dirty="0"/>
              <a:t>空洞の加速性能の限界</a:t>
            </a:r>
            <a:endParaRPr kumimoji="1" lang="en-US" altLang="ja-JP" sz="5400" b="1" dirty="0"/>
          </a:p>
        </p:txBody>
      </p:sp>
    </p:spTree>
    <p:extLst>
      <p:ext uri="{BB962C8B-B14F-4D97-AF65-F5344CB8AC3E}">
        <p14:creationId xmlns:p14="http://schemas.microsoft.com/office/powerpoint/2010/main" val="3704972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8A757CCE-0C58-45DE-A203-FE0A93AFEC91}"/>
                  </a:ext>
                </a:extLst>
              </p:cNvPr>
              <p:cNvSpPr txBox="1"/>
              <p:nvPr/>
            </p:nvSpPr>
            <p:spPr>
              <a:xfrm>
                <a:off x="1526768" y="4810467"/>
                <a:ext cx="9141233" cy="1200329"/>
              </a:xfrm>
              <a:prstGeom prst="rect">
                <a:avLst/>
              </a:prstGeom>
              <a:noFill/>
            </p:spPr>
            <p:txBody>
              <a:bodyPr wrap="square" rtlCol="0">
                <a:spAutoFit/>
              </a:bodyPr>
              <a:lstStyle/>
              <a:p>
                <a:r>
                  <a:rPr lang="en-US" altLang="ja-JP" sz="2400" dirty="0"/>
                  <a:t>Our cavities can regularly exceed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i="1">
                            <a:latin typeface="Cambria Math" panose="02040503050406030204" pitchFamily="18" charset="0"/>
                          </a:rPr>
                          <m:t>𝑐</m:t>
                        </m:r>
                        <m:r>
                          <a:rPr lang="en-US" altLang="ja-JP" sz="2400" i="1">
                            <a:latin typeface="Cambria Math" panose="02040503050406030204" pitchFamily="18" charset="0"/>
                          </a:rPr>
                          <m:t>1</m:t>
                        </m:r>
                      </m:sub>
                    </m:sSub>
                  </m:oMath>
                </a14:m>
                <a:r>
                  <a:rPr lang="en-US" altLang="ja-JP" sz="2400" dirty="0"/>
                  <a:t>, but have never achieved </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i="1">
                            <a:latin typeface="Cambria Math" panose="02040503050406030204" pitchFamily="18" charset="0"/>
                          </a:rPr>
                          <m:t>𝑠h</m:t>
                        </m:r>
                      </m:sub>
                    </m:sSub>
                  </m:oMath>
                </a14:m>
                <a:r>
                  <a:rPr lang="en-US" altLang="ja-JP" sz="2400" dirty="0"/>
                  <a:t>. The ultimate limit of cavities made from bulk material is considered as</a:t>
                </a:r>
                <a:endParaRPr lang="ja-JP" altLang="en-US" sz="2400" dirty="0"/>
              </a:p>
            </p:txBody>
          </p:sp>
        </mc:Choice>
        <mc:Fallback xmlns="">
          <p:sp>
            <p:nvSpPr>
              <p:cNvPr id="8" name="テキスト ボックス 7">
                <a:extLst>
                  <a:ext uri="{FF2B5EF4-FFF2-40B4-BE49-F238E27FC236}">
                    <a16:creationId xmlns:a16="http://schemas.microsoft.com/office/drawing/2014/main" id="{8A757CCE-0C58-45DE-A203-FE0A93AFEC91}"/>
                  </a:ext>
                </a:extLst>
              </p:cNvPr>
              <p:cNvSpPr txBox="1">
                <a:spLocks noRot="1" noChangeAspect="1" noMove="1" noResize="1" noEditPoints="1" noAdjustHandles="1" noChangeArrowheads="1" noChangeShapeType="1" noTextEdit="1"/>
              </p:cNvSpPr>
              <p:nvPr/>
            </p:nvSpPr>
            <p:spPr>
              <a:xfrm>
                <a:off x="1526768" y="4810467"/>
                <a:ext cx="9141233" cy="1200329"/>
              </a:xfrm>
              <a:prstGeom prst="rect">
                <a:avLst/>
              </a:prstGeom>
              <a:blipFill>
                <a:blip r:embed="rId2"/>
                <a:stretch>
                  <a:fillRect l="-1000" t="-4061" b="-10660"/>
                </a:stretch>
              </a:blipFill>
            </p:spPr>
            <p:txBody>
              <a:bodyPr/>
              <a:lstStyle/>
              <a:p>
                <a:r>
                  <a:rPr lang="ja-JP" altLang="en-US">
                    <a:noFill/>
                  </a:rPr>
                  <a:t> </a:t>
                </a:r>
              </a:p>
            </p:txBody>
          </p:sp>
        </mc:Fallback>
      </mc:AlternateContent>
      <p:sp>
        <p:nvSpPr>
          <p:cNvPr id="3" name="スライド番号プレースホルダー 2">
            <a:extLst>
              <a:ext uri="{FF2B5EF4-FFF2-40B4-BE49-F238E27FC236}">
                <a16:creationId xmlns:a16="http://schemas.microsoft.com/office/drawing/2014/main" id="{ED907E41-67E5-49E0-9BB1-540E75CBFF82}"/>
              </a:ext>
            </a:extLst>
          </p:cNvPr>
          <p:cNvSpPr>
            <a:spLocks noGrp="1"/>
          </p:cNvSpPr>
          <p:nvPr>
            <p:ph type="sldNum" sz="quarter" idx="12"/>
          </p:nvPr>
        </p:nvSpPr>
        <p:spPr/>
        <p:txBody>
          <a:bodyPr/>
          <a:lstStyle/>
          <a:p>
            <a:fld id="{10699C8D-F842-49A6-A00D-0295EA5A1C7D}" type="slidenum">
              <a:rPr kumimoji="1" lang="ja-JP" altLang="en-US" smtClean="0"/>
              <a:t>118</a:t>
            </a:fld>
            <a:endParaRPr kumimoji="1" lang="ja-JP" altLang="en-US"/>
          </a:p>
        </p:txBody>
      </p:sp>
      <p:sp>
        <p:nvSpPr>
          <p:cNvPr id="4" name="テキスト ボックス 3">
            <a:extLst>
              <a:ext uri="{FF2B5EF4-FFF2-40B4-BE49-F238E27FC236}">
                <a16:creationId xmlns:a16="http://schemas.microsoft.com/office/drawing/2014/main" id="{8B0FDD79-9F6F-43CE-8E0D-070A11B73F20}"/>
              </a:ext>
            </a:extLst>
          </p:cNvPr>
          <p:cNvSpPr txBox="1"/>
          <p:nvPr/>
        </p:nvSpPr>
        <p:spPr>
          <a:xfrm>
            <a:off x="3638588" y="-11842"/>
            <a:ext cx="2326278" cy="646331"/>
          </a:xfrm>
          <a:prstGeom prst="rect">
            <a:avLst/>
          </a:prstGeom>
          <a:noFill/>
        </p:spPr>
        <p:txBody>
          <a:bodyPr wrap="none" rtlCol="0">
            <a:spAutoFit/>
          </a:bodyPr>
          <a:lstStyle/>
          <a:p>
            <a:r>
              <a:rPr lang="en-US" altLang="ja-JP" sz="3600" dirty="0">
                <a:latin typeface="MV Boli" panose="02000500030200090000" pitchFamily="2" charset="0"/>
                <a:cs typeface="MV Boli" panose="02000500030200090000" pitchFamily="2" charset="0"/>
              </a:rPr>
              <a:t>Q-E curve</a:t>
            </a:r>
            <a:endParaRPr lang="ja-JP" altLang="en-US" sz="3600" dirty="0">
              <a:latin typeface="MV Boli" panose="02000500030200090000" pitchFamily="2" charset="0"/>
              <a:cs typeface="MV Boli" panose="02000500030200090000" pitchFamily="2" charset="0"/>
            </a:endParaRPr>
          </a:p>
        </p:txBody>
      </p:sp>
      <p:pic>
        <p:nvPicPr>
          <p:cNvPr id="5" name="Picture 3">
            <a:extLst>
              <a:ext uri="{FF2B5EF4-FFF2-40B4-BE49-F238E27FC236}">
                <a16:creationId xmlns:a16="http://schemas.microsoft.com/office/drawing/2014/main" id="{60A3F8B6-0D5A-4D67-A541-6DCD76DE74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97" t="3328" r="3003" b="4497"/>
          <a:stretch/>
        </p:blipFill>
        <p:spPr bwMode="auto">
          <a:xfrm>
            <a:off x="3387061" y="585755"/>
            <a:ext cx="5338031" cy="3173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直線矢印コネクタ 13">
            <a:extLst>
              <a:ext uri="{FF2B5EF4-FFF2-40B4-BE49-F238E27FC236}">
                <a16:creationId xmlns:a16="http://schemas.microsoft.com/office/drawing/2014/main" id="{36ACBFE0-2023-4C4E-9F06-26947D1AD74E}"/>
              </a:ext>
            </a:extLst>
          </p:cNvPr>
          <p:cNvCxnSpPr/>
          <p:nvPr/>
        </p:nvCxnSpPr>
        <p:spPr>
          <a:xfrm>
            <a:off x="4103009" y="3941686"/>
            <a:ext cx="5575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01FAF357-7EE3-41D7-A885-5464C915CAC3}"/>
              </a:ext>
            </a:extLst>
          </p:cNvPr>
          <p:cNvSpPr txBox="1"/>
          <p:nvPr/>
        </p:nvSpPr>
        <p:spPr>
          <a:xfrm>
            <a:off x="7376050" y="3974512"/>
            <a:ext cx="832279" cy="338554"/>
          </a:xfrm>
          <a:prstGeom prst="rect">
            <a:avLst/>
          </a:prstGeom>
          <a:noFill/>
        </p:spPr>
        <p:txBody>
          <a:bodyPr wrap="none" rtlCol="0">
            <a:spAutoFit/>
          </a:bodyPr>
          <a:lstStyle/>
          <a:p>
            <a:r>
              <a:rPr lang="en-US" altLang="ja-JP" sz="1600" dirty="0"/>
              <a:t>170mT</a:t>
            </a:r>
            <a:endParaRPr lang="ja-JP" altLang="en-US" sz="1600" dirty="0"/>
          </a:p>
        </p:txBody>
      </p:sp>
      <p:cxnSp>
        <p:nvCxnSpPr>
          <p:cNvPr id="17" name="直線コネクタ 16">
            <a:extLst>
              <a:ext uri="{FF2B5EF4-FFF2-40B4-BE49-F238E27FC236}">
                <a16:creationId xmlns:a16="http://schemas.microsoft.com/office/drawing/2014/main" id="{67182D75-F0D0-465D-AA58-59066B2E1883}"/>
              </a:ext>
            </a:extLst>
          </p:cNvPr>
          <p:cNvCxnSpPr/>
          <p:nvPr/>
        </p:nvCxnSpPr>
        <p:spPr>
          <a:xfrm>
            <a:off x="7747798" y="3742020"/>
            <a:ext cx="0" cy="2923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21A5628-DDC9-40C2-AF43-E2B3CF53D93F}"/>
              </a:ext>
            </a:extLst>
          </p:cNvPr>
          <p:cNvCxnSpPr/>
          <p:nvPr/>
        </p:nvCxnSpPr>
        <p:spPr>
          <a:xfrm>
            <a:off x="5964866" y="3751106"/>
            <a:ext cx="0" cy="292381"/>
          </a:xfrm>
          <a:prstGeom prst="line">
            <a:avLst/>
          </a:prstGeom>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F1C06301-561B-4463-AE56-EA283C012671}"/>
              </a:ext>
            </a:extLst>
          </p:cNvPr>
          <p:cNvSpPr txBox="1"/>
          <p:nvPr/>
        </p:nvSpPr>
        <p:spPr>
          <a:xfrm>
            <a:off x="3965252" y="3971770"/>
            <a:ext cx="604653" cy="338554"/>
          </a:xfrm>
          <a:prstGeom prst="rect">
            <a:avLst/>
          </a:prstGeom>
          <a:noFill/>
        </p:spPr>
        <p:txBody>
          <a:bodyPr wrap="none" rtlCol="0">
            <a:spAutoFit/>
          </a:bodyPr>
          <a:lstStyle/>
          <a:p>
            <a:r>
              <a:rPr lang="en-US" altLang="ja-JP" sz="1600" dirty="0"/>
              <a:t>0mT</a:t>
            </a:r>
            <a:endParaRPr lang="ja-JP" altLang="en-US" sz="1600" dirty="0"/>
          </a:p>
        </p:txBody>
      </p:sp>
      <p:cxnSp>
        <p:nvCxnSpPr>
          <p:cNvPr id="20" name="直線コネクタ 19">
            <a:extLst>
              <a:ext uri="{FF2B5EF4-FFF2-40B4-BE49-F238E27FC236}">
                <a16:creationId xmlns:a16="http://schemas.microsoft.com/office/drawing/2014/main" id="{0108B134-7630-49C0-94FC-B82A5C979230}"/>
              </a:ext>
            </a:extLst>
          </p:cNvPr>
          <p:cNvCxnSpPr/>
          <p:nvPr/>
        </p:nvCxnSpPr>
        <p:spPr>
          <a:xfrm>
            <a:off x="4205056" y="3752581"/>
            <a:ext cx="0" cy="292381"/>
          </a:xfrm>
          <a:prstGeom prst="line">
            <a:avLst/>
          </a:prstGeom>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76C8BA3E-7297-43CC-B1DA-1B7179E77AF7}"/>
              </a:ext>
            </a:extLst>
          </p:cNvPr>
          <p:cNvSpPr txBox="1"/>
          <p:nvPr/>
        </p:nvSpPr>
        <p:spPr>
          <a:xfrm>
            <a:off x="5665745" y="3971770"/>
            <a:ext cx="718466" cy="338554"/>
          </a:xfrm>
          <a:prstGeom prst="rect">
            <a:avLst/>
          </a:prstGeom>
          <a:noFill/>
        </p:spPr>
        <p:txBody>
          <a:bodyPr wrap="none" rtlCol="0">
            <a:spAutoFit/>
          </a:bodyPr>
          <a:lstStyle/>
          <a:p>
            <a:r>
              <a:rPr lang="en-US" altLang="ja-JP" sz="1600" dirty="0"/>
              <a:t>85mT</a:t>
            </a:r>
            <a:endParaRPr lang="ja-JP" altLang="en-US" sz="1600" dirty="0"/>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031DA6F0-3940-4B52-A976-C998519CF225}"/>
                  </a:ext>
                </a:extLst>
              </p:cNvPr>
              <p:cNvSpPr txBox="1"/>
              <p:nvPr/>
            </p:nvSpPr>
            <p:spPr>
              <a:xfrm>
                <a:off x="7402684" y="4261604"/>
                <a:ext cx="884025" cy="553998"/>
              </a:xfrm>
              <a:prstGeom prst="rect">
                <a:avLst/>
              </a:prstGeom>
              <a:noFill/>
            </p:spPr>
            <p:txBody>
              <a:bodyPr wrap="none" lIns="0" tIns="0" rIns="0" bIns="0" rtlCol="0">
                <a:spAutoFit/>
              </a:bodyPr>
              <a:lstStyle/>
              <a:p>
                <a14:m>
                  <m:oMath xmlns:m="http://schemas.openxmlformats.org/officeDocument/2006/math">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𝜇</m:t>
                        </m:r>
                      </m:e>
                      <m:sub>
                        <m:r>
                          <a:rPr lang="en-US" altLang="ja-JP" i="1">
                            <a:latin typeface="Cambria Math" panose="02040503050406030204" pitchFamily="18" charset="0"/>
                          </a:rPr>
                          <m:t>0</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𝑐</m:t>
                        </m:r>
                        <m:r>
                          <a:rPr lang="en-US" altLang="ja-JP" i="1">
                            <a:latin typeface="Cambria Math" panose="02040503050406030204" pitchFamily="18" charset="0"/>
                          </a:rPr>
                          <m:t>1</m:t>
                        </m:r>
                      </m:sub>
                    </m:sSub>
                  </m:oMath>
                </a14:m>
                <a:r>
                  <a:rPr lang="ja-JP" altLang="en-US" dirty="0"/>
                  <a:t> </a:t>
                </a:r>
                <a:endParaRPr lang="en-US" altLang="ja-JP" dirty="0"/>
              </a:p>
              <a:p>
                <a:r>
                  <a:rPr lang="en-US" altLang="ja-JP" dirty="0"/>
                  <a:t>of </a:t>
                </a:r>
                <a:r>
                  <a:rPr lang="en-US" altLang="ja-JP" dirty="0" err="1"/>
                  <a:t>Nb</a:t>
                </a:r>
                <a:endParaRPr lang="ja-JP" altLang="en-US" dirty="0"/>
              </a:p>
            </p:txBody>
          </p:sp>
        </mc:Choice>
        <mc:Fallback xmlns="">
          <p:sp>
            <p:nvSpPr>
              <p:cNvPr id="22" name="テキスト ボックス 21">
                <a:extLst>
                  <a:ext uri="{FF2B5EF4-FFF2-40B4-BE49-F238E27FC236}">
                    <a16:creationId xmlns:a16="http://schemas.microsoft.com/office/drawing/2014/main" id="{031DA6F0-3940-4B52-A976-C998519CF225}"/>
                  </a:ext>
                </a:extLst>
              </p:cNvPr>
              <p:cNvSpPr txBox="1">
                <a:spLocks noRot="1" noChangeAspect="1" noMove="1" noResize="1" noEditPoints="1" noAdjustHandles="1" noChangeArrowheads="1" noChangeShapeType="1" noTextEdit="1"/>
              </p:cNvSpPr>
              <p:nvPr/>
            </p:nvSpPr>
            <p:spPr>
              <a:xfrm>
                <a:off x="7402684" y="4261604"/>
                <a:ext cx="884025" cy="553998"/>
              </a:xfrm>
              <a:prstGeom prst="rect">
                <a:avLst/>
              </a:prstGeom>
              <a:blipFill>
                <a:blip r:embed="rId4"/>
                <a:stretch>
                  <a:fillRect l="-15862" b="-252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1B2B6B32-9C59-40C4-927C-7F9F34CAF6AD}"/>
                  </a:ext>
                </a:extLst>
              </p:cNvPr>
              <p:cNvSpPr/>
              <p:nvPr/>
            </p:nvSpPr>
            <p:spPr>
              <a:xfrm>
                <a:off x="9650026" y="3732145"/>
                <a:ext cx="7464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𝜇</m:t>
                          </m:r>
                        </m:e>
                        <m:sub>
                          <m:r>
                            <a:rPr lang="en-US" altLang="ja-JP" i="1">
                              <a:latin typeface="Cambria Math" panose="02040503050406030204" pitchFamily="18" charset="0"/>
                            </a:rPr>
                            <m:t>0</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0</m:t>
                          </m:r>
                        </m:sub>
                      </m:sSub>
                    </m:oMath>
                  </m:oMathPara>
                </a14:m>
                <a:endParaRPr lang="ja-JP" altLang="en-US" dirty="0"/>
              </a:p>
            </p:txBody>
          </p:sp>
        </mc:Choice>
        <mc:Fallback xmlns="">
          <p:sp>
            <p:nvSpPr>
              <p:cNvPr id="23" name="正方形/長方形 22">
                <a:extLst>
                  <a:ext uri="{FF2B5EF4-FFF2-40B4-BE49-F238E27FC236}">
                    <a16:creationId xmlns:a16="http://schemas.microsoft.com/office/drawing/2014/main" id="{1B2B6B32-9C59-40C4-927C-7F9F34CAF6AD}"/>
                  </a:ext>
                </a:extLst>
              </p:cNvPr>
              <p:cNvSpPr>
                <a:spLocks noRot="1" noChangeAspect="1" noMove="1" noResize="1" noEditPoints="1" noAdjustHandles="1" noChangeArrowheads="1" noChangeShapeType="1" noTextEdit="1"/>
              </p:cNvSpPr>
              <p:nvPr/>
            </p:nvSpPr>
            <p:spPr>
              <a:xfrm>
                <a:off x="9650026" y="3732145"/>
                <a:ext cx="746486" cy="369332"/>
              </a:xfrm>
              <a:prstGeom prst="rect">
                <a:avLst/>
              </a:prstGeom>
              <a:blipFill>
                <a:blip r:embed="rId5"/>
                <a:stretch>
                  <a:fillRect b="-3279"/>
                </a:stretch>
              </a:blipFill>
            </p:spPr>
            <p:txBody>
              <a:bodyPr/>
              <a:lstStyle/>
              <a:p>
                <a:r>
                  <a:rPr lang="ja-JP" altLang="en-US">
                    <a:noFill/>
                  </a:rPr>
                  <a:t> </a:t>
                </a:r>
              </a:p>
            </p:txBody>
          </p:sp>
        </mc:Fallback>
      </mc:AlternateContent>
      <p:cxnSp>
        <p:nvCxnSpPr>
          <p:cNvPr id="24" name="直線コネクタ 23">
            <a:extLst>
              <a:ext uri="{FF2B5EF4-FFF2-40B4-BE49-F238E27FC236}">
                <a16:creationId xmlns:a16="http://schemas.microsoft.com/office/drawing/2014/main" id="{2BBBDE01-BB90-4CB3-8FEF-EE3ADA95FE95}"/>
              </a:ext>
            </a:extLst>
          </p:cNvPr>
          <p:cNvCxnSpPr/>
          <p:nvPr/>
        </p:nvCxnSpPr>
        <p:spPr>
          <a:xfrm>
            <a:off x="9134195" y="3733350"/>
            <a:ext cx="0" cy="29238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6584DA46-BDAB-4CB0-BB23-EAAC524669AC}"/>
                  </a:ext>
                </a:extLst>
              </p:cNvPr>
              <p:cNvSpPr/>
              <p:nvPr/>
            </p:nvSpPr>
            <p:spPr>
              <a:xfrm>
                <a:off x="8916543" y="3955426"/>
                <a:ext cx="90210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𝜇</m:t>
                          </m:r>
                        </m:e>
                        <m:sub>
                          <m:r>
                            <a:rPr lang="en-US" altLang="ja-JP" i="1">
                              <a:latin typeface="Cambria Math" panose="02040503050406030204" pitchFamily="18" charset="0"/>
                            </a:rPr>
                            <m:t>0</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𝑠h</m:t>
                          </m:r>
                        </m:sub>
                      </m:sSub>
                    </m:oMath>
                  </m:oMathPara>
                </a14:m>
                <a:endParaRPr lang="en-US" altLang="ja-JP" dirty="0"/>
              </a:p>
              <a:p>
                <a:r>
                  <a:rPr lang="en-US" altLang="ja-JP" dirty="0"/>
                  <a:t>of </a:t>
                </a:r>
                <a:r>
                  <a:rPr lang="en-US" altLang="ja-JP" dirty="0" err="1"/>
                  <a:t>Nb</a:t>
                </a:r>
                <a:endParaRPr lang="ja-JP" altLang="en-US" dirty="0"/>
              </a:p>
            </p:txBody>
          </p:sp>
        </mc:Choice>
        <mc:Fallback xmlns="">
          <p:sp>
            <p:nvSpPr>
              <p:cNvPr id="25" name="正方形/長方形 24">
                <a:extLst>
                  <a:ext uri="{FF2B5EF4-FFF2-40B4-BE49-F238E27FC236}">
                    <a16:creationId xmlns:a16="http://schemas.microsoft.com/office/drawing/2014/main" id="{6584DA46-BDAB-4CB0-BB23-EAAC524669AC}"/>
                  </a:ext>
                </a:extLst>
              </p:cNvPr>
              <p:cNvSpPr>
                <a:spLocks noRot="1" noChangeAspect="1" noMove="1" noResize="1" noEditPoints="1" noAdjustHandles="1" noChangeArrowheads="1" noChangeShapeType="1" noTextEdit="1"/>
              </p:cNvSpPr>
              <p:nvPr/>
            </p:nvSpPr>
            <p:spPr>
              <a:xfrm>
                <a:off x="8916543" y="3955426"/>
                <a:ext cx="902106" cy="646331"/>
              </a:xfrm>
              <a:prstGeom prst="rect">
                <a:avLst/>
              </a:prstGeom>
              <a:blipFill>
                <a:blip r:embed="rId6"/>
                <a:stretch>
                  <a:fillRect l="-6081" b="-14151"/>
                </a:stretch>
              </a:blipFill>
            </p:spPr>
            <p:txBody>
              <a:bodyPr/>
              <a:lstStyle/>
              <a:p>
                <a:r>
                  <a:rPr lang="ja-JP" altLang="en-US">
                    <a:noFill/>
                  </a:rPr>
                  <a:t> </a:t>
                </a:r>
              </a:p>
            </p:txBody>
          </p:sp>
        </mc:Fallback>
      </mc:AlternateContent>
      <p:cxnSp>
        <p:nvCxnSpPr>
          <p:cNvPr id="26" name="直線コネクタ 25">
            <a:extLst>
              <a:ext uri="{FF2B5EF4-FFF2-40B4-BE49-F238E27FC236}">
                <a16:creationId xmlns:a16="http://schemas.microsoft.com/office/drawing/2014/main" id="{012F679F-A0F0-4C1D-A54A-3EEA695654EB}"/>
              </a:ext>
            </a:extLst>
          </p:cNvPr>
          <p:cNvCxnSpPr/>
          <p:nvPr/>
        </p:nvCxnSpPr>
        <p:spPr>
          <a:xfrm>
            <a:off x="8628168" y="3742020"/>
            <a:ext cx="0" cy="292381"/>
          </a:xfrm>
          <a:prstGeom prst="line">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1D90C12B-0B49-4EC1-8E22-13BF0A4F1708}"/>
              </a:ext>
            </a:extLst>
          </p:cNvPr>
          <p:cNvSpPr txBox="1"/>
          <p:nvPr/>
        </p:nvSpPr>
        <p:spPr>
          <a:xfrm>
            <a:off x="8287672" y="3993864"/>
            <a:ext cx="748923" cy="307777"/>
          </a:xfrm>
          <a:prstGeom prst="rect">
            <a:avLst/>
          </a:prstGeom>
          <a:noFill/>
        </p:spPr>
        <p:txBody>
          <a:bodyPr wrap="none" rtlCol="0">
            <a:spAutoFit/>
          </a:bodyPr>
          <a:lstStyle/>
          <a:p>
            <a:r>
              <a:rPr lang="en-US" altLang="ja-JP" sz="1400" dirty="0"/>
              <a:t>210mT</a:t>
            </a:r>
            <a:endParaRPr lang="ja-JP" altLang="en-US" sz="1400" dirty="0"/>
          </a:p>
        </p:txBody>
      </p:sp>
      <p:sp>
        <p:nvSpPr>
          <p:cNvPr id="6" name="テキスト ボックス 5">
            <a:extLst>
              <a:ext uri="{FF2B5EF4-FFF2-40B4-BE49-F238E27FC236}">
                <a16:creationId xmlns:a16="http://schemas.microsoft.com/office/drawing/2014/main" id="{66D77C79-8310-4224-8DCA-654EA232AB66}"/>
              </a:ext>
            </a:extLst>
          </p:cNvPr>
          <p:cNvSpPr txBox="1"/>
          <p:nvPr/>
        </p:nvSpPr>
        <p:spPr>
          <a:xfrm>
            <a:off x="8658677" y="644023"/>
            <a:ext cx="1503938" cy="1200329"/>
          </a:xfrm>
          <a:prstGeom prst="rect">
            <a:avLst/>
          </a:prstGeom>
          <a:noFill/>
        </p:spPr>
        <p:txBody>
          <a:bodyPr wrap="none" rtlCol="0">
            <a:spAutoFit/>
          </a:bodyPr>
          <a:lstStyle/>
          <a:p>
            <a:r>
              <a:rPr lang="en-US" altLang="ja-JP" sz="2400" dirty="0"/>
              <a:t>1.3GHz </a:t>
            </a:r>
          </a:p>
          <a:p>
            <a:r>
              <a:rPr lang="en-US" altLang="ja-JP" sz="2400" dirty="0"/>
              <a:t>elliptical</a:t>
            </a:r>
          </a:p>
          <a:p>
            <a:r>
              <a:rPr lang="en-US" altLang="ja-JP" sz="2400" dirty="0" err="1"/>
              <a:t>Nb</a:t>
            </a:r>
            <a:r>
              <a:rPr lang="en-US" altLang="ja-JP" sz="2400" dirty="0"/>
              <a:t> cavity</a:t>
            </a:r>
            <a:endParaRPr lang="ja-JP" altLang="en-US" sz="2400"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CAAA86F-EF73-42D4-B5D4-44C673CE1DDD}"/>
                  </a:ext>
                </a:extLst>
              </p:cNvPr>
              <p:cNvSpPr txBox="1"/>
              <p:nvPr/>
            </p:nvSpPr>
            <p:spPr>
              <a:xfrm>
                <a:off x="4593716" y="5620660"/>
                <a:ext cx="3336746" cy="492443"/>
              </a:xfrm>
              <a:prstGeom prst="rect">
                <a:avLst/>
              </a:prstGeom>
              <a:noFill/>
              <a:ln w="1905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𝐵</m:t>
                          </m:r>
                        </m:e>
                        <m:sub>
                          <m:r>
                            <a:rPr lang="en-US" altLang="ja-JP" sz="3200" i="1">
                              <a:latin typeface="Cambria Math" panose="02040503050406030204" pitchFamily="18" charset="0"/>
                            </a:rPr>
                            <m:t>𝑐</m:t>
                          </m:r>
                          <m:r>
                            <a:rPr lang="en-US" altLang="ja-JP" sz="3200" i="1">
                              <a:latin typeface="Cambria Math" panose="02040503050406030204" pitchFamily="18" charset="0"/>
                            </a:rPr>
                            <m:t>1</m:t>
                          </m:r>
                        </m:sub>
                      </m:sSub>
                      <m:r>
                        <a:rPr lang="en-US" altLang="ja-JP" sz="3200" i="1">
                          <a:latin typeface="Cambria Math" panose="02040503050406030204" pitchFamily="18" charset="0"/>
                        </a:rPr>
                        <m:t>≤</m:t>
                      </m:r>
                      <m:sSubSup>
                        <m:sSubSupPr>
                          <m:ctrlPr>
                            <a:rPr lang="en-US" altLang="ja-JP" sz="3200" i="1">
                              <a:latin typeface="Cambria Math" panose="02040503050406030204" pitchFamily="18" charset="0"/>
                            </a:rPr>
                          </m:ctrlPr>
                        </m:sSubSupPr>
                        <m:e>
                          <m:r>
                            <a:rPr lang="en-US" altLang="ja-JP" sz="3200" b="0" i="1" smtClean="0">
                              <a:latin typeface="Cambria Math" panose="02040503050406030204" pitchFamily="18" charset="0"/>
                            </a:rPr>
                            <m:t>𝐵</m:t>
                          </m:r>
                        </m:e>
                        <m:sub>
                          <m:r>
                            <a:rPr lang="en-US" altLang="ja-JP" sz="3200" i="1">
                              <a:latin typeface="Cambria Math" panose="02040503050406030204" pitchFamily="18" charset="0"/>
                            </a:rPr>
                            <m:t>0</m:t>
                          </m:r>
                        </m:sub>
                        <m:sup>
                          <m:r>
                            <a:rPr lang="en-US" altLang="ja-JP" sz="3200" i="1">
                              <a:latin typeface="Cambria Math" panose="02040503050406030204" pitchFamily="18" charset="0"/>
                            </a:rPr>
                            <m:t>𝑚𝑎𝑥</m:t>
                          </m:r>
                        </m:sup>
                      </m:sSubSup>
                      <m:r>
                        <a:rPr lang="en-US" altLang="ja-JP" sz="3200" i="1">
                          <a:latin typeface="Cambria Math" panose="02040503050406030204" pitchFamily="18" charset="0"/>
                        </a:rPr>
                        <m:t>&lt;</m:t>
                      </m:r>
                      <m:sSub>
                        <m:sSubPr>
                          <m:ctrlPr>
                            <a:rPr lang="en-US" altLang="ja-JP" sz="3200" i="1">
                              <a:latin typeface="Cambria Math" panose="02040503050406030204" pitchFamily="18" charset="0"/>
                            </a:rPr>
                          </m:ctrlPr>
                        </m:sSubPr>
                        <m:e>
                          <m:r>
                            <a:rPr lang="en-US" altLang="ja-JP" sz="3200" b="0" i="1" smtClean="0">
                              <a:latin typeface="Cambria Math" panose="02040503050406030204" pitchFamily="18" charset="0"/>
                            </a:rPr>
                            <m:t>𝐵</m:t>
                          </m:r>
                        </m:e>
                        <m:sub>
                          <m:r>
                            <a:rPr lang="en-US" altLang="ja-JP" sz="3200" i="1">
                              <a:latin typeface="Cambria Math" panose="02040503050406030204" pitchFamily="18" charset="0"/>
                            </a:rPr>
                            <m:t>𝑠h</m:t>
                          </m:r>
                        </m:sub>
                      </m:sSub>
                    </m:oMath>
                  </m:oMathPara>
                </a14:m>
                <a:endParaRPr lang="ja-JP" altLang="en-US" sz="3200" dirty="0"/>
              </a:p>
            </p:txBody>
          </p:sp>
        </mc:Choice>
        <mc:Fallback xmlns="">
          <p:sp>
            <p:nvSpPr>
              <p:cNvPr id="7" name="テキスト ボックス 6">
                <a:extLst>
                  <a:ext uri="{FF2B5EF4-FFF2-40B4-BE49-F238E27FC236}">
                    <a16:creationId xmlns:a16="http://schemas.microsoft.com/office/drawing/2014/main" id="{8CAAA86F-EF73-42D4-B5D4-44C673CE1DDD}"/>
                  </a:ext>
                </a:extLst>
              </p:cNvPr>
              <p:cNvSpPr txBox="1">
                <a:spLocks noRot="1" noChangeAspect="1" noMove="1" noResize="1" noEditPoints="1" noAdjustHandles="1" noChangeArrowheads="1" noChangeShapeType="1" noTextEdit="1"/>
              </p:cNvSpPr>
              <p:nvPr/>
            </p:nvSpPr>
            <p:spPr>
              <a:xfrm>
                <a:off x="4593716" y="5620660"/>
                <a:ext cx="3336746" cy="492443"/>
              </a:xfrm>
              <a:prstGeom prst="rect">
                <a:avLst/>
              </a:prstGeom>
              <a:blipFill>
                <a:blip r:embed="rId7"/>
                <a:stretch>
                  <a:fillRect/>
                </a:stretch>
              </a:blipFill>
              <a:ln w="19050">
                <a:solidFill>
                  <a:srgbClr val="FF0000"/>
                </a:solidFill>
              </a:ln>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28350AA2-FD23-8DE8-2D4B-BC1DC4B2EFF9}"/>
              </a:ext>
            </a:extLst>
          </p:cNvPr>
          <p:cNvSpPr txBox="1"/>
          <p:nvPr/>
        </p:nvSpPr>
        <p:spPr>
          <a:xfrm>
            <a:off x="29184" y="41659"/>
            <a:ext cx="3404680" cy="400110"/>
          </a:xfrm>
          <a:prstGeom prst="rect">
            <a:avLst/>
          </a:prstGeom>
          <a:noFill/>
          <a:ln>
            <a:solidFill>
              <a:schemeClr val="tx1"/>
            </a:solidFill>
          </a:ln>
        </p:spPr>
        <p:txBody>
          <a:bodyPr wrap="square">
            <a:spAutoFit/>
          </a:bodyPr>
          <a:lstStyle/>
          <a:p>
            <a:pPr algn="ctr"/>
            <a:r>
              <a:rPr lang="en-US" altLang="ja-JP" sz="2000" b="1" dirty="0"/>
              <a:t>3.8 </a:t>
            </a:r>
            <a:r>
              <a:rPr lang="ja-JP" altLang="en-US" sz="2000" b="1" dirty="0"/>
              <a:t>空洞の加速性能の限界</a:t>
            </a:r>
            <a:endParaRPr kumimoji="1" lang="en-US" altLang="ja-JP" sz="2000" b="1" dirty="0"/>
          </a:p>
        </p:txBody>
      </p:sp>
    </p:spTree>
    <p:extLst>
      <p:ext uri="{BB962C8B-B14F-4D97-AF65-F5344CB8AC3E}">
        <p14:creationId xmlns:p14="http://schemas.microsoft.com/office/powerpoint/2010/main" val="24670316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A2531B-72DE-4B53-80A3-53FA514E67E9}"/>
              </a:ext>
            </a:extLst>
          </p:cNvPr>
          <p:cNvSpPr>
            <a:spLocks noGrp="1"/>
          </p:cNvSpPr>
          <p:nvPr>
            <p:ph type="sldNum" sz="quarter" idx="12"/>
          </p:nvPr>
        </p:nvSpPr>
        <p:spPr/>
        <p:txBody>
          <a:bodyPr/>
          <a:lstStyle/>
          <a:p>
            <a:fld id="{10699C8D-F842-49A6-A00D-0295EA5A1C7D}" type="slidenum">
              <a:rPr kumimoji="1" lang="ja-JP" altLang="en-US" smtClean="0"/>
              <a:t>119</a:t>
            </a:fld>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33E8FA5-874E-4AEB-BEB8-9B57DF16AC68}"/>
                  </a:ext>
                </a:extLst>
              </p:cNvPr>
              <p:cNvSpPr txBox="1"/>
              <p:nvPr/>
            </p:nvSpPr>
            <p:spPr>
              <a:xfrm>
                <a:off x="1394792" y="3687106"/>
                <a:ext cx="9144000" cy="2677656"/>
              </a:xfrm>
              <a:prstGeom prst="rect">
                <a:avLst/>
              </a:prstGeom>
              <a:noFill/>
            </p:spPr>
            <p:txBody>
              <a:bodyPr wrap="square" rtlCol="0">
                <a:spAutoFit/>
              </a:bodyPr>
              <a:lstStyle/>
              <a:p>
                <a:pPr marL="457200" indent="-457200">
                  <a:buFont typeface="Wingdings" panose="05000000000000000000" pitchFamily="2" charset="2"/>
                  <a:buChar char="l"/>
                </a:pPr>
                <a:r>
                  <a:rPr lang="en-US" altLang="ja-JP" sz="2800" dirty="0"/>
                  <a:t>Calculate the corresponding value of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𝐸</m:t>
                        </m:r>
                      </m:e>
                      <m:sub>
                        <m:r>
                          <a:rPr lang="en-US" altLang="ja-JP" sz="2800" i="1">
                            <a:latin typeface="Cambria Math" panose="02040503050406030204" pitchFamily="18" charset="0"/>
                          </a:rPr>
                          <m:t>𝑎𝑐𝑐</m:t>
                        </m:r>
                      </m:sub>
                    </m:sSub>
                  </m:oMath>
                </a14:m>
                <a:r>
                  <a:rPr lang="en-US" altLang="ja-JP" sz="2800" dirty="0"/>
                  <a:t> for Tesla shape cavity. You can use the relation between the surface magnetic field and gradient: </a:t>
                </a:r>
                <a14:m>
                  <m:oMath xmlns:m="http://schemas.openxmlformats.org/officeDocument/2006/math">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𝐵</m:t>
                        </m:r>
                      </m:e>
                      <m:sub>
                        <m:r>
                          <a:rPr lang="en-US" altLang="ja-JP" sz="2800" i="1">
                            <a:latin typeface="Cambria Math" panose="02040503050406030204" pitchFamily="18" charset="0"/>
                          </a:rPr>
                          <m:t>0</m:t>
                        </m:r>
                      </m:sub>
                    </m:sSub>
                    <m:r>
                      <a:rPr lang="en-US" altLang="ja-JP" sz="2800" b="1" i="1">
                        <a:latin typeface="Cambria Math" panose="02040503050406030204" pitchFamily="18" charset="0"/>
                      </a:rPr>
                      <m:t>=</m:t>
                    </m:r>
                    <m:r>
                      <a:rPr lang="en-US" altLang="ja-JP" sz="2800" i="1">
                        <a:latin typeface="Cambria Math" panose="02040503050406030204" pitchFamily="18" charset="0"/>
                      </a:rPr>
                      <m:t>𝑔</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𝐸</m:t>
                        </m:r>
                      </m:e>
                      <m:sub>
                        <m:r>
                          <a:rPr lang="en-US" altLang="ja-JP" sz="2800" i="1">
                            <a:latin typeface="Cambria Math" panose="02040503050406030204" pitchFamily="18" charset="0"/>
                          </a:rPr>
                          <m:t>𝑎𝑐𝑐</m:t>
                        </m:r>
                      </m:sub>
                    </m:sSub>
                  </m:oMath>
                </a14:m>
                <a:r>
                  <a:rPr lang="en-US" altLang="ja-JP" sz="2800" dirty="0"/>
                  <a:t> and </a:t>
                </a:r>
                <a14:m>
                  <m:oMath xmlns:m="http://schemas.openxmlformats.org/officeDocument/2006/math">
                    <m:r>
                      <a:rPr lang="en-US" altLang="ja-JP" sz="2800" i="1">
                        <a:latin typeface="Cambria Math" panose="02040503050406030204" pitchFamily="18" charset="0"/>
                      </a:rPr>
                      <m:t>𝑔</m:t>
                    </m:r>
                    <m:r>
                      <a:rPr lang="en-US" altLang="ja-JP" sz="2800" i="1">
                        <a:latin typeface="Cambria Math" panose="02040503050406030204" pitchFamily="18" charset="0"/>
                      </a:rPr>
                      <m:t>=4.26</m:t>
                    </m:r>
                  </m:oMath>
                </a14:m>
                <a:r>
                  <a:rPr lang="en-US" altLang="ja-JP" sz="2800" dirty="0"/>
                  <a:t>mT/(MV/m). </a:t>
                </a:r>
              </a:p>
              <a:p>
                <a:pPr marL="457200" indent="-457200">
                  <a:buFont typeface="Wingdings" panose="05000000000000000000" pitchFamily="2" charset="2"/>
                  <a:buChar char="l"/>
                </a:pPr>
                <a:r>
                  <a:rPr lang="en-US" altLang="ja-JP" sz="2800" dirty="0"/>
                  <a:t>Compare it with the record field of </a:t>
                </a:r>
                <a:r>
                  <a:rPr lang="en-US" altLang="ja-JP" sz="2800" dirty="0" err="1"/>
                  <a:t>Nb</a:t>
                </a:r>
                <a:r>
                  <a:rPr lang="en-US" altLang="ja-JP" sz="2800" dirty="0"/>
                  <a:t> cavity, </a:t>
                </a:r>
                <a14:m>
                  <m:oMath xmlns:m="http://schemas.openxmlformats.org/officeDocument/2006/math">
                    <m:sSub>
                      <m:sSubPr>
                        <m:ctrlPr>
                          <a:rPr lang="en-US" altLang="ja-JP" sz="2800" b="0" i="1" smtClean="0">
                            <a:latin typeface="Cambria Math" panose="02040503050406030204" pitchFamily="18" charset="0"/>
                          </a:rPr>
                        </m:ctrlPr>
                      </m:sSubPr>
                      <m:e>
                        <m:r>
                          <m:rPr>
                            <m:sty m:val="p"/>
                          </m:rPr>
                          <a:rPr lang="en-US" altLang="ja-JP" sz="2800" b="0" i="0" smtClean="0">
                            <a:latin typeface="Cambria Math" panose="02040503050406030204" pitchFamily="18" charset="0"/>
                          </a:rPr>
                          <m:t>E</m:t>
                        </m:r>
                      </m:e>
                      <m:sub>
                        <m:r>
                          <m:rPr>
                            <m:sty m:val="p"/>
                          </m:rPr>
                          <a:rPr lang="en-US" altLang="ja-JP" sz="2800" b="0" i="0" smtClean="0">
                            <a:latin typeface="Cambria Math" panose="02040503050406030204" pitchFamily="18" charset="0"/>
                          </a:rPr>
                          <m:t>acc</m:t>
                        </m:r>
                      </m:sub>
                    </m:sSub>
                    <m:r>
                      <a:rPr lang="en-US" altLang="ja-JP" sz="2800" b="1" i="1" smtClean="0">
                        <a:latin typeface="Cambria Math" panose="02040503050406030204" pitchFamily="18" charset="0"/>
                      </a:rPr>
                      <m:t>≃</m:t>
                    </m:r>
                    <m:r>
                      <a:rPr lang="en-US" altLang="ja-JP" sz="2800" b="0" i="1" smtClean="0">
                        <a:latin typeface="Cambria Math" panose="02040503050406030204" pitchFamily="18" charset="0"/>
                      </a:rPr>
                      <m:t>50 </m:t>
                    </m:r>
                    <m:r>
                      <m:rPr>
                        <m:sty m:val="p"/>
                      </m:rPr>
                      <a:rPr lang="en-US" altLang="ja-JP" sz="2800" b="0" i="0" smtClean="0">
                        <a:latin typeface="Cambria Math" panose="02040503050406030204" pitchFamily="18" charset="0"/>
                      </a:rPr>
                      <m:t>MV</m:t>
                    </m:r>
                    <m:r>
                      <a:rPr lang="en-US" altLang="ja-JP" sz="2800" b="0" i="0" smtClean="0">
                        <a:latin typeface="Cambria Math" panose="02040503050406030204" pitchFamily="18" charset="0"/>
                      </a:rPr>
                      <m:t>/</m:t>
                    </m:r>
                    <m:r>
                      <m:rPr>
                        <m:sty m:val="p"/>
                      </m:rPr>
                      <a:rPr lang="en-US" altLang="ja-JP" sz="2800" b="0" i="0" smtClean="0">
                        <a:latin typeface="Cambria Math" panose="02040503050406030204" pitchFamily="18" charset="0"/>
                      </a:rPr>
                      <m:t>m</m:t>
                    </m:r>
                  </m:oMath>
                </a14:m>
                <a:endParaRPr lang="ja-JP" altLang="en-US" sz="2800" dirty="0"/>
              </a:p>
            </p:txBody>
          </p:sp>
        </mc:Choice>
        <mc:Fallback xmlns="">
          <p:sp>
            <p:nvSpPr>
              <p:cNvPr id="6" name="テキスト ボックス 5">
                <a:extLst>
                  <a:ext uri="{FF2B5EF4-FFF2-40B4-BE49-F238E27FC236}">
                    <a16:creationId xmlns:a16="http://schemas.microsoft.com/office/drawing/2014/main" id="{E33E8FA5-874E-4AEB-BEB8-9B57DF16AC68}"/>
                  </a:ext>
                </a:extLst>
              </p:cNvPr>
              <p:cNvSpPr txBox="1">
                <a:spLocks noRot="1" noChangeAspect="1" noMove="1" noResize="1" noEditPoints="1" noAdjustHandles="1" noChangeArrowheads="1" noChangeShapeType="1" noTextEdit="1"/>
              </p:cNvSpPr>
              <p:nvPr/>
            </p:nvSpPr>
            <p:spPr>
              <a:xfrm>
                <a:off x="1394792" y="3687106"/>
                <a:ext cx="9144000" cy="2677656"/>
              </a:xfrm>
              <a:prstGeom prst="rect">
                <a:avLst/>
              </a:prstGeom>
              <a:blipFill>
                <a:blip r:embed="rId2"/>
                <a:stretch>
                  <a:fillRect l="-1200" t="-2278" r="-1800"/>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118453D-7D38-263F-3B3D-175736F532D3}"/>
              </a:ext>
            </a:extLst>
          </p:cNvPr>
          <p:cNvSpPr txBox="1"/>
          <p:nvPr/>
        </p:nvSpPr>
        <p:spPr>
          <a:xfrm>
            <a:off x="76272" y="504218"/>
            <a:ext cx="1495922" cy="707886"/>
          </a:xfrm>
          <a:prstGeom prst="rect">
            <a:avLst/>
          </a:prstGeom>
          <a:noFill/>
          <a:ln w="25400">
            <a:solidFill>
              <a:schemeClr val="tx1"/>
            </a:solidFill>
          </a:ln>
        </p:spPr>
        <p:txBody>
          <a:bodyPr wrap="none" rtlCol="0">
            <a:spAutoFit/>
          </a:bodyPr>
          <a:lstStyle/>
          <a:p>
            <a:r>
              <a:rPr kumimoji="1" lang="ja-JP" altLang="en-US" sz="4000" dirty="0"/>
              <a:t>問題</a:t>
            </a:r>
            <a:r>
              <a:rPr kumimoji="1" lang="en-US" altLang="ja-JP" sz="4000" dirty="0"/>
              <a:t>9</a:t>
            </a:r>
            <a:endParaRPr kumimoji="1" lang="ja-JP" altLang="en-US" sz="4000" dirty="0"/>
          </a:p>
        </p:txBody>
      </p:sp>
      <p:pic>
        <p:nvPicPr>
          <p:cNvPr id="7" name="図 6">
            <a:extLst>
              <a:ext uri="{FF2B5EF4-FFF2-40B4-BE49-F238E27FC236}">
                <a16:creationId xmlns:a16="http://schemas.microsoft.com/office/drawing/2014/main" id="{77002656-0F2A-2961-5496-3BC5828924E4}"/>
              </a:ext>
            </a:extLst>
          </p:cNvPr>
          <p:cNvPicPr>
            <a:picLocks noChangeAspect="1"/>
          </p:cNvPicPr>
          <p:nvPr/>
        </p:nvPicPr>
        <p:blipFill>
          <a:blip r:embed="rId3"/>
          <a:stretch>
            <a:fillRect/>
          </a:stretch>
        </p:blipFill>
        <p:spPr>
          <a:xfrm>
            <a:off x="3818858" y="41659"/>
            <a:ext cx="5878420" cy="1626811"/>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5BC0EED-6B3F-D0EC-8594-7D1ACB2E963C}"/>
                  </a:ext>
                </a:extLst>
              </p:cNvPr>
              <p:cNvSpPr txBox="1"/>
              <p:nvPr/>
            </p:nvSpPr>
            <p:spPr>
              <a:xfrm>
                <a:off x="44620" y="1819074"/>
                <a:ext cx="11484771" cy="1563505"/>
              </a:xfrm>
              <a:prstGeom prst="rect">
                <a:avLst/>
              </a:prstGeom>
              <a:noFill/>
            </p:spPr>
            <p:txBody>
              <a:bodyPr wrap="square" lIns="0" tIns="0" rIns="0" bIns="0" rtlCol="0">
                <a:spAutoFit/>
              </a:bodyPr>
              <a:lstStyle/>
              <a:p>
                <a:pPr marL="457200" indent="-457200">
                  <a:buFont typeface="Wingdings" panose="05000000000000000000" pitchFamily="2" charset="2"/>
                  <a:buChar char="ü"/>
                </a:pPr>
                <a:r>
                  <a:rPr kumimoji="1" lang="ja-JP" altLang="en-US" sz="2400" dirty="0"/>
                  <a:t>加速勾配は空洞内壁のマイクロ波磁場に比例する（上の図↑）。</a:t>
                </a:r>
                <a:endParaRPr kumimoji="1" lang="en-US" altLang="ja-JP" sz="2400" dirty="0"/>
              </a:p>
              <a:p>
                <a:pPr marL="457200" indent="-457200">
                  <a:buFont typeface="Wingdings" panose="05000000000000000000" pitchFamily="2" charset="2"/>
                  <a:buChar char="ü"/>
                </a:pPr>
                <a:r>
                  <a:rPr lang="ja-JP" altLang="en-US" sz="2400" dirty="0"/>
                  <a:t>また、これまでに</a:t>
                </a:r>
                <a:r>
                  <a:rPr kumimoji="1" lang="ja-JP" altLang="en-US" sz="2400" b="0" dirty="0"/>
                  <a:t>見てきたように、</a:t>
                </a:r>
                <a:r>
                  <a:rPr kumimoji="1" lang="en-US" altLang="ja-JP" sz="2400" b="0" dirty="0"/>
                  <a:t>Nb</a:t>
                </a:r>
                <a:r>
                  <a:rPr kumimoji="1" lang="en-US" altLang="ja-JP" sz="2400" b="0" baseline="-25000" dirty="0"/>
                  <a:t>3</a:t>
                </a:r>
                <a:r>
                  <a:rPr kumimoji="1" lang="en-US" altLang="ja-JP" sz="2400" b="0" dirty="0"/>
                  <a:t>Sn</a:t>
                </a:r>
                <a:r>
                  <a:rPr kumimoji="1" lang="ja-JP" altLang="en-US" sz="2400" b="0" dirty="0"/>
                  <a:t>や</a:t>
                </a:r>
                <a:r>
                  <a:rPr kumimoji="1" lang="en-US" altLang="ja-JP" sz="2400" b="0" dirty="0"/>
                  <a:t>Nb</a:t>
                </a:r>
                <a:r>
                  <a:rPr kumimoji="1" lang="ja-JP" altLang="en-US" sz="2400" b="0" dirty="0"/>
                  <a:t>の下部臨界磁場や過熱磁場は</a:t>
                </a:r>
                <a:r>
                  <a:rPr lang="ja-JP" altLang="en-US" sz="2400" dirty="0"/>
                  <a:t>、</a:t>
                </a:r>
                <a14:m>
                  <m:oMath xmlns:m="http://schemas.openxmlformats.org/officeDocument/2006/math">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𝐵</m:t>
                        </m:r>
                      </m:e>
                      <m:sub>
                        <m:r>
                          <a:rPr kumimoji="1" lang="en-US" altLang="ja-JP" sz="2400" b="0" i="1" smtClean="0">
                            <a:latin typeface="Cambria Math" panose="02040503050406030204" pitchFamily="18" charset="0"/>
                          </a:rPr>
                          <m:t>𝑐</m:t>
                        </m:r>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𝑁𝑏</m:t>
                        </m:r>
                      </m:sup>
                    </m:sSubSup>
                    <m:r>
                      <a:rPr kumimoji="1" lang="en-US" altLang="ja-JP" sz="2400" b="0" i="1" smtClean="0">
                        <a:latin typeface="Cambria Math" panose="02040503050406030204" pitchFamily="18" charset="0"/>
                      </a:rPr>
                      <m:t>≃170 </m:t>
                    </m:r>
                    <m:r>
                      <a:rPr kumimoji="1" lang="en-US" altLang="ja-JP" sz="2400" b="0" i="1" smtClean="0">
                        <a:latin typeface="Cambria Math" panose="02040503050406030204" pitchFamily="18" charset="0"/>
                      </a:rPr>
                      <m:t>𝑚𝑇</m:t>
                    </m:r>
                  </m:oMath>
                </a14:m>
                <a:r>
                  <a:rPr kumimoji="1" lang="ja-JP" altLang="en-US" sz="2400" b="0" dirty="0"/>
                  <a:t>、</a:t>
                </a:r>
                <a:r>
                  <a:rPr lang="en-US" altLang="ja-JP" sz="2400" dirty="0"/>
                  <a:t> </a:t>
                </a:r>
                <a14:m>
                  <m:oMath xmlns:m="http://schemas.openxmlformats.org/officeDocument/2006/math">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𝐵</m:t>
                        </m:r>
                      </m:e>
                      <m:sub>
                        <m:r>
                          <a:rPr lang="en-US" altLang="ja-JP" sz="2400" i="1">
                            <a:latin typeface="Cambria Math" panose="02040503050406030204" pitchFamily="18" charset="0"/>
                          </a:rPr>
                          <m:t>𝑠h</m:t>
                        </m:r>
                      </m:sub>
                      <m:sup>
                        <m:r>
                          <a:rPr lang="en-US" altLang="ja-JP" sz="2400" i="1">
                            <a:latin typeface="Cambria Math" panose="02040503050406030204" pitchFamily="18" charset="0"/>
                          </a:rPr>
                          <m:t>𝑁𝑏</m:t>
                        </m:r>
                      </m:sup>
                    </m:sSubSup>
                    <m:r>
                      <a:rPr lang="en-US" altLang="ja-JP" sz="2400" b="0" i="1" smtClean="0">
                        <a:latin typeface="Cambria Math" panose="02040503050406030204" pitchFamily="18" charset="0"/>
                      </a:rPr>
                      <m:t>≃</m:t>
                    </m:r>
                    <m:r>
                      <a:rPr lang="en-US" altLang="ja-JP" sz="2400" i="1">
                        <a:latin typeface="Cambria Math" panose="02040503050406030204" pitchFamily="18" charset="0"/>
                      </a:rPr>
                      <m:t>240 </m:t>
                    </m:r>
                    <m:r>
                      <m:rPr>
                        <m:sty m:val="p"/>
                      </m:rPr>
                      <a:rPr lang="en-US" altLang="ja-JP" sz="2400">
                        <a:latin typeface="Cambria Math" panose="02040503050406030204" pitchFamily="18" charset="0"/>
                      </a:rPr>
                      <m:t>mT</m:t>
                    </m:r>
                    <m:r>
                      <a:rPr lang="en-US" altLang="ja-JP" sz="2400">
                        <a:latin typeface="Cambria Math" panose="02040503050406030204" pitchFamily="18" charset="0"/>
                      </a:rPr>
                      <m:t> </m:t>
                    </m:r>
                  </m:oMath>
                </a14:m>
                <a:r>
                  <a:rPr kumimoji="1" lang="ja-JP" altLang="en-US" sz="2400" b="0" dirty="0"/>
                  <a:t>、</a:t>
                </a:r>
                <a:r>
                  <a:rPr lang="en-US" altLang="ja-JP" sz="2400" dirty="0"/>
                  <a:t> </a:t>
                </a:r>
                <a14:m>
                  <m:oMath xmlns:m="http://schemas.openxmlformats.org/officeDocument/2006/math">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𝐵</m:t>
                        </m:r>
                      </m:e>
                      <m:sub>
                        <m:r>
                          <a:rPr lang="en-US" altLang="ja-JP" sz="2400" i="1">
                            <a:latin typeface="Cambria Math" panose="02040503050406030204" pitchFamily="18" charset="0"/>
                          </a:rPr>
                          <m:t>𝑐</m:t>
                        </m:r>
                        <m:r>
                          <a:rPr lang="en-US" altLang="ja-JP" sz="2400" i="1">
                            <a:latin typeface="Cambria Math" panose="02040503050406030204" pitchFamily="18" charset="0"/>
                          </a:rPr>
                          <m:t>1</m:t>
                        </m:r>
                      </m:sub>
                      <m:sup>
                        <m:r>
                          <a:rPr lang="en-US" altLang="ja-JP" sz="2400" i="1">
                            <a:latin typeface="Cambria Math" panose="02040503050406030204" pitchFamily="18" charset="0"/>
                          </a:rPr>
                          <m:t>𝑁</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𝑏</m:t>
                            </m:r>
                          </m:e>
                          <m:sub>
                            <m:r>
                              <a:rPr lang="en-US" altLang="ja-JP" sz="2400" i="1">
                                <a:latin typeface="Cambria Math" panose="02040503050406030204" pitchFamily="18" charset="0"/>
                              </a:rPr>
                              <m:t>3</m:t>
                            </m:r>
                          </m:sub>
                        </m:sSub>
                        <m:r>
                          <a:rPr lang="en-US" altLang="ja-JP" sz="2400" i="1">
                            <a:latin typeface="Cambria Math" panose="02040503050406030204" pitchFamily="18" charset="0"/>
                          </a:rPr>
                          <m:t>𝑆𝑛</m:t>
                        </m:r>
                      </m:sup>
                    </m:sSubSup>
                    <m:r>
                      <a:rPr lang="en-US" altLang="ja-JP" sz="2400" i="1">
                        <a:latin typeface="Cambria Math" panose="02040503050406030204" pitchFamily="18" charset="0"/>
                      </a:rPr>
                      <m:t>≃50 </m:t>
                    </m:r>
                    <m:r>
                      <a:rPr lang="en-US" altLang="ja-JP" sz="2400" i="1">
                        <a:latin typeface="Cambria Math" panose="02040503050406030204" pitchFamily="18" charset="0"/>
                      </a:rPr>
                      <m:t>𝑚𝑇</m:t>
                    </m:r>
                    <m:r>
                      <a:rPr lang="en-US" altLang="ja-JP" sz="2400" i="1">
                        <a:latin typeface="Cambria Math" panose="02040503050406030204" pitchFamily="18" charset="0"/>
                      </a:rPr>
                      <m:t> </m:t>
                    </m:r>
                  </m:oMath>
                </a14:m>
                <a:r>
                  <a:rPr lang="ja-JP" altLang="en-US" sz="2400" dirty="0"/>
                  <a:t>、</a:t>
                </a:r>
                <a:r>
                  <a:rPr lang="en-US" altLang="ja-JP" sz="2400" dirty="0"/>
                  <a:t> </a:t>
                </a:r>
                <a14:m>
                  <m:oMath xmlns:m="http://schemas.openxmlformats.org/officeDocument/2006/math">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𝐵</m:t>
                        </m:r>
                      </m:e>
                      <m:sub>
                        <m:r>
                          <a:rPr kumimoji="1" lang="en-US" altLang="ja-JP" sz="2400" b="0" i="1" smtClean="0">
                            <a:latin typeface="Cambria Math" panose="02040503050406030204" pitchFamily="18" charset="0"/>
                          </a:rPr>
                          <m:t>𝑠h</m:t>
                        </m:r>
                      </m:sub>
                      <m:sup>
                        <m:r>
                          <a:rPr kumimoji="1" lang="en-US" altLang="ja-JP" sz="2400" b="0" i="1" smtClean="0">
                            <a:latin typeface="Cambria Math" panose="02040503050406030204" pitchFamily="18" charset="0"/>
                          </a:rPr>
                          <m:t>𝑁</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𝑏</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𝑆𝑛</m:t>
                        </m:r>
                      </m:sup>
                    </m:sSubSup>
                    <m:r>
                      <a:rPr kumimoji="1" lang="en-US" altLang="ja-JP" sz="2400" b="0" i="1" smtClean="0">
                        <a:latin typeface="Cambria Math" panose="02040503050406030204" pitchFamily="18" charset="0"/>
                      </a:rPr>
                      <m:t>≃450 </m:t>
                    </m:r>
                    <m:r>
                      <m:rPr>
                        <m:sty m:val="p"/>
                      </m:rPr>
                      <a:rPr kumimoji="1" lang="en-US" altLang="ja-JP" sz="2400" b="0" i="0" smtClean="0">
                        <a:latin typeface="Cambria Math" panose="02040503050406030204" pitchFamily="18" charset="0"/>
                      </a:rPr>
                      <m:t>mT</m:t>
                    </m:r>
                  </m:oMath>
                </a14:m>
                <a:r>
                  <a:rPr kumimoji="1" lang="ja-JP" altLang="en-US" sz="2400" dirty="0"/>
                  <a:t> で与えられ</a:t>
                </a:r>
                <a:r>
                  <a:rPr lang="ja-JP" altLang="en-US" sz="2400" dirty="0"/>
                  <a:t>る。</a:t>
                </a:r>
                <a:endParaRPr lang="en-US" altLang="ja-JP" sz="2400" dirty="0"/>
              </a:p>
            </p:txBody>
          </p:sp>
        </mc:Choice>
        <mc:Fallback xmlns="">
          <p:sp>
            <p:nvSpPr>
              <p:cNvPr id="8" name="テキスト ボックス 7">
                <a:extLst>
                  <a:ext uri="{FF2B5EF4-FFF2-40B4-BE49-F238E27FC236}">
                    <a16:creationId xmlns:a16="http://schemas.microsoft.com/office/drawing/2014/main" id="{25BC0EED-6B3F-D0EC-8594-7D1ACB2E963C}"/>
                  </a:ext>
                </a:extLst>
              </p:cNvPr>
              <p:cNvSpPr txBox="1">
                <a:spLocks noRot="1" noChangeAspect="1" noMove="1" noResize="1" noEditPoints="1" noAdjustHandles="1" noChangeArrowheads="1" noChangeShapeType="1" noTextEdit="1"/>
              </p:cNvSpPr>
              <p:nvPr/>
            </p:nvSpPr>
            <p:spPr>
              <a:xfrm>
                <a:off x="44620" y="1819074"/>
                <a:ext cx="11484771" cy="1563505"/>
              </a:xfrm>
              <a:prstGeom prst="rect">
                <a:avLst/>
              </a:prstGeom>
              <a:blipFill>
                <a:blip r:embed="rId4"/>
                <a:stretch>
                  <a:fillRect l="-1486" t="-5837" r="-955" b="-10895"/>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6AFD1A92-8434-807A-4D7A-B84E8822874E}"/>
              </a:ext>
            </a:extLst>
          </p:cNvPr>
          <p:cNvSpPr txBox="1"/>
          <p:nvPr/>
        </p:nvSpPr>
        <p:spPr>
          <a:xfrm>
            <a:off x="29184" y="41659"/>
            <a:ext cx="3404680" cy="400110"/>
          </a:xfrm>
          <a:prstGeom prst="rect">
            <a:avLst/>
          </a:prstGeom>
          <a:noFill/>
          <a:ln>
            <a:solidFill>
              <a:schemeClr val="tx1"/>
            </a:solidFill>
          </a:ln>
        </p:spPr>
        <p:txBody>
          <a:bodyPr wrap="square">
            <a:spAutoFit/>
          </a:bodyPr>
          <a:lstStyle/>
          <a:p>
            <a:pPr algn="ctr"/>
            <a:r>
              <a:rPr lang="en-US" altLang="ja-JP" sz="2000" b="1" dirty="0"/>
              <a:t>3.8 </a:t>
            </a:r>
            <a:r>
              <a:rPr lang="ja-JP" altLang="en-US" sz="2000" b="1" dirty="0"/>
              <a:t>空洞の加速性能の限界</a:t>
            </a:r>
            <a:endParaRPr kumimoji="1" lang="en-US" altLang="ja-JP" sz="2000" b="1" dirty="0"/>
          </a:p>
        </p:txBody>
      </p:sp>
    </p:spTree>
    <p:extLst>
      <p:ext uri="{BB962C8B-B14F-4D97-AF65-F5344CB8AC3E}">
        <p14:creationId xmlns:p14="http://schemas.microsoft.com/office/powerpoint/2010/main" val="2526462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2AA5628-10D3-4D59-83C7-2DF3C2F35679}"/>
              </a:ext>
            </a:extLst>
          </p:cNvPr>
          <p:cNvSpPr>
            <a:spLocks noGrp="1"/>
          </p:cNvSpPr>
          <p:nvPr>
            <p:ph type="sldNum" sz="quarter" idx="12"/>
          </p:nvPr>
        </p:nvSpPr>
        <p:spPr/>
        <p:txBody>
          <a:bodyPr/>
          <a:lstStyle/>
          <a:p>
            <a:fld id="{10699C8D-F842-49A6-A00D-0295EA5A1C7D}" type="slidenum">
              <a:rPr kumimoji="1" lang="ja-JP" altLang="en-US" smtClean="0"/>
              <a:t>12</a:t>
            </a:fld>
            <a:endParaRPr kumimoji="1" lang="ja-JP" altLang="en-US"/>
          </a:p>
        </p:txBody>
      </p:sp>
      <p:pic>
        <p:nvPicPr>
          <p:cNvPr id="6" name="Picture 2">
            <a:extLst>
              <a:ext uri="{FF2B5EF4-FFF2-40B4-BE49-F238E27FC236}">
                <a16:creationId xmlns:a16="http://schemas.microsoft.com/office/drawing/2014/main" id="{CC6BDBD1-6F82-407C-B9EE-AB3B34CB2B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649" y="454067"/>
            <a:ext cx="5626418" cy="3151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テキスト ボックス 6">
            <a:extLst>
              <a:ext uri="{FF2B5EF4-FFF2-40B4-BE49-F238E27FC236}">
                <a16:creationId xmlns:a16="http://schemas.microsoft.com/office/drawing/2014/main" id="{9AA3009C-BB67-43E7-996C-122AD8801B6E}"/>
              </a:ext>
            </a:extLst>
          </p:cNvPr>
          <p:cNvSpPr txBox="1"/>
          <p:nvPr/>
        </p:nvSpPr>
        <p:spPr>
          <a:xfrm>
            <a:off x="367649" y="475123"/>
            <a:ext cx="1755609" cy="400110"/>
          </a:xfrm>
          <a:prstGeom prst="rect">
            <a:avLst/>
          </a:prstGeom>
          <a:noFill/>
        </p:spPr>
        <p:txBody>
          <a:bodyPr wrap="none" rtlCol="0">
            <a:spAutoFit/>
          </a:bodyPr>
          <a:lstStyle/>
          <a:p>
            <a:r>
              <a:rPr lang="en-US" altLang="ja-JP" sz="2000" b="1" dirty="0"/>
              <a:t>Electric field</a:t>
            </a:r>
            <a:endParaRPr lang="ja-JP" altLang="en-US" sz="2000" b="1" dirty="0"/>
          </a:p>
        </p:txBody>
      </p:sp>
      <p:sp>
        <p:nvSpPr>
          <p:cNvPr id="10" name="テキスト ボックス 9">
            <a:extLst>
              <a:ext uri="{FF2B5EF4-FFF2-40B4-BE49-F238E27FC236}">
                <a16:creationId xmlns:a16="http://schemas.microsoft.com/office/drawing/2014/main" id="{0B5BC120-EF3D-4211-A068-F3A7FCDF1F93}"/>
              </a:ext>
            </a:extLst>
          </p:cNvPr>
          <p:cNvSpPr txBox="1"/>
          <p:nvPr/>
        </p:nvSpPr>
        <p:spPr>
          <a:xfrm>
            <a:off x="19456" y="3697770"/>
            <a:ext cx="12172544" cy="523220"/>
          </a:xfrm>
          <a:prstGeom prst="rect">
            <a:avLst/>
          </a:prstGeom>
          <a:noFill/>
        </p:spPr>
        <p:txBody>
          <a:bodyPr wrap="square" rtlCol="0">
            <a:spAutoFit/>
          </a:bodyPr>
          <a:lstStyle/>
          <a:p>
            <a:pPr marL="342900" indent="-342900">
              <a:buFont typeface="Wingdings" panose="05000000000000000000" pitchFamily="2" charset="2"/>
              <a:buChar char="l"/>
            </a:pPr>
            <a:r>
              <a:rPr lang="ja-JP" altLang="en-US" sz="2800" dirty="0"/>
              <a:t>空洞の楕円部分に入ってきた電子は、軸方向の電場によって加速される</a:t>
            </a:r>
            <a:endParaRPr lang="en-US" altLang="ja-JP" sz="2800" dirty="0"/>
          </a:p>
        </p:txBody>
      </p:sp>
      <p:sp>
        <p:nvSpPr>
          <p:cNvPr id="2" name="テキスト ボックス 1">
            <a:extLst>
              <a:ext uri="{FF2B5EF4-FFF2-40B4-BE49-F238E27FC236}">
                <a16:creationId xmlns:a16="http://schemas.microsoft.com/office/drawing/2014/main" id="{A02989F8-DBFE-473D-FD5E-0FAC7A4B14D5}"/>
              </a:ext>
            </a:extLst>
          </p:cNvPr>
          <p:cNvSpPr txBox="1"/>
          <p:nvPr/>
        </p:nvSpPr>
        <p:spPr>
          <a:xfrm>
            <a:off x="19456" y="19456"/>
            <a:ext cx="2420856" cy="400110"/>
          </a:xfrm>
          <a:prstGeom prst="rect">
            <a:avLst/>
          </a:prstGeom>
          <a:noFill/>
          <a:ln>
            <a:solidFill>
              <a:schemeClr val="tx1"/>
            </a:solidFill>
          </a:ln>
        </p:spPr>
        <p:txBody>
          <a:bodyPr wrap="none" rtlCol="0">
            <a:spAutoFit/>
          </a:bodyPr>
          <a:lstStyle/>
          <a:p>
            <a:r>
              <a:rPr kumimoji="1" lang="en-US" altLang="ja-JP" sz="2000" b="1" dirty="0"/>
              <a:t>2.1 </a:t>
            </a:r>
            <a:r>
              <a:rPr kumimoji="1" lang="ja-JP" altLang="en-US" sz="2000" b="1" dirty="0"/>
              <a:t>超伝導加速空洞</a:t>
            </a:r>
          </a:p>
        </p:txBody>
      </p:sp>
    </p:spTree>
    <p:extLst>
      <p:ext uri="{BB962C8B-B14F-4D97-AF65-F5344CB8AC3E}">
        <p14:creationId xmlns:p14="http://schemas.microsoft.com/office/powerpoint/2010/main" val="32704662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EBEAB04-C6AF-73DF-BA77-5FBE754DEBC2}"/>
              </a:ext>
            </a:extLst>
          </p:cNvPr>
          <p:cNvSpPr txBox="1"/>
          <p:nvPr/>
        </p:nvSpPr>
        <p:spPr>
          <a:xfrm>
            <a:off x="76272" y="504218"/>
            <a:ext cx="2552302" cy="707886"/>
          </a:xfrm>
          <a:prstGeom prst="rect">
            <a:avLst/>
          </a:prstGeom>
          <a:noFill/>
          <a:ln w="25400">
            <a:solidFill>
              <a:schemeClr val="tx1"/>
            </a:solidFill>
          </a:ln>
        </p:spPr>
        <p:txBody>
          <a:bodyPr wrap="none" rtlCol="0">
            <a:spAutoFit/>
          </a:bodyPr>
          <a:lstStyle/>
          <a:p>
            <a:r>
              <a:rPr kumimoji="1" lang="ja-JP" altLang="en-US" sz="4000" dirty="0"/>
              <a:t>問題</a:t>
            </a:r>
            <a:r>
              <a:rPr kumimoji="1" lang="en-US" altLang="ja-JP" sz="4000" dirty="0"/>
              <a:t>9 (</a:t>
            </a:r>
            <a:r>
              <a:rPr kumimoji="1" lang="ja-JP" altLang="en-US" sz="4000" dirty="0"/>
              <a:t>解</a:t>
            </a:r>
            <a:r>
              <a:rPr kumimoji="1" lang="en-US" altLang="ja-JP" sz="4000" dirty="0"/>
              <a:t>)</a:t>
            </a:r>
            <a:endParaRPr kumimoji="1" lang="ja-JP" altLang="en-US" sz="4000" dirty="0"/>
          </a:p>
        </p:txBody>
      </p:sp>
      <p:sp>
        <p:nvSpPr>
          <p:cNvPr id="3" name="テキスト ボックス 2">
            <a:extLst>
              <a:ext uri="{FF2B5EF4-FFF2-40B4-BE49-F238E27FC236}">
                <a16:creationId xmlns:a16="http://schemas.microsoft.com/office/drawing/2014/main" id="{3A248251-0290-E80B-7DC3-FB20124861A3}"/>
              </a:ext>
            </a:extLst>
          </p:cNvPr>
          <p:cNvSpPr txBox="1"/>
          <p:nvPr/>
        </p:nvSpPr>
        <p:spPr>
          <a:xfrm>
            <a:off x="29184" y="41659"/>
            <a:ext cx="3404680" cy="400110"/>
          </a:xfrm>
          <a:prstGeom prst="rect">
            <a:avLst/>
          </a:prstGeom>
          <a:noFill/>
          <a:ln>
            <a:solidFill>
              <a:schemeClr val="tx1"/>
            </a:solidFill>
          </a:ln>
        </p:spPr>
        <p:txBody>
          <a:bodyPr wrap="square">
            <a:spAutoFit/>
          </a:bodyPr>
          <a:lstStyle/>
          <a:p>
            <a:pPr algn="ctr"/>
            <a:r>
              <a:rPr lang="en-US" altLang="ja-JP" sz="2000" b="1" dirty="0"/>
              <a:t>3.8 </a:t>
            </a:r>
            <a:r>
              <a:rPr lang="ja-JP" altLang="en-US" sz="2000" b="1" dirty="0"/>
              <a:t>空洞の加速性能の限界</a:t>
            </a:r>
            <a:endParaRPr kumimoji="1" lang="en-US" altLang="ja-JP" sz="2000" b="1" dirty="0"/>
          </a:p>
        </p:txBody>
      </p:sp>
      <p:pic>
        <p:nvPicPr>
          <p:cNvPr id="25" name="図 24">
            <a:extLst>
              <a:ext uri="{FF2B5EF4-FFF2-40B4-BE49-F238E27FC236}">
                <a16:creationId xmlns:a16="http://schemas.microsoft.com/office/drawing/2014/main" id="{B95F4789-7F7D-2754-DA5C-062A051B5066}"/>
              </a:ext>
            </a:extLst>
          </p:cNvPr>
          <p:cNvPicPr>
            <a:picLocks noChangeAspect="1"/>
          </p:cNvPicPr>
          <p:nvPr/>
        </p:nvPicPr>
        <p:blipFill>
          <a:blip r:embed="rId2" cstate="emai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1201576" y="1263510"/>
            <a:ext cx="9835579" cy="5524558"/>
          </a:xfrm>
          <a:prstGeom prst="rect">
            <a:avLst/>
          </a:prstGeom>
        </p:spPr>
      </p:pic>
      <p:sp>
        <p:nvSpPr>
          <p:cNvPr id="26" name="テキスト ボックス 25">
            <a:extLst>
              <a:ext uri="{FF2B5EF4-FFF2-40B4-BE49-F238E27FC236}">
                <a16:creationId xmlns:a16="http://schemas.microsoft.com/office/drawing/2014/main" id="{6515C594-3303-1D26-852F-87CC5B72B15D}"/>
              </a:ext>
            </a:extLst>
          </p:cNvPr>
          <p:cNvSpPr txBox="1"/>
          <p:nvPr/>
        </p:nvSpPr>
        <p:spPr>
          <a:xfrm>
            <a:off x="3132870" y="2478930"/>
            <a:ext cx="1476686" cy="461665"/>
          </a:xfrm>
          <a:prstGeom prst="rect">
            <a:avLst/>
          </a:prstGeom>
          <a:noFill/>
        </p:spPr>
        <p:txBody>
          <a:bodyPr wrap="none" rtlCol="0">
            <a:spAutoFit/>
          </a:bodyPr>
          <a:lstStyle/>
          <a:p>
            <a:r>
              <a:rPr lang="en-US" altLang="ja-JP" sz="2400" b="1" dirty="0"/>
              <a:t>1</a:t>
            </a:r>
            <a:r>
              <a:rPr kumimoji="1" lang="en-US" altLang="ja-JP" sz="2400" b="1" dirty="0"/>
              <a:t>0MV/m</a:t>
            </a:r>
            <a:endParaRPr kumimoji="1" lang="ja-JP" altLang="en-US" sz="2400" b="1" dirty="0"/>
          </a:p>
        </p:txBody>
      </p:sp>
      <p:sp>
        <p:nvSpPr>
          <p:cNvPr id="27" name="テキスト ボックス 26">
            <a:extLst>
              <a:ext uri="{FF2B5EF4-FFF2-40B4-BE49-F238E27FC236}">
                <a16:creationId xmlns:a16="http://schemas.microsoft.com/office/drawing/2014/main" id="{247E56A5-AEDD-1D3B-EEF2-0F546A7974FB}"/>
              </a:ext>
            </a:extLst>
          </p:cNvPr>
          <p:cNvSpPr txBox="1"/>
          <p:nvPr/>
        </p:nvSpPr>
        <p:spPr>
          <a:xfrm>
            <a:off x="6178999" y="5242608"/>
            <a:ext cx="1476686" cy="461665"/>
          </a:xfrm>
          <a:prstGeom prst="rect">
            <a:avLst/>
          </a:prstGeom>
          <a:noFill/>
        </p:spPr>
        <p:txBody>
          <a:bodyPr wrap="none" rtlCol="0">
            <a:spAutoFit/>
          </a:bodyPr>
          <a:lstStyle/>
          <a:p>
            <a:r>
              <a:rPr kumimoji="1" lang="en-US" altLang="ja-JP" sz="2400" b="1" dirty="0">
                <a:solidFill>
                  <a:srgbClr val="00B0F0"/>
                </a:solidFill>
              </a:rPr>
              <a:t>60MV/m</a:t>
            </a:r>
            <a:endParaRPr kumimoji="1" lang="ja-JP" altLang="en-US" sz="2400" b="1" dirty="0">
              <a:solidFill>
                <a:srgbClr val="00B0F0"/>
              </a:solidFill>
            </a:endParaRPr>
          </a:p>
        </p:txBody>
      </p:sp>
      <p:sp>
        <p:nvSpPr>
          <p:cNvPr id="28" name="テキスト ボックス 27">
            <a:extLst>
              <a:ext uri="{FF2B5EF4-FFF2-40B4-BE49-F238E27FC236}">
                <a16:creationId xmlns:a16="http://schemas.microsoft.com/office/drawing/2014/main" id="{30852156-3AE1-C46A-70B7-CBB1D8349D49}"/>
              </a:ext>
            </a:extLst>
          </p:cNvPr>
          <p:cNvSpPr txBox="1"/>
          <p:nvPr/>
        </p:nvSpPr>
        <p:spPr>
          <a:xfrm>
            <a:off x="4450530" y="5011775"/>
            <a:ext cx="1476686" cy="461665"/>
          </a:xfrm>
          <a:prstGeom prst="rect">
            <a:avLst/>
          </a:prstGeom>
          <a:noFill/>
        </p:spPr>
        <p:txBody>
          <a:bodyPr wrap="none" rtlCol="0">
            <a:spAutoFit/>
          </a:bodyPr>
          <a:lstStyle/>
          <a:p>
            <a:r>
              <a:rPr kumimoji="1" lang="en-US" altLang="ja-JP" sz="2400" b="1" dirty="0"/>
              <a:t>40MV/m</a:t>
            </a:r>
            <a:endParaRPr kumimoji="1" lang="ja-JP" altLang="en-US" sz="2400" b="1" dirty="0"/>
          </a:p>
        </p:txBody>
      </p:sp>
      <p:sp>
        <p:nvSpPr>
          <p:cNvPr id="29" name="テキスト ボックス 28">
            <a:extLst>
              <a:ext uri="{FF2B5EF4-FFF2-40B4-BE49-F238E27FC236}">
                <a16:creationId xmlns:a16="http://schemas.microsoft.com/office/drawing/2014/main" id="{1B6C4046-50BE-DEDB-E079-C0C4FA799E65}"/>
              </a:ext>
            </a:extLst>
          </p:cNvPr>
          <p:cNvSpPr txBox="1"/>
          <p:nvPr/>
        </p:nvSpPr>
        <p:spPr>
          <a:xfrm>
            <a:off x="9243771" y="2478930"/>
            <a:ext cx="1653017" cy="461665"/>
          </a:xfrm>
          <a:prstGeom prst="rect">
            <a:avLst/>
          </a:prstGeom>
          <a:noFill/>
        </p:spPr>
        <p:txBody>
          <a:bodyPr wrap="none" rtlCol="0">
            <a:spAutoFit/>
          </a:bodyPr>
          <a:lstStyle/>
          <a:p>
            <a:r>
              <a:rPr lang="en-US" altLang="ja-JP" sz="2400" b="1" dirty="0">
                <a:solidFill>
                  <a:srgbClr val="00B0F0"/>
                </a:solidFill>
              </a:rPr>
              <a:t>1</a:t>
            </a:r>
            <a:r>
              <a:rPr kumimoji="1" lang="en-US" altLang="ja-JP" sz="2400" b="1" dirty="0">
                <a:solidFill>
                  <a:srgbClr val="00B0F0"/>
                </a:solidFill>
              </a:rPr>
              <a:t>00MV/m</a:t>
            </a:r>
            <a:endParaRPr kumimoji="1" lang="ja-JP" altLang="en-US" sz="2400" b="1" dirty="0">
              <a:solidFill>
                <a:srgbClr val="00B0F0"/>
              </a:solidFill>
            </a:endParaRPr>
          </a:p>
        </p:txBody>
      </p:sp>
    </p:spTree>
    <p:extLst>
      <p:ext uri="{BB962C8B-B14F-4D97-AF65-F5344CB8AC3E}">
        <p14:creationId xmlns:p14="http://schemas.microsoft.com/office/powerpoint/2010/main" val="38974079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テキスト ボックス 1">
                <a:extLst>
                  <a:ext uri="{FF2B5EF4-FFF2-40B4-BE49-F238E27FC236}">
                    <a16:creationId xmlns:a16="http://schemas.microsoft.com/office/drawing/2014/main" id="{430C5305-F99D-911D-9BF5-CFE2ADBA1586}"/>
                  </a:ext>
                </a:extLst>
              </p:cNvPr>
              <p:cNvSpPr txBox="1"/>
              <p:nvPr/>
            </p:nvSpPr>
            <p:spPr>
              <a:xfrm>
                <a:off x="874643" y="1383716"/>
                <a:ext cx="2854949" cy="886333"/>
              </a:xfrm>
              <a:prstGeom prst="rect">
                <a:avLst/>
              </a:prstGeom>
              <a:noFill/>
              <a:ln w="381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𝑐</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f>
                        <m:fPr>
                          <m:ctrlPr>
                            <a:rPr lang="ja-JP" altLang="en-US" sz="2800" i="1" dirty="0" smtClean="0">
                              <a:latin typeface="Cambria Math" panose="02040503050406030204" pitchFamily="18" charset="0"/>
                            </a:rPr>
                          </m:ctrlPr>
                        </m:fPr>
                        <m:num>
                          <m:sSub>
                            <m:sSubPr>
                              <m:ctrlPr>
                                <a:rPr lang="en-US" altLang="ja-JP" sz="2800" b="0" i="1" dirty="0" smtClean="0">
                                  <a:latin typeface="Cambria Math" panose="02040503050406030204" pitchFamily="18" charset="0"/>
                                </a:rPr>
                              </m:ctrlPr>
                            </m:sSubPr>
                            <m:e>
                              <m:r>
                                <a:rPr lang="en-US" altLang="ja-JP" sz="2800" b="0" i="1" dirty="0" smtClean="0">
                                  <a:latin typeface="Cambria Math" panose="02040503050406030204" pitchFamily="18" charset="0"/>
                                </a:rPr>
                                <m:t>𝜇</m:t>
                              </m:r>
                            </m:e>
                            <m:sub>
                              <m:r>
                                <a:rPr lang="en-US" altLang="ja-JP" sz="2800" b="0" i="1" dirty="0" smtClean="0">
                                  <a:latin typeface="Cambria Math" panose="02040503050406030204" pitchFamily="18" charset="0"/>
                                </a:rPr>
                                <m:t>0</m:t>
                              </m:r>
                            </m:sub>
                          </m:sSub>
                          <m:sSub>
                            <m:sSubPr>
                              <m:ctrlPr>
                                <a:rPr lang="en-US" altLang="ja-JP" sz="2800" b="0" i="1" dirty="0" smtClean="0">
                                  <a:latin typeface="Cambria Math" panose="02040503050406030204" pitchFamily="18" charset="0"/>
                                </a:rPr>
                              </m:ctrlPr>
                            </m:sSubPr>
                            <m:e>
                              <m:r>
                                <a:rPr lang="en-US" altLang="ja-JP" sz="2800" b="0" i="1" dirty="0" smtClean="0">
                                  <a:latin typeface="Cambria Math" panose="02040503050406030204" pitchFamily="18" charset="0"/>
                                </a:rPr>
                                <m:t>𝜖</m:t>
                              </m:r>
                            </m:e>
                            <m:sub>
                              <m:sSub>
                                <m:sSubPr>
                                  <m:ctrlPr>
                                    <a:rPr lang="en-US" altLang="ja-JP" sz="2800" b="0" i="1" dirty="0" smtClean="0">
                                      <a:latin typeface="Cambria Math" panose="02040503050406030204" pitchFamily="18" charset="0"/>
                                    </a:rPr>
                                  </m:ctrlPr>
                                </m:sSubPr>
                                <m:e>
                                  <m:r>
                                    <a:rPr lang="en-US" altLang="ja-JP" sz="2800" b="0" i="1" dirty="0" smtClean="0">
                                      <a:latin typeface="Cambria Math" panose="02040503050406030204" pitchFamily="18" charset="0"/>
                                    </a:rPr>
                                    <m:t>𝜙</m:t>
                                  </m:r>
                                </m:e>
                                <m:sub>
                                  <m:r>
                                    <a:rPr lang="en-US" altLang="ja-JP" sz="2800" b="0" i="1" dirty="0" smtClean="0">
                                      <a:latin typeface="Cambria Math" panose="02040503050406030204" pitchFamily="18" charset="0"/>
                                    </a:rPr>
                                    <m:t>0</m:t>
                                  </m:r>
                                </m:sub>
                              </m:sSub>
                            </m:sub>
                          </m:sSub>
                        </m:num>
                        <m:den>
                          <m:sSub>
                            <m:sSubPr>
                              <m:ctrlPr>
                                <a:rPr lang="en-US" altLang="ja-JP" sz="2800" b="0" i="1" dirty="0" smtClean="0">
                                  <a:latin typeface="Cambria Math" panose="02040503050406030204" pitchFamily="18" charset="0"/>
                                </a:rPr>
                              </m:ctrlPr>
                            </m:sSubPr>
                            <m:e>
                              <m:r>
                                <a:rPr lang="en-US" altLang="ja-JP" sz="2800" b="0" i="1" dirty="0" smtClean="0">
                                  <a:latin typeface="Cambria Math" panose="02040503050406030204" pitchFamily="18" charset="0"/>
                                </a:rPr>
                                <m:t>𝜙</m:t>
                              </m:r>
                            </m:e>
                            <m:sub>
                              <m:r>
                                <a:rPr lang="en-US" altLang="ja-JP" sz="2800" b="0" i="1" dirty="0" smtClean="0">
                                  <a:latin typeface="Cambria Math" panose="02040503050406030204" pitchFamily="18" charset="0"/>
                                </a:rPr>
                                <m:t>0</m:t>
                              </m:r>
                            </m:sub>
                          </m:sSub>
                        </m:den>
                      </m:f>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𝜙</m:t>
                              </m:r>
                            </m:e>
                            <m:sub>
                              <m:r>
                                <a:rPr kumimoji="1" lang="en-US" altLang="ja-JP" sz="2800" b="0" i="1" smtClean="0">
                                  <a:latin typeface="Cambria Math" panose="02040503050406030204" pitchFamily="18" charset="0"/>
                                </a:rPr>
                                <m:t>0</m:t>
                              </m:r>
                            </m:sub>
                          </m:sSub>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𝜆</m:t>
                              </m:r>
                            </m:e>
                            <m:sup>
                              <m:r>
                                <a:rPr kumimoji="1" lang="en-US" altLang="ja-JP" sz="2800" b="0" i="1" smtClean="0">
                                  <a:latin typeface="Cambria Math" panose="02040503050406030204" pitchFamily="18" charset="0"/>
                                </a:rPr>
                                <m:t>2</m:t>
                              </m:r>
                            </m:sup>
                          </m:sSup>
                        </m:den>
                      </m:f>
                    </m:oMath>
                  </m:oMathPara>
                </a14:m>
                <a:endParaRPr kumimoji="1" lang="ja-JP" altLang="en-US" sz="2800" dirty="0"/>
              </a:p>
            </p:txBody>
          </p:sp>
        </mc:Choice>
        <mc:Fallback>
          <p:sp>
            <p:nvSpPr>
              <p:cNvPr id="2" name="テキスト ボックス 1">
                <a:extLst>
                  <a:ext uri="{FF2B5EF4-FFF2-40B4-BE49-F238E27FC236}">
                    <a16:creationId xmlns:a16="http://schemas.microsoft.com/office/drawing/2014/main" id="{430C5305-F99D-911D-9BF5-CFE2ADBA1586}"/>
                  </a:ext>
                </a:extLst>
              </p:cNvPr>
              <p:cNvSpPr txBox="1">
                <a:spLocks noRot="1" noChangeAspect="1" noMove="1" noResize="1" noEditPoints="1" noAdjustHandles="1" noChangeArrowheads="1" noChangeShapeType="1" noTextEdit="1"/>
              </p:cNvSpPr>
              <p:nvPr/>
            </p:nvSpPr>
            <p:spPr>
              <a:xfrm>
                <a:off x="874643" y="1383716"/>
                <a:ext cx="2854949" cy="886333"/>
              </a:xfrm>
              <a:prstGeom prst="rect">
                <a:avLst/>
              </a:prstGeom>
              <a:blipFill>
                <a:blip r:embed="rId2"/>
                <a:stretch>
                  <a:fillRect/>
                </a:stretch>
              </a:blipFill>
              <a:ln w="38100">
                <a:solidFill>
                  <a:srgbClr val="FF0000"/>
                </a:solidFill>
              </a:ln>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C2F46668-4C56-C59F-486A-86EFAC0894EC}"/>
              </a:ext>
            </a:extLst>
          </p:cNvPr>
          <p:cNvSpPr txBox="1"/>
          <p:nvPr/>
        </p:nvSpPr>
        <p:spPr>
          <a:xfrm>
            <a:off x="1381539" y="0"/>
            <a:ext cx="3467616" cy="584775"/>
          </a:xfrm>
          <a:prstGeom prst="rect">
            <a:avLst/>
          </a:prstGeom>
          <a:noFill/>
        </p:spPr>
        <p:txBody>
          <a:bodyPr wrap="none" rtlCol="0">
            <a:spAutoFit/>
          </a:bodyPr>
          <a:lstStyle/>
          <a:p>
            <a:r>
              <a:rPr kumimoji="1" lang="ja-JP" altLang="en-US" sz="3200" dirty="0"/>
              <a:t>ここまでのまとめ</a:t>
            </a:r>
          </a:p>
        </p:txBody>
      </p:sp>
      <p:sp>
        <p:nvSpPr>
          <p:cNvPr id="4" name="テキスト ボックス 3">
            <a:extLst>
              <a:ext uri="{FF2B5EF4-FFF2-40B4-BE49-F238E27FC236}">
                <a16:creationId xmlns:a16="http://schemas.microsoft.com/office/drawing/2014/main" id="{F89634B0-B2C9-C24A-4800-F402B85EE7D7}"/>
              </a:ext>
            </a:extLst>
          </p:cNvPr>
          <p:cNvSpPr txBox="1"/>
          <p:nvPr/>
        </p:nvSpPr>
        <p:spPr>
          <a:xfrm>
            <a:off x="0" y="705681"/>
            <a:ext cx="3294492" cy="523220"/>
          </a:xfrm>
          <a:prstGeom prst="rect">
            <a:avLst/>
          </a:prstGeom>
          <a:noFill/>
        </p:spPr>
        <p:txBody>
          <a:bodyPr wrap="none" rtlCol="0">
            <a:spAutoFit/>
          </a:bodyPr>
          <a:lstStyle/>
          <a:p>
            <a:r>
              <a:rPr kumimoji="1" lang="en-US" altLang="ja-JP" sz="2800" dirty="0"/>
              <a:t>3.5</a:t>
            </a:r>
            <a:r>
              <a:rPr kumimoji="1" lang="ja-JP" altLang="en-US" sz="2800" dirty="0"/>
              <a:t>節</a:t>
            </a:r>
            <a:r>
              <a:rPr kumimoji="1" lang="en-US" altLang="ja-JP" sz="2800" dirty="0"/>
              <a:t> </a:t>
            </a:r>
            <a:r>
              <a:rPr kumimoji="1" lang="ja-JP" altLang="en-US" sz="2800" dirty="0"/>
              <a:t>下部臨界磁場</a:t>
            </a:r>
          </a:p>
        </p:txBody>
      </p:sp>
      <p:sp>
        <p:nvSpPr>
          <p:cNvPr id="5" name="テキスト ボックス 4">
            <a:extLst>
              <a:ext uri="{FF2B5EF4-FFF2-40B4-BE49-F238E27FC236}">
                <a16:creationId xmlns:a16="http://schemas.microsoft.com/office/drawing/2014/main" id="{67D66008-448B-BE10-4A6C-3D62CD521237}"/>
              </a:ext>
            </a:extLst>
          </p:cNvPr>
          <p:cNvSpPr txBox="1"/>
          <p:nvPr/>
        </p:nvSpPr>
        <p:spPr>
          <a:xfrm>
            <a:off x="4596500" y="687841"/>
            <a:ext cx="2935419" cy="523220"/>
          </a:xfrm>
          <a:prstGeom prst="rect">
            <a:avLst/>
          </a:prstGeom>
          <a:noFill/>
        </p:spPr>
        <p:txBody>
          <a:bodyPr wrap="none" rtlCol="0">
            <a:spAutoFit/>
          </a:bodyPr>
          <a:lstStyle/>
          <a:p>
            <a:r>
              <a:rPr kumimoji="1" lang="en-US" altLang="ja-JP" sz="2800" dirty="0"/>
              <a:t>3.6</a:t>
            </a:r>
            <a:r>
              <a:rPr kumimoji="1" lang="ja-JP" altLang="en-US" sz="2800" dirty="0"/>
              <a:t>節</a:t>
            </a:r>
            <a:r>
              <a:rPr kumimoji="1" lang="en-US" altLang="ja-JP" sz="2800" dirty="0"/>
              <a:t> </a:t>
            </a:r>
            <a:r>
              <a:rPr kumimoji="1" lang="ja-JP" altLang="en-US" sz="2800" dirty="0"/>
              <a:t>対破壊電流</a:t>
            </a:r>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B5DC180B-4685-69BB-B647-5E2BAFBCBFBE}"/>
                  </a:ext>
                </a:extLst>
              </p:cNvPr>
              <p:cNvSpPr txBox="1"/>
              <p:nvPr/>
            </p:nvSpPr>
            <p:spPr>
              <a:xfrm>
                <a:off x="5388317" y="1242926"/>
                <a:ext cx="1608004" cy="972126"/>
              </a:xfrm>
              <a:prstGeom prst="rect">
                <a:avLst/>
              </a:prstGeom>
              <a:noFill/>
              <a:ln w="25400">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𝐽</m:t>
                          </m:r>
                        </m:e>
                        <m:sub>
                          <m:r>
                            <a:rPr kumimoji="1" lang="en-US" altLang="ja-JP" sz="2800" b="0" i="1" smtClean="0">
                              <a:latin typeface="Cambria Math" panose="02040503050406030204" pitchFamily="18" charset="0"/>
                            </a:rPr>
                            <m:t>𝑑</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𝑐</m:t>
                              </m:r>
                            </m:sub>
                          </m:sSub>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𝜇</m:t>
                              </m:r>
                            </m:e>
                            <m:sub>
                              <m:r>
                                <a:rPr kumimoji="1" lang="en-US" altLang="ja-JP" sz="2800" b="0" i="1" smtClean="0">
                                  <a:latin typeface="Cambria Math" panose="02040503050406030204" pitchFamily="18" charset="0"/>
                                </a:rPr>
                                <m:t>0</m:t>
                              </m:r>
                            </m:sub>
                          </m:sSub>
                          <m:r>
                            <a:rPr kumimoji="1" lang="en-US" altLang="ja-JP" sz="2800" b="0" i="1" smtClean="0">
                              <a:latin typeface="Cambria Math" panose="02040503050406030204" pitchFamily="18" charset="0"/>
                            </a:rPr>
                            <m:t>𝜆</m:t>
                          </m:r>
                        </m:den>
                      </m:f>
                    </m:oMath>
                  </m:oMathPara>
                </a14:m>
                <a:endParaRPr kumimoji="1" lang="ja-JP" altLang="en-US" sz="2800" dirty="0"/>
              </a:p>
            </p:txBody>
          </p:sp>
        </mc:Choice>
        <mc:Fallback>
          <p:sp>
            <p:nvSpPr>
              <p:cNvPr id="6" name="テキスト ボックス 5">
                <a:extLst>
                  <a:ext uri="{FF2B5EF4-FFF2-40B4-BE49-F238E27FC236}">
                    <a16:creationId xmlns:a16="http://schemas.microsoft.com/office/drawing/2014/main" id="{B5DC180B-4685-69BB-B647-5E2BAFBCBFBE}"/>
                  </a:ext>
                </a:extLst>
              </p:cNvPr>
              <p:cNvSpPr txBox="1">
                <a:spLocks noRot="1" noChangeAspect="1" noMove="1" noResize="1" noEditPoints="1" noAdjustHandles="1" noChangeArrowheads="1" noChangeShapeType="1" noTextEdit="1"/>
              </p:cNvSpPr>
              <p:nvPr/>
            </p:nvSpPr>
            <p:spPr>
              <a:xfrm>
                <a:off x="5388317" y="1242926"/>
                <a:ext cx="1608004" cy="972126"/>
              </a:xfrm>
              <a:prstGeom prst="rect">
                <a:avLst/>
              </a:prstGeom>
              <a:blipFill>
                <a:blip r:embed="rId3"/>
                <a:stretch>
                  <a:fillRect/>
                </a:stretch>
              </a:blipFill>
              <a:ln w="25400">
                <a:solidFill>
                  <a:srgbClr val="FF0000"/>
                </a:solidFill>
              </a:ln>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F62DAD58-635E-FA8F-02E8-FAB322E24F79}"/>
              </a:ext>
            </a:extLst>
          </p:cNvPr>
          <p:cNvSpPr txBox="1"/>
          <p:nvPr/>
        </p:nvSpPr>
        <p:spPr>
          <a:xfrm>
            <a:off x="4652647" y="2270049"/>
            <a:ext cx="3501280" cy="646331"/>
          </a:xfrm>
          <a:prstGeom prst="rect">
            <a:avLst/>
          </a:prstGeom>
          <a:noFill/>
        </p:spPr>
        <p:txBody>
          <a:bodyPr wrap="none" rtlCol="0">
            <a:spAutoFit/>
          </a:bodyPr>
          <a:lstStyle/>
          <a:p>
            <a:r>
              <a:rPr kumimoji="1" lang="en-US" altLang="ja-JP" dirty="0"/>
              <a:t>BCS</a:t>
            </a:r>
            <a:r>
              <a:rPr kumimoji="1" lang="ja-JP" altLang="en-US" dirty="0"/>
              <a:t>理論に基づく詳細な</a:t>
            </a:r>
            <a:endParaRPr kumimoji="1" lang="en-US" altLang="ja-JP" dirty="0"/>
          </a:p>
          <a:p>
            <a:r>
              <a:rPr kumimoji="1" lang="ja-JP" altLang="en-US" dirty="0"/>
              <a:t>計算結果は</a:t>
            </a:r>
            <a:r>
              <a:rPr kumimoji="1" lang="en-US" altLang="ja-JP" dirty="0"/>
              <a:t>3.6</a:t>
            </a:r>
            <a:r>
              <a:rPr kumimoji="1" lang="ja-JP" altLang="en-US" dirty="0"/>
              <a:t>節の表にまとめた</a:t>
            </a:r>
          </a:p>
        </p:txBody>
      </p:sp>
      <p:sp>
        <p:nvSpPr>
          <p:cNvPr id="8" name="テキスト ボックス 7">
            <a:extLst>
              <a:ext uri="{FF2B5EF4-FFF2-40B4-BE49-F238E27FC236}">
                <a16:creationId xmlns:a16="http://schemas.microsoft.com/office/drawing/2014/main" id="{C7957E37-96D9-DD35-DCA4-7F7A7AE2A59B}"/>
              </a:ext>
            </a:extLst>
          </p:cNvPr>
          <p:cNvSpPr txBox="1"/>
          <p:nvPr/>
        </p:nvSpPr>
        <p:spPr>
          <a:xfrm>
            <a:off x="8589027" y="687841"/>
            <a:ext cx="2576346" cy="523220"/>
          </a:xfrm>
          <a:prstGeom prst="rect">
            <a:avLst/>
          </a:prstGeom>
          <a:noFill/>
        </p:spPr>
        <p:txBody>
          <a:bodyPr wrap="none" rtlCol="0">
            <a:spAutoFit/>
          </a:bodyPr>
          <a:lstStyle/>
          <a:p>
            <a:r>
              <a:rPr lang="en-US" altLang="ja-JP" sz="2800" dirty="0"/>
              <a:t>3.7</a:t>
            </a:r>
            <a:r>
              <a:rPr lang="ja-JP" altLang="en-US" sz="2800" dirty="0"/>
              <a:t>節</a:t>
            </a:r>
            <a:r>
              <a:rPr lang="en-US" altLang="ja-JP" sz="2800" dirty="0"/>
              <a:t> </a:t>
            </a:r>
            <a:r>
              <a:rPr lang="ja-JP" altLang="en-US" sz="2800" dirty="0"/>
              <a:t>過熱磁場</a:t>
            </a:r>
            <a:endParaRPr kumimoji="1" lang="ja-JP" altLang="en-US" sz="2800" dirty="0"/>
          </a:p>
        </p:txBody>
      </p:sp>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BE42BF8F-DC00-9065-2825-D3FB38D329A6}"/>
                  </a:ext>
                </a:extLst>
              </p:cNvPr>
              <p:cNvSpPr txBox="1"/>
              <p:nvPr/>
            </p:nvSpPr>
            <p:spPr>
              <a:xfrm>
                <a:off x="8667974" y="1459240"/>
                <a:ext cx="2154609" cy="523220"/>
              </a:xfrm>
              <a:prstGeom prst="rect">
                <a:avLst/>
              </a:prstGeom>
              <a:noFill/>
              <a:ln>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sz="2800" i="1" smtClean="0">
                              <a:solidFill>
                                <a:srgbClr val="836967"/>
                              </a:solidFill>
                              <a:latin typeface="Cambria Math" panose="02040503050406030204" pitchFamily="18" charset="0"/>
                            </a:rPr>
                          </m:ctrlPr>
                        </m:sSubPr>
                        <m:e>
                          <m:r>
                            <a:rPr lang="ja-JP" altLang="en-US" sz="2800" i="1">
                              <a:latin typeface="Cambria Math" panose="02040503050406030204" pitchFamily="18" charset="0"/>
                            </a:rPr>
                            <m:t>𝐵</m:t>
                          </m:r>
                        </m:e>
                        <m:sub>
                          <m:r>
                            <a:rPr lang="ja-JP" altLang="en-US" sz="2800" i="1">
                              <a:latin typeface="Cambria Math" panose="02040503050406030204" pitchFamily="18" charset="0"/>
                            </a:rPr>
                            <m:t>𝑠h</m:t>
                          </m:r>
                        </m:sub>
                      </m:sSub>
                      <m:r>
                        <a:rPr lang="ja-JP" altLang="en-US" sz="2800" i="0">
                          <a:latin typeface="Cambria Math" panose="02040503050406030204" pitchFamily="18" charset="0"/>
                        </a:rPr>
                        <m:t>∼</m:t>
                      </m:r>
                      <m:sSub>
                        <m:sSubPr>
                          <m:ctrlPr>
                            <a:rPr lang="ja-JP" altLang="en-US" sz="2800" i="1">
                              <a:solidFill>
                                <a:srgbClr val="836967"/>
                              </a:solidFill>
                              <a:latin typeface="Cambria Math" panose="02040503050406030204" pitchFamily="18" charset="0"/>
                            </a:rPr>
                          </m:ctrlPr>
                        </m:sSubPr>
                        <m:e>
                          <m:r>
                            <a:rPr lang="ja-JP" altLang="en-US" sz="2800" i="1">
                              <a:latin typeface="Cambria Math" panose="02040503050406030204" pitchFamily="18" charset="0"/>
                            </a:rPr>
                            <m:t>𝐵</m:t>
                          </m:r>
                        </m:e>
                        <m:sub>
                          <m:r>
                            <a:rPr lang="ja-JP" altLang="en-US" sz="2800" i="1">
                              <a:latin typeface="Cambria Math" panose="02040503050406030204" pitchFamily="18" charset="0"/>
                            </a:rPr>
                            <m:t>𝑐</m:t>
                          </m:r>
                        </m:sub>
                      </m:sSub>
                    </m:oMath>
                  </m:oMathPara>
                </a14:m>
                <a:endParaRPr lang="ja-JP" altLang="en-US" sz="2800" dirty="0"/>
              </a:p>
            </p:txBody>
          </p:sp>
        </mc:Choice>
        <mc:Fallback>
          <p:sp>
            <p:nvSpPr>
              <p:cNvPr id="9" name="テキスト ボックス 8">
                <a:extLst>
                  <a:ext uri="{FF2B5EF4-FFF2-40B4-BE49-F238E27FC236}">
                    <a16:creationId xmlns:a16="http://schemas.microsoft.com/office/drawing/2014/main" id="{BE42BF8F-DC00-9065-2825-D3FB38D329A6}"/>
                  </a:ext>
                </a:extLst>
              </p:cNvPr>
              <p:cNvSpPr txBox="1">
                <a:spLocks noRot="1" noChangeAspect="1" noMove="1" noResize="1" noEditPoints="1" noAdjustHandles="1" noChangeArrowheads="1" noChangeShapeType="1" noTextEdit="1"/>
              </p:cNvSpPr>
              <p:nvPr/>
            </p:nvSpPr>
            <p:spPr>
              <a:xfrm>
                <a:off x="8667974" y="1459240"/>
                <a:ext cx="2154609" cy="523220"/>
              </a:xfrm>
              <a:prstGeom prst="rect">
                <a:avLst/>
              </a:prstGeom>
              <a:blipFill>
                <a:blip r:embed="rId4"/>
                <a:stretch>
                  <a:fillRect/>
                </a:stretch>
              </a:blipFill>
              <a:ln>
                <a:solidFill>
                  <a:srgbClr val="FF0000"/>
                </a:solidFill>
              </a:ln>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A831AEE0-67A3-9FF8-D6C0-F9A0AE6C3EC0}"/>
              </a:ext>
            </a:extLst>
          </p:cNvPr>
          <p:cNvSpPr txBox="1"/>
          <p:nvPr/>
        </p:nvSpPr>
        <p:spPr>
          <a:xfrm>
            <a:off x="8589027" y="2102461"/>
            <a:ext cx="3501280" cy="646331"/>
          </a:xfrm>
          <a:prstGeom prst="rect">
            <a:avLst/>
          </a:prstGeom>
          <a:noFill/>
        </p:spPr>
        <p:txBody>
          <a:bodyPr wrap="none" rtlCol="0">
            <a:spAutoFit/>
          </a:bodyPr>
          <a:lstStyle/>
          <a:p>
            <a:r>
              <a:rPr kumimoji="1" lang="en-US" altLang="ja-JP" dirty="0"/>
              <a:t>BCS</a:t>
            </a:r>
            <a:r>
              <a:rPr kumimoji="1" lang="ja-JP" altLang="en-US" dirty="0"/>
              <a:t>理論に基づく詳細な</a:t>
            </a:r>
            <a:endParaRPr kumimoji="1" lang="en-US" altLang="ja-JP" dirty="0"/>
          </a:p>
          <a:p>
            <a:r>
              <a:rPr kumimoji="1" lang="ja-JP" altLang="en-US" dirty="0"/>
              <a:t>計算結果は</a:t>
            </a:r>
            <a:r>
              <a:rPr kumimoji="1" lang="en-US" altLang="ja-JP" dirty="0"/>
              <a:t>3.7</a:t>
            </a:r>
            <a:r>
              <a:rPr kumimoji="1" lang="ja-JP" altLang="en-US" dirty="0"/>
              <a:t>節の表にまとめた</a:t>
            </a:r>
          </a:p>
        </p:txBody>
      </p:sp>
      <p:pic>
        <p:nvPicPr>
          <p:cNvPr id="16" name="図 15">
            <a:extLst>
              <a:ext uri="{FF2B5EF4-FFF2-40B4-BE49-F238E27FC236}">
                <a16:creationId xmlns:a16="http://schemas.microsoft.com/office/drawing/2014/main" id="{1FAA0D3C-2A3D-3E20-55B3-3A446B44CBD2}"/>
              </a:ext>
            </a:extLst>
          </p:cNvPr>
          <p:cNvPicPr>
            <a:picLocks noChangeAspect="1"/>
          </p:cNvPicPr>
          <p:nvPr/>
        </p:nvPicPr>
        <p:blipFill>
          <a:blip r:embed="rId5"/>
          <a:stretch>
            <a:fillRect/>
          </a:stretch>
        </p:blipFill>
        <p:spPr>
          <a:xfrm>
            <a:off x="3348417" y="3424584"/>
            <a:ext cx="6109740" cy="3433416"/>
          </a:xfrm>
          <a:prstGeom prst="rect">
            <a:avLst/>
          </a:prstGeom>
        </p:spPr>
      </p:pic>
      <p:sp>
        <p:nvSpPr>
          <p:cNvPr id="18" name="テキスト ボックス 17">
            <a:extLst>
              <a:ext uri="{FF2B5EF4-FFF2-40B4-BE49-F238E27FC236}">
                <a16:creationId xmlns:a16="http://schemas.microsoft.com/office/drawing/2014/main" id="{B15E3DCE-B4E6-20DD-2FBE-4DE13A58FB88}"/>
              </a:ext>
            </a:extLst>
          </p:cNvPr>
          <p:cNvSpPr txBox="1"/>
          <p:nvPr/>
        </p:nvSpPr>
        <p:spPr>
          <a:xfrm>
            <a:off x="587596" y="3263288"/>
            <a:ext cx="2760821" cy="954107"/>
          </a:xfrm>
          <a:prstGeom prst="rect">
            <a:avLst/>
          </a:prstGeom>
          <a:noFill/>
        </p:spPr>
        <p:txBody>
          <a:bodyPr wrap="square">
            <a:spAutoFit/>
          </a:bodyPr>
          <a:lstStyle/>
          <a:p>
            <a:r>
              <a:rPr kumimoji="1" lang="en-US" altLang="ja-JP" sz="2800" dirty="0"/>
              <a:t>3.8</a:t>
            </a:r>
            <a:r>
              <a:rPr kumimoji="1" lang="ja-JP" altLang="en-US" sz="2800" dirty="0"/>
              <a:t>節</a:t>
            </a:r>
            <a:endParaRPr kumimoji="1" lang="en-US" altLang="ja-JP" sz="2800" dirty="0"/>
          </a:p>
          <a:p>
            <a:r>
              <a:rPr kumimoji="1" lang="ja-JP" altLang="en-US" sz="2800" dirty="0"/>
              <a:t>空洞性能の限界</a:t>
            </a:r>
            <a:r>
              <a:rPr kumimoji="1" lang="en-US" altLang="ja-JP" sz="2800" dirty="0"/>
              <a:t> </a:t>
            </a:r>
            <a:endParaRPr lang="ja-JP" altLang="en-US" sz="2800" dirty="0"/>
          </a:p>
        </p:txBody>
      </p:sp>
    </p:spTree>
    <p:extLst>
      <p:ext uri="{BB962C8B-B14F-4D97-AF65-F5344CB8AC3E}">
        <p14:creationId xmlns:p14="http://schemas.microsoft.com/office/powerpoint/2010/main" val="9187263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BBFC1E4-3434-6F3F-E941-0B838AA4E917}"/>
              </a:ext>
            </a:extLst>
          </p:cNvPr>
          <p:cNvSpPr txBox="1"/>
          <p:nvPr/>
        </p:nvSpPr>
        <p:spPr>
          <a:xfrm>
            <a:off x="1" y="461912"/>
            <a:ext cx="12192000" cy="5632311"/>
          </a:xfrm>
          <a:prstGeom prst="rect">
            <a:avLst/>
          </a:prstGeom>
          <a:noFill/>
        </p:spPr>
        <p:txBody>
          <a:bodyPr wrap="square" rtlCol="0">
            <a:spAutoFit/>
          </a:bodyPr>
          <a:lstStyle/>
          <a:p>
            <a:r>
              <a:rPr lang="ja-JP" altLang="en-US" sz="6000" dirty="0"/>
              <a:t>　　　　　　もくじ</a:t>
            </a:r>
            <a:endParaRPr lang="en-US" altLang="ja-JP" sz="6000" dirty="0"/>
          </a:p>
          <a:p>
            <a:endParaRPr lang="en-US" altLang="ja-JP" sz="6000" dirty="0"/>
          </a:p>
          <a:p>
            <a:pPr marL="342900" indent="-342900">
              <a:buFont typeface="+mj-lt"/>
              <a:buAutoNum type="arabicPeriod"/>
            </a:pPr>
            <a:r>
              <a:rPr lang="ja-JP" altLang="en-US" sz="6000" dirty="0">
                <a:solidFill>
                  <a:schemeClr val="bg1">
                    <a:lumMod val="65000"/>
                  </a:schemeClr>
                </a:solidFill>
              </a:rPr>
              <a:t>はじめに</a:t>
            </a:r>
            <a:endParaRPr lang="en-US" altLang="ja-JP" sz="6000" dirty="0">
              <a:solidFill>
                <a:schemeClr val="bg1">
                  <a:lumMod val="65000"/>
                </a:schemeClr>
              </a:solidFill>
            </a:endParaRPr>
          </a:p>
          <a:p>
            <a:pPr marL="342900" indent="-342900">
              <a:buFont typeface="+mj-lt"/>
              <a:buAutoNum type="arabicPeriod"/>
            </a:pPr>
            <a:r>
              <a:rPr lang="ja-JP" altLang="en-US" sz="6000" dirty="0">
                <a:solidFill>
                  <a:schemeClr val="bg1">
                    <a:lumMod val="65000"/>
                  </a:schemeClr>
                </a:solidFill>
              </a:rPr>
              <a:t>超伝導加速空洞概観</a:t>
            </a:r>
            <a:endParaRPr lang="en-US" altLang="ja-JP" sz="6000" dirty="0">
              <a:solidFill>
                <a:schemeClr val="bg1">
                  <a:lumMod val="65000"/>
                </a:schemeClr>
              </a:solidFill>
            </a:endParaRPr>
          </a:p>
          <a:p>
            <a:pPr marL="342900" indent="-342900">
              <a:buFont typeface="+mj-lt"/>
              <a:buAutoNum type="arabicPeriod"/>
            </a:pPr>
            <a:r>
              <a:rPr kumimoji="1" lang="ja-JP" altLang="en-US" sz="6000" dirty="0">
                <a:solidFill>
                  <a:schemeClr val="bg1">
                    <a:lumMod val="50000"/>
                  </a:schemeClr>
                </a:solidFill>
              </a:rPr>
              <a:t>超伝導の基本と空洞性能の限界</a:t>
            </a:r>
            <a:endParaRPr kumimoji="1" lang="en-US" altLang="ja-JP" sz="6000" dirty="0">
              <a:solidFill>
                <a:schemeClr val="bg1">
                  <a:lumMod val="50000"/>
                </a:schemeClr>
              </a:solidFill>
            </a:endParaRPr>
          </a:p>
          <a:p>
            <a:pPr marL="342900" indent="-342900">
              <a:buFont typeface="+mj-lt"/>
              <a:buAutoNum type="arabicPeriod"/>
            </a:pPr>
            <a:r>
              <a:rPr lang="ja-JP" altLang="en-US" sz="6000" b="1" dirty="0"/>
              <a:t>積層薄膜構造</a:t>
            </a:r>
            <a:endParaRPr kumimoji="1" lang="ja-JP" altLang="en-US" sz="6000" b="1" dirty="0"/>
          </a:p>
        </p:txBody>
      </p:sp>
    </p:spTree>
    <p:extLst>
      <p:ext uri="{BB962C8B-B14F-4D97-AF65-F5344CB8AC3E}">
        <p14:creationId xmlns:p14="http://schemas.microsoft.com/office/powerpoint/2010/main" val="6451274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24BB7DD-AE28-910B-9CC8-BCBA94A2FBCB}"/>
              </a:ext>
            </a:extLst>
          </p:cNvPr>
          <p:cNvPicPr>
            <a:picLocks noChangeAspect="1"/>
          </p:cNvPicPr>
          <p:nvPr/>
        </p:nvPicPr>
        <p:blipFill>
          <a:blip r:embed="rId2" cstate="screen">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a:ext>
            </a:extLst>
          </a:blip>
          <a:srcRect/>
          <a:stretch/>
        </p:blipFill>
        <p:spPr>
          <a:xfrm>
            <a:off x="7590343" y="2590306"/>
            <a:ext cx="3903673" cy="3373289"/>
          </a:xfrm>
          <a:prstGeom prst="rect">
            <a:avLst/>
          </a:prstGeom>
        </p:spPr>
      </p:pic>
      <p:sp>
        <p:nvSpPr>
          <p:cNvPr id="4" name="テキスト ボックス 3">
            <a:extLst>
              <a:ext uri="{FF2B5EF4-FFF2-40B4-BE49-F238E27FC236}">
                <a16:creationId xmlns:a16="http://schemas.microsoft.com/office/drawing/2014/main" id="{B5F37A63-4CDB-15F3-79AA-CE078C9CF5D2}"/>
              </a:ext>
            </a:extLst>
          </p:cNvPr>
          <p:cNvSpPr txBox="1"/>
          <p:nvPr/>
        </p:nvSpPr>
        <p:spPr>
          <a:xfrm>
            <a:off x="350196" y="839327"/>
            <a:ext cx="184731" cy="369332"/>
          </a:xfrm>
          <a:prstGeom prst="rect">
            <a:avLst/>
          </a:prstGeom>
          <a:noFill/>
        </p:spPr>
        <p:txBody>
          <a:bodyPr wrap="none" rtlCol="0">
            <a:spAutoFit/>
          </a:bodyPr>
          <a:lstStyle/>
          <a:p>
            <a:endParaRPr kumimoji="1" lang="ja-JP" altLang="en-US" dirty="0"/>
          </a:p>
        </p:txBody>
      </p:sp>
      <p:sp>
        <p:nvSpPr>
          <p:cNvPr id="6" name="テキスト ボックス 5">
            <a:extLst>
              <a:ext uri="{FF2B5EF4-FFF2-40B4-BE49-F238E27FC236}">
                <a16:creationId xmlns:a16="http://schemas.microsoft.com/office/drawing/2014/main" id="{58339BF0-024A-971C-CF07-F637A2FE400A}"/>
              </a:ext>
            </a:extLst>
          </p:cNvPr>
          <p:cNvSpPr txBox="1"/>
          <p:nvPr/>
        </p:nvSpPr>
        <p:spPr>
          <a:xfrm>
            <a:off x="0" y="264829"/>
            <a:ext cx="7954423" cy="3108543"/>
          </a:xfrm>
          <a:prstGeom prst="rect">
            <a:avLst/>
          </a:prstGeom>
          <a:noFill/>
        </p:spPr>
        <p:txBody>
          <a:bodyPr wrap="square">
            <a:spAutoFit/>
          </a:bodyPr>
          <a:lstStyle/>
          <a:p>
            <a:r>
              <a:rPr lang="ja-JP" altLang="en-US" sz="2800" dirty="0"/>
              <a:t>積層薄膜構造は、</a:t>
            </a:r>
            <a:endParaRPr lang="en-US" altLang="ja-JP" sz="2800" dirty="0"/>
          </a:p>
          <a:p>
            <a:endParaRPr lang="en-US" altLang="ja-JP" sz="2800" dirty="0"/>
          </a:p>
          <a:p>
            <a:pPr marL="457200" indent="-457200">
              <a:buFont typeface="Wingdings" panose="05000000000000000000" pitchFamily="2" charset="2"/>
              <a:buChar char="l"/>
            </a:pPr>
            <a:r>
              <a:rPr lang="ja-JP" altLang="en-US" sz="2800" dirty="0"/>
              <a:t>土台となる</a:t>
            </a:r>
            <a:r>
              <a:rPr lang="ja-JP" altLang="en-US" sz="2800" b="1" dirty="0"/>
              <a:t>バルクの超伝導体</a:t>
            </a:r>
            <a:r>
              <a:rPr lang="en-US" altLang="ja-JP" sz="2800" b="1" dirty="0"/>
              <a:t>(Σ)</a:t>
            </a:r>
            <a:r>
              <a:rPr lang="ja-JP" altLang="en-US" sz="2800" dirty="0"/>
              <a:t>の上に</a:t>
            </a:r>
            <a:endParaRPr lang="en-US" altLang="ja-JP" sz="2800" dirty="0"/>
          </a:p>
          <a:p>
            <a:pPr marL="457200" indent="-457200">
              <a:buFont typeface="Wingdings" panose="05000000000000000000" pitchFamily="2" charset="2"/>
              <a:buChar char="l"/>
            </a:pPr>
            <a:r>
              <a:rPr lang="ja-JP" altLang="en-US" sz="2800" dirty="0"/>
              <a:t> </a:t>
            </a:r>
            <a:r>
              <a:rPr lang="ja-JP" altLang="en-US" sz="2800" b="1" dirty="0">
                <a:solidFill>
                  <a:schemeClr val="accent6"/>
                </a:solidFill>
              </a:rPr>
              <a:t>薄い絶縁層（</a:t>
            </a:r>
            <a:r>
              <a:rPr lang="en-US" altLang="ja-JP" sz="2800" b="1" dirty="0">
                <a:solidFill>
                  <a:schemeClr val="accent6"/>
                </a:solidFill>
              </a:rPr>
              <a:t>I</a:t>
            </a:r>
            <a:r>
              <a:rPr lang="ja-JP" altLang="en-US" sz="2800" b="1" dirty="0">
                <a:solidFill>
                  <a:schemeClr val="accent6"/>
                </a:solidFill>
              </a:rPr>
              <a:t>）</a:t>
            </a:r>
            <a:r>
              <a:rPr lang="ja-JP" altLang="en-US" sz="2800" dirty="0"/>
              <a:t>を挟んで</a:t>
            </a:r>
            <a:endParaRPr lang="en-US" altLang="ja-JP" sz="2800" dirty="0"/>
          </a:p>
          <a:p>
            <a:pPr marL="457200" indent="-457200">
              <a:buFont typeface="Wingdings" panose="05000000000000000000" pitchFamily="2" charset="2"/>
              <a:buChar char="l"/>
            </a:pPr>
            <a:r>
              <a:rPr lang="ja-JP" altLang="en-US" sz="2800" dirty="0"/>
              <a:t>厚み</a:t>
            </a:r>
            <a:r>
              <a:rPr lang="en-US" altLang="ja-JP" sz="2800" dirty="0"/>
              <a:t>d</a:t>
            </a:r>
            <a:r>
              <a:rPr lang="ja-JP" altLang="en-US" sz="2800" dirty="0"/>
              <a:t>の</a:t>
            </a:r>
            <a:r>
              <a:rPr lang="ja-JP" altLang="en-US" sz="2800" b="1" dirty="0">
                <a:solidFill>
                  <a:srgbClr val="0070C0"/>
                </a:solidFill>
              </a:rPr>
              <a:t>超伝導薄膜（</a:t>
            </a:r>
            <a:r>
              <a:rPr lang="en-US" altLang="ja-JP" sz="2800" b="1" dirty="0">
                <a:solidFill>
                  <a:srgbClr val="0070C0"/>
                </a:solidFill>
              </a:rPr>
              <a:t>S</a:t>
            </a:r>
            <a:r>
              <a:rPr lang="ja-JP" altLang="en-US" sz="2800" b="1" dirty="0">
                <a:solidFill>
                  <a:srgbClr val="0070C0"/>
                </a:solidFill>
              </a:rPr>
              <a:t>）</a:t>
            </a:r>
            <a:endParaRPr lang="en-US" altLang="ja-JP" sz="2800" b="1" dirty="0">
              <a:solidFill>
                <a:srgbClr val="0070C0"/>
              </a:solidFill>
            </a:endParaRPr>
          </a:p>
          <a:p>
            <a:pPr marL="457200" indent="-457200">
              <a:buFont typeface="Wingdings" panose="05000000000000000000" pitchFamily="2" charset="2"/>
              <a:buChar char="l"/>
            </a:pPr>
            <a:endParaRPr lang="en-US" altLang="ja-JP" sz="2800" dirty="0"/>
          </a:p>
          <a:p>
            <a:r>
              <a:rPr lang="ja-JP" altLang="en-US" sz="2800" dirty="0"/>
              <a:t>を載せた構造 </a:t>
            </a:r>
            <a:r>
              <a:rPr lang="en-US" altLang="ja-JP" sz="2800" dirty="0"/>
              <a:t>(SIΣ</a:t>
            </a:r>
            <a:r>
              <a:rPr lang="ja-JP" altLang="en-US" sz="2800" dirty="0"/>
              <a:t>構造</a:t>
            </a:r>
            <a:r>
              <a:rPr lang="en-US" altLang="ja-JP" sz="2800" dirty="0"/>
              <a:t>)</a:t>
            </a:r>
            <a:r>
              <a:rPr lang="ja-JP" altLang="en-US" sz="2800" dirty="0"/>
              <a:t>である。</a:t>
            </a:r>
            <a:endParaRPr lang="en-US" altLang="ja-JP" sz="2800" dirty="0"/>
          </a:p>
        </p:txBody>
      </p:sp>
      <p:sp>
        <p:nvSpPr>
          <p:cNvPr id="8" name="テキスト ボックス 7">
            <a:extLst>
              <a:ext uri="{FF2B5EF4-FFF2-40B4-BE49-F238E27FC236}">
                <a16:creationId xmlns:a16="http://schemas.microsoft.com/office/drawing/2014/main" id="{F00571C0-21A5-8438-36BB-5A1B2E5C1C80}"/>
              </a:ext>
            </a:extLst>
          </p:cNvPr>
          <p:cNvSpPr txBox="1"/>
          <p:nvPr/>
        </p:nvSpPr>
        <p:spPr>
          <a:xfrm>
            <a:off x="7213025" y="755103"/>
            <a:ext cx="4628779" cy="461665"/>
          </a:xfrm>
          <a:prstGeom prst="rect">
            <a:avLst/>
          </a:prstGeom>
          <a:noFill/>
        </p:spPr>
        <p:txBody>
          <a:bodyPr wrap="square">
            <a:spAutoFit/>
          </a:bodyPr>
          <a:lstStyle/>
          <a:p>
            <a:r>
              <a:rPr lang="en-US" altLang="ja-JP" sz="2400" dirty="0"/>
              <a:t>Nb</a:t>
            </a:r>
            <a:r>
              <a:rPr lang="en-US" altLang="ja-JP" sz="2400" baseline="-25000" dirty="0"/>
              <a:t>3</a:t>
            </a:r>
            <a:r>
              <a:rPr lang="en-US" altLang="ja-JP" sz="2400" dirty="0"/>
              <a:t>Sn,</a:t>
            </a:r>
            <a:r>
              <a:rPr lang="ja-JP" altLang="en-US" sz="2400" dirty="0"/>
              <a:t> </a:t>
            </a:r>
            <a:r>
              <a:rPr lang="en-US" altLang="ja-JP" sz="2400" dirty="0" err="1"/>
              <a:t>NbN</a:t>
            </a:r>
            <a:r>
              <a:rPr lang="en-US" altLang="ja-JP" sz="2400" dirty="0"/>
              <a:t>,</a:t>
            </a:r>
            <a:r>
              <a:rPr lang="ja-JP" altLang="en-US" sz="2400" dirty="0"/>
              <a:t> </a:t>
            </a:r>
            <a:r>
              <a:rPr lang="en-US" altLang="ja-JP" sz="2400" dirty="0" err="1"/>
              <a:t>NbTiN</a:t>
            </a:r>
            <a:r>
              <a:rPr lang="en-US" altLang="ja-JP" sz="2400" dirty="0"/>
              <a:t>, MgB</a:t>
            </a:r>
            <a:r>
              <a:rPr lang="en-US" altLang="ja-JP" sz="2400" baseline="-25000" dirty="0"/>
              <a:t>2</a:t>
            </a:r>
            <a:r>
              <a:rPr lang="ja-JP" altLang="en-US" sz="2400" dirty="0"/>
              <a:t> </a:t>
            </a:r>
            <a:r>
              <a:rPr lang="en-US" altLang="ja-JP" sz="2400" dirty="0" err="1"/>
              <a:t>etc</a:t>
            </a:r>
            <a:endParaRPr lang="en-US" altLang="ja-JP" sz="2400" dirty="0"/>
          </a:p>
        </p:txBody>
      </p:sp>
      <p:sp>
        <p:nvSpPr>
          <p:cNvPr id="10" name="テキスト ボックス 9">
            <a:extLst>
              <a:ext uri="{FF2B5EF4-FFF2-40B4-BE49-F238E27FC236}">
                <a16:creationId xmlns:a16="http://schemas.microsoft.com/office/drawing/2014/main" id="{8D572B2F-B92E-E955-D4AC-903391179B38}"/>
              </a:ext>
            </a:extLst>
          </p:cNvPr>
          <p:cNvSpPr txBox="1"/>
          <p:nvPr/>
        </p:nvSpPr>
        <p:spPr>
          <a:xfrm>
            <a:off x="442561" y="3429000"/>
            <a:ext cx="6704765" cy="1384995"/>
          </a:xfrm>
          <a:prstGeom prst="rect">
            <a:avLst/>
          </a:prstGeom>
          <a:noFill/>
        </p:spPr>
        <p:txBody>
          <a:bodyPr wrap="square">
            <a:spAutoFit/>
          </a:bodyPr>
          <a:lstStyle/>
          <a:p>
            <a:r>
              <a:rPr lang="ja-JP" altLang="en-US" sz="2800" b="1" dirty="0"/>
              <a:t>超伝導加速空洞の内面にこの構造を導入することで</a:t>
            </a:r>
            <a:r>
              <a:rPr lang="ja-JP" altLang="en-US" sz="2800" b="1" dirty="0">
                <a:solidFill>
                  <a:srgbClr val="FF0000"/>
                </a:solidFill>
              </a:rPr>
              <a:t>加速性能の大幅な向上が可能になると期待</a:t>
            </a:r>
            <a:r>
              <a:rPr lang="ja-JP" altLang="en-US" sz="2800" b="1" dirty="0"/>
              <a:t>されている。</a:t>
            </a:r>
          </a:p>
        </p:txBody>
      </p:sp>
      <p:sp>
        <p:nvSpPr>
          <p:cNvPr id="11" name="テキスト ボックス 10">
            <a:extLst>
              <a:ext uri="{FF2B5EF4-FFF2-40B4-BE49-F238E27FC236}">
                <a16:creationId xmlns:a16="http://schemas.microsoft.com/office/drawing/2014/main" id="{48AD37EA-8F76-72E9-5D99-F0E492F73E4F}"/>
              </a:ext>
            </a:extLst>
          </p:cNvPr>
          <p:cNvSpPr txBox="1"/>
          <p:nvPr/>
        </p:nvSpPr>
        <p:spPr>
          <a:xfrm>
            <a:off x="10603149" y="1500808"/>
            <a:ext cx="593432" cy="461665"/>
          </a:xfrm>
          <a:prstGeom prst="rect">
            <a:avLst/>
          </a:prstGeom>
          <a:noFill/>
        </p:spPr>
        <p:txBody>
          <a:bodyPr wrap="none" rtlCol="0">
            <a:spAutoFit/>
          </a:bodyPr>
          <a:lstStyle/>
          <a:p>
            <a:r>
              <a:rPr kumimoji="1" lang="en-US" altLang="ja-JP" sz="2400" dirty="0"/>
              <a:t>Nb</a:t>
            </a:r>
            <a:endParaRPr kumimoji="1" lang="ja-JP" altLang="en-US" sz="2400" dirty="0"/>
          </a:p>
        </p:txBody>
      </p:sp>
      <p:cxnSp>
        <p:nvCxnSpPr>
          <p:cNvPr id="13" name="直線矢印コネクタ 12">
            <a:extLst>
              <a:ext uri="{FF2B5EF4-FFF2-40B4-BE49-F238E27FC236}">
                <a16:creationId xmlns:a16="http://schemas.microsoft.com/office/drawing/2014/main" id="{FAB3E156-A3A6-C53C-6431-32650C4B751D}"/>
              </a:ext>
            </a:extLst>
          </p:cNvPr>
          <p:cNvCxnSpPr/>
          <p:nvPr/>
        </p:nvCxnSpPr>
        <p:spPr>
          <a:xfrm>
            <a:off x="8278238" y="1208659"/>
            <a:ext cx="214009" cy="15470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B01E188F-58C6-3DAD-39BB-3D552823D3DF}"/>
              </a:ext>
            </a:extLst>
          </p:cNvPr>
          <p:cNvCxnSpPr>
            <a:cxnSpLocks/>
          </p:cNvCxnSpPr>
          <p:nvPr/>
        </p:nvCxnSpPr>
        <p:spPr>
          <a:xfrm flipH="1">
            <a:off x="9898113" y="1870140"/>
            <a:ext cx="821768" cy="9990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15FEABFA-95C4-ED8F-9508-A514E1D7EA97}"/>
              </a:ext>
            </a:extLst>
          </p:cNvPr>
          <p:cNvSpPr txBox="1"/>
          <p:nvPr/>
        </p:nvSpPr>
        <p:spPr>
          <a:xfrm>
            <a:off x="485183" y="5121226"/>
            <a:ext cx="6984056" cy="1200329"/>
          </a:xfrm>
          <a:prstGeom prst="rect">
            <a:avLst/>
          </a:prstGeom>
          <a:noFill/>
        </p:spPr>
        <p:txBody>
          <a:bodyPr wrap="square" rtlCol="0">
            <a:spAutoFit/>
          </a:bodyPr>
          <a:lstStyle/>
          <a:p>
            <a:r>
              <a:rPr kumimoji="1" lang="ja-JP" altLang="en-US" sz="2400" dirty="0"/>
              <a:t>表面で渦糸が生成したとしても、絶縁層で一旦消えてくれるため、渦糸が大きな損失を生まないというのが特徴の一つ。</a:t>
            </a:r>
            <a:endParaRPr kumimoji="1" lang="en-US" altLang="ja-JP" sz="2400" dirty="0"/>
          </a:p>
        </p:txBody>
      </p:sp>
    </p:spTree>
    <p:extLst>
      <p:ext uri="{BB962C8B-B14F-4D97-AF65-F5344CB8AC3E}">
        <p14:creationId xmlns:p14="http://schemas.microsoft.com/office/powerpoint/2010/main" val="36883793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14BE7B0-E124-ED4E-5911-BE4E18B49275}"/>
              </a:ext>
            </a:extLst>
          </p:cNvPr>
          <p:cNvSpPr txBox="1"/>
          <p:nvPr/>
        </p:nvSpPr>
        <p:spPr>
          <a:xfrm>
            <a:off x="2155135" y="2665592"/>
            <a:ext cx="7881730" cy="923330"/>
          </a:xfrm>
          <a:prstGeom prst="rect">
            <a:avLst/>
          </a:prstGeom>
          <a:noFill/>
          <a:ln>
            <a:solidFill>
              <a:schemeClr val="tx1"/>
            </a:solidFill>
          </a:ln>
        </p:spPr>
        <p:txBody>
          <a:bodyPr wrap="square">
            <a:spAutoFit/>
          </a:bodyPr>
          <a:lstStyle/>
          <a:p>
            <a:pPr algn="ctr"/>
            <a:r>
              <a:rPr lang="en-US" altLang="ja-JP" sz="5400" b="1" dirty="0"/>
              <a:t>4.1 </a:t>
            </a:r>
            <a:r>
              <a:rPr lang="ja-JP" altLang="en-US" sz="5400" b="1" dirty="0"/>
              <a:t>ロンドン方程式の解</a:t>
            </a:r>
            <a:endParaRPr kumimoji="1" lang="en-US" altLang="ja-JP" sz="5400" b="1" dirty="0"/>
          </a:p>
        </p:txBody>
      </p:sp>
      <p:sp>
        <p:nvSpPr>
          <p:cNvPr id="3" name="テキスト ボックス 2">
            <a:extLst>
              <a:ext uri="{FF2B5EF4-FFF2-40B4-BE49-F238E27FC236}">
                <a16:creationId xmlns:a16="http://schemas.microsoft.com/office/drawing/2014/main" id="{95688FB7-7D7B-080F-94FB-B51D62C0042C}"/>
              </a:ext>
            </a:extLst>
          </p:cNvPr>
          <p:cNvSpPr txBox="1"/>
          <p:nvPr/>
        </p:nvSpPr>
        <p:spPr>
          <a:xfrm>
            <a:off x="-1898371" y="2505670"/>
            <a:ext cx="1800493" cy="923330"/>
          </a:xfrm>
          <a:prstGeom prst="rect">
            <a:avLst/>
          </a:prstGeom>
          <a:noFill/>
        </p:spPr>
        <p:txBody>
          <a:bodyPr wrap="none" rtlCol="0">
            <a:spAutoFit/>
          </a:bodyPr>
          <a:lstStyle/>
          <a:p>
            <a:r>
              <a:rPr kumimoji="1" lang="en-US" altLang="ja-JP" dirty="0"/>
              <a:t>4.1: </a:t>
            </a:r>
          </a:p>
          <a:p>
            <a:r>
              <a:rPr lang="ja-JP" altLang="en-US" dirty="0"/>
              <a:t>問題とあわせて</a:t>
            </a:r>
            <a:endParaRPr lang="en-US" altLang="ja-JP" dirty="0"/>
          </a:p>
          <a:p>
            <a:r>
              <a:rPr lang="en-US" altLang="ja-JP" dirty="0"/>
              <a:t>10</a:t>
            </a:r>
            <a:r>
              <a:rPr lang="ja-JP" altLang="en-US" dirty="0"/>
              <a:t>分以上</a:t>
            </a:r>
            <a:endParaRPr kumimoji="1" lang="ja-JP" altLang="en-US" dirty="0"/>
          </a:p>
        </p:txBody>
      </p:sp>
    </p:spTree>
    <p:extLst>
      <p:ext uri="{BB962C8B-B14F-4D97-AF65-F5344CB8AC3E}">
        <p14:creationId xmlns:p14="http://schemas.microsoft.com/office/powerpoint/2010/main" val="6563765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D2C6D26-0603-B42B-4E28-0C6244B5EE75}"/>
                  </a:ext>
                </a:extLst>
              </p:cNvPr>
              <p:cNvSpPr txBox="1"/>
              <p:nvPr/>
            </p:nvSpPr>
            <p:spPr>
              <a:xfrm>
                <a:off x="0" y="530480"/>
                <a:ext cx="9046723" cy="1835887"/>
              </a:xfrm>
              <a:prstGeom prst="rect">
                <a:avLst/>
              </a:prstGeom>
              <a:noFill/>
            </p:spPr>
            <p:txBody>
              <a:bodyPr wrap="square">
                <a:spAutoFit/>
              </a:bodyPr>
              <a:lstStyle/>
              <a:p>
                <a:r>
                  <a:rPr lang="ja-JP" altLang="en-US" sz="2400" dirty="0"/>
                  <a:t>早速、ロンドン方程式を解くことで、磁場分布・電流分布を調べてみよう。それが、この系の面白さを理解する一番の近道である。</a:t>
                </a:r>
                <a:endParaRPr lang="en-US" altLang="ja-JP" sz="2400" dirty="0"/>
              </a:p>
              <a:p>
                <a:endParaRPr lang="en-US" altLang="ja-JP" sz="1600" dirty="0"/>
              </a:p>
              <a:p>
                <a:r>
                  <a:rPr lang="ja-JP" altLang="en-US" sz="2400" dirty="0"/>
                  <a:t>ここでは簡単のため、絶縁層の厚みは無視する。</a:t>
                </a:r>
                <a:endParaRPr lang="en-US" altLang="ja-JP" sz="2400" dirty="0"/>
              </a:p>
              <a:p>
                <a:r>
                  <a:rPr lang="ja-JP" altLang="en-US" sz="2400" dirty="0"/>
                  <a:t>ロンドン方程式は </a:t>
                </a:r>
                <a14:m>
                  <m:oMath xmlns:m="http://schemas.openxmlformats.org/officeDocument/2006/math">
                    <m:sSup>
                      <m:sSupPr>
                        <m:ctrlPr>
                          <a:rPr lang="en-US" altLang="ja-JP" sz="2400" i="1" dirty="0" smtClean="0">
                            <a:latin typeface="Cambria Math" panose="02040503050406030204" pitchFamily="18" charset="0"/>
                          </a:rPr>
                        </m:ctrlPr>
                      </m:sSupPr>
                      <m:e>
                        <m:r>
                          <a:rPr lang="en-US" altLang="ja-JP" sz="2400" i="1" dirty="0" smtClean="0">
                            <a:latin typeface="Cambria Math" panose="02040503050406030204" pitchFamily="18" charset="0"/>
                          </a:rPr>
                          <m:t>𝐵</m:t>
                        </m:r>
                      </m:e>
                      <m:sup>
                        <m:r>
                          <a:rPr lang="en-US" altLang="ja-JP" sz="2400" i="1" dirty="0" smtClean="0">
                            <a:latin typeface="Cambria Math" panose="02040503050406030204" pitchFamily="18" charset="0"/>
                          </a:rPr>
                          <m:t>′′</m:t>
                        </m:r>
                      </m:sup>
                    </m:sSup>
                    <m:r>
                      <a:rPr lang="en-US" altLang="ja-JP" sz="2400" i="1" dirty="0" smtClean="0">
                        <a:latin typeface="Cambria Math" panose="02040503050406030204" pitchFamily="18" charset="0"/>
                      </a:rPr>
                      <m:t>=</m:t>
                    </m:r>
                    <m:r>
                      <a:rPr lang="en-US" altLang="ja-JP" sz="2400" i="1" dirty="0" smtClean="0">
                        <a:latin typeface="Cambria Math" panose="02040503050406030204" pitchFamily="18" charset="0"/>
                      </a:rPr>
                      <m:t>𝐵</m:t>
                    </m:r>
                    <m:r>
                      <a:rPr lang="en-US" altLang="ja-JP" sz="2400" i="1" dirty="0" smtClean="0">
                        <a:latin typeface="Cambria Math" panose="02040503050406030204" pitchFamily="18" charset="0"/>
                      </a:rPr>
                      <m:t>⁄</m:t>
                    </m:r>
                    <m:sSubSup>
                      <m:sSubSupPr>
                        <m:ctrlPr>
                          <a:rPr lang="en-US" altLang="ja-JP" sz="2400" i="1" dirty="0" smtClean="0">
                            <a:latin typeface="Cambria Math" panose="02040503050406030204" pitchFamily="18" charset="0"/>
                          </a:rPr>
                        </m:ctrlPr>
                      </m:sSubSupPr>
                      <m:e>
                        <m:r>
                          <a:rPr lang="en-US" altLang="ja-JP" sz="2400" i="1" dirty="0" smtClean="0">
                            <a:latin typeface="Cambria Math" panose="02040503050406030204" pitchFamily="18" charset="0"/>
                          </a:rPr>
                          <m:t>𝜆</m:t>
                        </m:r>
                      </m:e>
                      <m:sub>
                        <m:r>
                          <a:rPr lang="en-US" altLang="ja-JP" sz="2400" i="1" dirty="0" smtClean="0">
                            <a:latin typeface="Cambria Math" panose="02040503050406030204" pitchFamily="18" charset="0"/>
                          </a:rPr>
                          <m:t>𝑖</m:t>
                        </m:r>
                      </m:sub>
                      <m:sup>
                        <m:r>
                          <a:rPr lang="en-US" altLang="ja-JP" sz="2400" i="1" dirty="0" smtClean="0">
                            <a:latin typeface="Cambria Math" panose="02040503050406030204" pitchFamily="18" charset="0"/>
                          </a:rPr>
                          <m:t>2</m:t>
                        </m:r>
                      </m:sup>
                    </m:sSubSup>
                    <m:r>
                      <a:rPr lang="en-US" altLang="ja-JP" sz="2400" i="1" dirty="0" smtClean="0">
                        <a:latin typeface="Cambria Math" panose="02040503050406030204" pitchFamily="18" charset="0"/>
                      </a:rPr>
                      <m:t> </m:t>
                    </m:r>
                  </m:oMath>
                </a14:m>
                <a:r>
                  <a:rPr lang="ja-JP" altLang="en-US" sz="2400" dirty="0"/>
                  <a:t>（</a:t>
                </a:r>
                <a:r>
                  <a:rPr lang="en-US" altLang="ja-JP" sz="2400" dirty="0" err="1"/>
                  <a:t>i</a:t>
                </a:r>
                <a:r>
                  <a:rPr lang="en-US" altLang="ja-JP" sz="2400" dirty="0"/>
                  <a:t>=</a:t>
                </a:r>
                <a:r>
                  <a:rPr lang="en-US" altLang="ja-JP" sz="2400" dirty="0" err="1"/>
                  <a:t>s,Σ</a:t>
                </a:r>
                <a:r>
                  <a:rPr lang="ja-JP" altLang="en-US" sz="2400" dirty="0"/>
                  <a:t>）の</a:t>
                </a:r>
                <a:r>
                  <a:rPr lang="en-US" altLang="ja-JP" sz="2400" dirty="0"/>
                  <a:t>2</a:t>
                </a:r>
                <a:r>
                  <a:rPr lang="ja-JP" altLang="en-US" sz="2400" dirty="0"/>
                  <a:t>本である。</a:t>
                </a:r>
                <a:endParaRPr lang="en-US" altLang="ja-JP" sz="2400" dirty="0"/>
              </a:p>
            </p:txBody>
          </p:sp>
        </mc:Choice>
        <mc:Fallback xmlns="">
          <p:sp>
            <p:nvSpPr>
              <p:cNvPr id="21" name="テキスト ボックス 20">
                <a:extLst>
                  <a:ext uri="{FF2B5EF4-FFF2-40B4-BE49-F238E27FC236}">
                    <a16:creationId xmlns:a16="http://schemas.microsoft.com/office/drawing/2014/main" id="{8D2C6D26-0603-B42B-4E28-0C6244B5EE75}"/>
                  </a:ext>
                </a:extLst>
              </p:cNvPr>
              <p:cNvSpPr txBox="1">
                <a:spLocks noRot="1" noChangeAspect="1" noMove="1" noResize="1" noEditPoints="1" noAdjustHandles="1" noChangeArrowheads="1" noChangeShapeType="1" noTextEdit="1"/>
              </p:cNvSpPr>
              <p:nvPr/>
            </p:nvSpPr>
            <p:spPr>
              <a:xfrm>
                <a:off x="0" y="530480"/>
                <a:ext cx="9046723" cy="1835887"/>
              </a:xfrm>
              <a:prstGeom prst="rect">
                <a:avLst/>
              </a:prstGeom>
              <a:blipFill>
                <a:blip r:embed="rId9"/>
                <a:stretch>
                  <a:fillRect l="-1011" t="-2658" r="-4111" b="-6977"/>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C65F16A1-C467-DE8C-2E4A-1D7E1BAEAB14}"/>
              </a:ext>
            </a:extLst>
          </p:cNvPr>
          <p:cNvSpPr txBox="1"/>
          <p:nvPr/>
        </p:nvSpPr>
        <p:spPr>
          <a:xfrm>
            <a:off x="29183" y="41659"/>
            <a:ext cx="3025301" cy="400110"/>
          </a:xfrm>
          <a:prstGeom prst="rect">
            <a:avLst/>
          </a:prstGeom>
          <a:noFill/>
          <a:ln>
            <a:solidFill>
              <a:schemeClr val="tx1"/>
            </a:solidFill>
          </a:ln>
        </p:spPr>
        <p:txBody>
          <a:bodyPr wrap="square">
            <a:spAutoFit/>
          </a:bodyPr>
          <a:lstStyle/>
          <a:p>
            <a:pPr algn="ctr"/>
            <a:r>
              <a:rPr lang="en-US" altLang="ja-JP" sz="2000" b="1" dirty="0"/>
              <a:t>4.1 </a:t>
            </a:r>
            <a:r>
              <a:rPr lang="ja-JP" altLang="en-US" sz="2000" b="1" dirty="0"/>
              <a:t>ロンドン方程式の解</a:t>
            </a:r>
            <a:endParaRPr kumimoji="1" lang="en-US" altLang="ja-JP" sz="2000" b="1" dirty="0"/>
          </a:p>
        </p:txBody>
      </p:sp>
      <p:pic>
        <p:nvPicPr>
          <p:cNvPr id="25" name="図 24">
            <a:extLst>
              <a:ext uri="{FF2B5EF4-FFF2-40B4-BE49-F238E27FC236}">
                <a16:creationId xmlns:a16="http://schemas.microsoft.com/office/drawing/2014/main" id="{117BB39E-D8CE-B51A-1221-E3B2C605D213}"/>
              </a:ext>
            </a:extLst>
          </p:cNvPr>
          <p:cNvPicPr>
            <a:picLocks noChangeAspect="1"/>
          </p:cNvPicPr>
          <p:nvPr/>
        </p:nvPicPr>
        <p:blipFill>
          <a:blip r:embed="rId10"/>
          <a:stretch>
            <a:fillRect/>
          </a:stretch>
        </p:blipFill>
        <p:spPr>
          <a:xfrm>
            <a:off x="9108522" y="726349"/>
            <a:ext cx="2985595" cy="2369323"/>
          </a:xfrm>
          <a:prstGeom prst="rect">
            <a:avLst/>
          </a:prstGeom>
        </p:spPr>
      </p:pic>
      <p:sp>
        <p:nvSpPr>
          <p:cNvPr id="26" name="テキスト ボックス 25">
            <a:extLst>
              <a:ext uri="{FF2B5EF4-FFF2-40B4-BE49-F238E27FC236}">
                <a16:creationId xmlns:a16="http://schemas.microsoft.com/office/drawing/2014/main" id="{D720CCE1-5C1F-E408-7EBA-34C03C684FC0}"/>
              </a:ext>
            </a:extLst>
          </p:cNvPr>
          <p:cNvSpPr txBox="1"/>
          <p:nvPr/>
        </p:nvSpPr>
        <p:spPr>
          <a:xfrm>
            <a:off x="10515600" y="241714"/>
            <a:ext cx="388248" cy="461665"/>
          </a:xfrm>
          <a:prstGeom prst="rect">
            <a:avLst/>
          </a:prstGeom>
          <a:noFill/>
        </p:spPr>
        <p:txBody>
          <a:bodyPr wrap="none" rtlCol="0">
            <a:spAutoFit/>
          </a:bodyPr>
          <a:lstStyle/>
          <a:p>
            <a:r>
              <a:rPr kumimoji="1" lang="en-US" altLang="ja-JP" sz="2400" b="1" dirty="0">
                <a:solidFill>
                  <a:srgbClr val="7030A0"/>
                </a:solidFill>
              </a:rPr>
              <a:t>S</a:t>
            </a:r>
            <a:endParaRPr kumimoji="1" lang="ja-JP" altLang="en-US" sz="2400" b="1" dirty="0">
              <a:solidFill>
                <a:srgbClr val="7030A0"/>
              </a:solidFill>
            </a:endParaRPr>
          </a:p>
        </p:txBody>
      </p:sp>
      <p:sp>
        <p:nvSpPr>
          <p:cNvPr id="27" name="テキスト ボックス 26">
            <a:extLst>
              <a:ext uri="{FF2B5EF4-FFF2-40B4-BE49-F238E27FC236}">
                <a16:creationId xmlns:a16="http://schemas.microsoft.com/office/drawing/2014/main" id="{183FE567-7325-32E6-8A9C-520D278EE513}"/>
              </a:ext>
            </a:extLst>
          </p:cNvPr>
          <p:cNvSpPr txBox="1"/>
          <p:nvPr/>
        </p:nvSpPr>
        <p:spPr>
          <a:xfrm>
            <a:off x="11125200" y="253199"/>
            <a:ext cx="492443" cy="461665"/>
          </a:xfrm>
          <a:prstGeom prst="rect">
            <a:avLst/>
          </a:prstGeom>
          <a:noFill/>
        </p:spPr>
        <p:txBody>
          <a:bodyPr wrap="none" rtlCol="0">
            <a:spAutoFit/>
          </a:bodyPr>
          <a:lstStyle/>
          <a:p>
            <a:r>
              <a:rPr lang="en-US" altLang="ja-JP" sz="2400" b="1" dirty="0">
                <a:solidFill>
                  <a:schemeClr val="accent1"/>
                </a:solidFill>
              </a:rPr>
              <a:t>Σ</a:t>
            </a:r>
            <a:endParaRPr kumimoji="1" lang="ja-JP" altLang="en-US" sz="2400" b="1" dirty="0">
              <a:solidFill>
                <a:schemeClr val="accent1"/>
              </a:solidFill>
            </a:endParaRPr>
          </a:p>
        </p:txBody>
      </p:sp>
      <p:sp>
        <p:nvSpPr>
          <p:cNvPr id="28" name="テキスト ボックス 27">
            <a:extLst>
              <a:ext uri="{FF2B5EF4-FFF2-40B4-BE49-F238E27FC236}">
                <a16:creationId xmlns:a16="http://schemas.microsoft.com/office/drawing/2014/main" id="{8F3ADE47-72D4-8A29-0021-DF7931FA743F}"/>
              </a:ext>
            </a:extLst>
          </p:cNvPr>
          <p:cNvSpPr txBox="1"/>
          <p:nvPr/>
        </p:nvSpPr>
        <p:spPr>
          <a:xfrm>
            <a:off x="9503923" y="3162036"/>
            <a:ext cx="591829" cy="369332"/>
          </a:xfrm>
          <a:prstGeom prst="rect">
            <a:avLst/>
          </a:prstGeom>
          <a:noFill/>
        </p:spPr>
        <p:txBody>
          <a:bodyPr wrap="none" rtlCol="0">
            <a:spAutoFit/>
          </a:bodyPr>
          <a:lstStyle/>
          <a:p>
            <a:r>
              <a:rPr lang="en-US" altLang="ja-JP" dirty="0"/>
              <a:t>x</a:t>
            </a:r>
            <a:r>
              <a:rPr kumimoji="1" lang="en-US" altLang="ja-JP" dirty="0"/>
              <a:t>=0</a:t>
            </a:r>
            <a:endParaRPr kumimoji="1" lang="ja-JP" altLang="en-US" dirty="0"/>
          </a:p>
        </p:txBody>
      </p:sp>
      <p:sp>
        <p:nvSpPr>
          <p:cNvPr id="29" name="テキスト ボックス 28">
            <a:extLst>
              <a:ext uri="{FF2B5EF4-FFF2-40B4-BE49-F238E27FC236}">
                <a16:creationId xmlns:a16="http://schemas.microsoft.com/office/drawing/2014/main" id="{389303AD-0F9A-1546-8856-7CFF5CAA3BDC}"/>
              </a:ext>
            </a:extLst>
          </p:cNvPr>
          <p:cNvSpPr txBox="1"/>
          <p:nvPr/>
        </p:nvSpPr>
        <p:spPr>
          <a:xfrm>
            <a:off x="10229413" y="3171719"/>
            <a:ext cx="596638" cy="369332"/>
          </a:xfrm>
          <a:prstGeom prst="rect">
            <a:avLst/>
          </a:prstGeom>
          <a:noFill/>
        </p:spPr>
        <p:txBody>
          <a:bodyPr wrap="none" rtlCol="0">
            <a:spAutoFit/>
          </a:bodyPr>
          <a:lstStyle/>
          <a:p>
            <a:r>
              <a:rPr lang="en-US" altLang="ja-JP" dirty="0"/>
              <a:t>x</a:t>
            </a:r>
            <a:r>
              <a:rPr kumimoji="1" lang="en-US" altLang="ja-JP" dirty="0"/>
              <a:t>=d</a:t>
            </a:r>
            <a:endParaRPr kumimoji="1" lang="ja-JP" altLang="en-US" dirty="0"/>
          </a:p>
        </p:txBody>
      </p:sp>
      <p:cxnSp>
        <p:nvCxnSpPr>
          <p:cNvPr id="31" name="直線矢印コネクタ 30">
            <a:extLst>
              <a:ext uri="{FF2B5EF4-FFF2-40B4-BE49-F238E27FC236}">
                <a16:creationId xmlns:a16="http://schemas.microsoft.com/office/drawing/2014/main" id="{2F05CEB9-9FC4-3123-5332-BF3816E00C16}"/>
              </a:ext>
            </a:extLst>
          </p:cNvPr>
          <p:cNvCxnSpPr>
            <a:stCxn id="28" idx="0"/>
          </p:cNvCxnSpPr>
          <p:nvPr/>
        </p:nvCxnSpPr>
        <p:spPr>
          <a:xfrm flipH="1" flipV="1">
            <a:off x="9799837" y="2821021"/>
            <a:ext cx="1" cy="341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39BB4F15-92A7-3398-1CA7-FAC964DC6CE4}"/>
              </a:ext>
            </a:extLst>
          </p:cNvPr>
          <p:cNvCxnSpPr>
            <a:cxnSpLocks/>
            <a:stCxn id="29" idx="0"/>
          </p:cNvCxnSpPr>
          <p:nvPr/>
        </p:nvCxnSpPr>
        <p:spPr>
          <a:xfrm flipH="1" flipV="1">
            <a:off x="10193862" y="2821021"/>
            <a:ext cx="333870" cy="350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6441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C5EF2127-EA22-924C-0001-2356FC4C0E9F}"/>
                  </a:ext>
                </a:extLst>
              </p:cNvPr>
              <p:cNvSpPr txBox="1"/>
              <p:nvPr/>
            </p:nvSpPr>
            <p:spPr>
              <a:xfrm>
                <a:off x="3047883" y="3125467"/>
                <a:ext cx="4578796" cy="484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ja-JP" altLang="en-US" sz="2400" i="1" smtClean="0">
                          <a:latin typeface="Cambria Math" panose="02040503050406030204" pitchFamily="18" charset="0"/>
                        </a:rPr>
                        <m:t>𝐵</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𝑥</m:t>
                          </m:r>
                        </m:e>
                      </m:d>
                      <m:r>
                        <a:rPr lang="ja-JP" altLang="en-US" sz="2400" i="0">
                          <a:latin typeface="Cambria Math" panose="02040503050406030204" pitchFamily="18" charset="0"/>
                        </a:rPr>
                        <m:t>=</m:t>
                      </m:r>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0">
                              <a:latin typeface="Cambria Math" panose="02040503050406030204" pitchFamily="18" charset="0"/>
                            </a:rPr>
                            <m:t>1</m:t>
                          </m:r>
                        </m:sub>
                      </m:sSub>
                      <m:sSup>
                        <m:sSupPr>
                          <m:ctrlPr>
                            <a:rPr lang="ja-JP" altLang="en-US" sz="2400" i="1">
                              <a:solidFill>
                                <a:srgbClr val="836967"/>
                              </a:solidFill>
                              <a:latin typeface="Cambria Math" panose="02040503050406030204" pitchFamily="18" charset="0"/>
                            </a:rPr>
                          </m:ctrlPr>
                        </m:sSupPr>
                        <m:e>
                          <m:r>
                            <a:rPr lang="ja-JP" altLang="en-US" sz="2400" i="1">
                              <a:latin typeface="Cambria Math" panose="02040503050406030204" pitchFamily="18" charset="0"/>
                            </a:rPr>
                            <m:t>𝑒</m:t>
                          </m:r>
                        </m:e>
                        <m:sup>
                          <m:f>
                            <m:fPr>
                              <m:type m:val="lin"/>
                              <m:ctrlPr>
                                <a:rPr lang="ja-JP" altLang="en-US" sz="2400" i="1">
                                  <a:latin typeface="Cambria Math" panose="02040503050406030204" pitchFamily="18" charset="0"/>
                                </a:rPr>
                              </m:ctrlPr>
                            </m:fPr>
                            <m:num>
                              <m:r>
                                <a:rPr lang="ja-JP" altLang="en-US" sz="2400" i="1">
                                  <a:latin typeface="Cambria Math" panose="02040503050406030204" pitchFamily="18" charset="0"/>
                                </a:rPr>
                                <m:t>𝑥</m:t>
                              </m:r>
                            </m:num>
                            <m:den>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𝜆</m:t>
                                  </m:r>
                                </m:e>
                                <m:sub>
                                  <m:r>
                                    <a:rPr lang="ja-JP" altLang="en-US" sz="2400" i="1">
                                      <a:latin typeface="Cambria Math" panose="02040503050406030204" pitchFamily="18" charset="0"/>
                                    </a:rPr>
                                    <m:t>𝑠</m:t>
                                  </m:r>
                                </m:sub>
                              </m:sSub>
                            </m:den>
                          </m:f>
                        </m:sup>
                      </m:sSup>
                      <m:r>
                        <a:rPr lang="ja-JP" altLang="en-US" sz="2400" i="0">
                          <a:latin typeface="Cambria Math" panose="02040503050406030204" pitchFamily="18" charset="0"/>
                        </a:rPr>
                        <m:t>+</m:t>
                      </m:r>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0">
                              <a:latin typeface="Cambria Math" panose="02040503050406030204" pitchFamily="18" charset="0"/>
                            </a:rPr>
                            <m:t>2</m:t>
                          </m:r>
                        </m:sub>
                      </m:sSub>
                      <m:sSup>
                        <m:sSupPr>
                          <m:ctrlPr>
                            <a:rPr lang="ja-JP" altLang="en-US" sz="2400" i="1">
                              <a:solidFill>
                                <a:srgbClr val="836967"/>
                              </a:solidFill>
                              <a:latin typeface="Cambria Math" panose="02040503050406030204" pitchFamily="18" charset="0"/>
                            </a:rPr>
                          </m:ctrlPr>
                        </m:sSupPr>
                        <m:e>
                          <m:r>
                            <a:rPr lang="ja-JP" altLang="en-US" sz="2400" i="1">
                              <a:latin typeface="Cambria Math" panose="02040503050406030204" pitchFamily="18" charset="0"/>
                            </a:rPr>
                            <m:t>𝑒</m:t>
                          </m:r>
                        </m:e>
                        <m:sup>
                          <m:f>
                            <m:fPr>
                              <m:type m:val="lin"/>
                              <m:ctrlPr>
                                <a:rPr lang="ja-JP" altLang="en-US" sz="2400" i="1">
                                  <a:latin typeface="Cambria Math" panose="02040503050406030204" pitchFamily="18" charset="0"/>
                                </a:rPr>
                              </m:ctrlPr>
                            </m:fPr>
                            <m:num>
                              <m:r>
                                <a:rPr lang="ja-JP" altLang="en-US" sz="2400" i="0">
                                  <a:latin typeface="Cambria Math" panose="02040503050406030204" pitchFamily="18" charset="0"/>
                                </a:rPr>
                                <m:t>−</m:t>
                              </m:r>
                              <m:r>
                                <a:rPr lang="ja-JP" altLang="en-US" sz="2400" i="1">
                                  <a:latin typeface="Cambria Math" panose="02040503050406030204" pitchFamily="18" charset="0"/>
                                </a:rPr>
                                <m:t>𝑥</m:t>
                              </m:r>
                            </m:num>
                            <m:den>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𝜆</m:t>
                                  </m:r>
                                </m:e>
                                <m:sub>
                                  <m:r>
                                    <a:rPr lang="ja-JP" altLang="en-US" sz="2400" i="1">
                                      <a:latin typeface="Cambria Math" panose="02040503050406030204" pitchFamily="18" charset="0"/>
                                    </a:rPr>
                                    <m:t>𝑠</m:t>
                                  </m:r>
                                </m:sub>
                              </m:sSub>
                            </m:den>
                          </m:f>
                        </m:sup>
                      </m:sSup>
                    </m:oMath>
                  </m:oMathPara>
                </a14:m>
                <a:endParaRPr lang="ja-JP" altLang="en-US" sz="2400" dirty="0"/>
              </a:p>
            </p:txBody>
          </p:sp>
        </mc:Choice>
        <mc:Fallback xmlns="">
          <p:sp>
            <p:nvSpPr>
              <p:cNvPr id="3" name="テキスト ボックス 2">
                <a:extLst>
                  <a:ext uri="{FF2B5EF4-FFF2-40B4-BE49-F238E27FC236}">
                    <a16:creationId xmlns:a16="http://schemas.microsoft.com/office/drawing/2014/main" id="{C5EF2127-EA22-924C-0001-2356FC4C0E9F}"/>
                  </a:ext>
                </a:extLst>
              </p:cNvPr>
              <p:cNvSpPr txBox="1">
                <a:spLocks noRot="1" noChangeAspect="1" noMove="1" noResize="1" noEditPoints="1" noAdjustHandles="1" noChangeArrowheads="1" noChangeShapeType="1" noTextEdit="1"/>
              </p:cNvSpPr>
              <p:nvPr/>
            </p:nvSpPr>
            <p:spPr>
              <a:xfrm>
                <a:off x="3047883" y="3125467"/>
                <a:ext cx="4578796" cy="484684"/>
              </a:xfrm>
              <a:prstGeom prst="rect">
                <a:avLst/>
              </a:prstGeom>
              <a:blipFill>
                <a:blip r:embed="rId2"/>
                <a:stretch>
                  <a:fillRect t="-87342" b="-1063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34C4D6E-C8AA-D6C0-D913-7BA7EBDE833F}"/>
                  </a:ext>
                </a:extLst>
              </p:cNvPr>
              <p:cNvSpPr txBox="1"/>
              <p:nvPr/>
            </p:nvSpPr>
            <p:spPr>
              <a:xfrm>
                <a:off x="3047883" y="3540669"/>
                <a:ext cx="4578796" cy="8751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ja-JP" altLang="en-US" sz="2400" i="1" smtClean="0">
                          <a:latin typeface="Cambria Math" panose="02040503050406030204" pitchFamily="18" charset="0"/>
                        </a:rPr>
                        <m:t>𝐴</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𝑥</m:t>
                          </m:r>
                        </m:e>
                      </m:d>
                      <m:r>
                        <a:rPr lang="ja-JP" altLang="en-US" sz="2400" i="0">
                          <a:latin typeface="Cambria Math" panose="02040503050406030204" pitchFamily="18" charset="0"/>
                        </a:rPr>
                        <m:t>=</m:t>
                      </m:r>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𝜆</m:t>
                          </m:r>
                        </m:e>
                        <m:sub>
                          <m:r>
                            <a:rPr lang="ja-JP" altLang="en-US" sz="2400" i="1">
                              <a:latin typeface="Cambria Math" panose="02040503050406030204" pitchFamily="18" charset="0"/>
                            </a:rPr>
                            <m:t>𝑠</m:t>
                          </m:r>
                        </m:sub>
                      </m:sSub>
                      <m:d>
                        <m:dPr>
                          <m:ctrlPr>
                            <a:rPr lang="ja-JP" altLang="en-US" sz="2400" i="1">
                              <a:latin typeface="Cambria Math" panose="02040503050406030204" pitchFamily="18" charset="0"/>
                            </a:rPr>
                          </m:ctrlPr>
                        </m:dPr>
                        <m:e>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0">
                                  <a:latin typeface="Cambria Math" panose="02040503050406030204" pitchFamily="18" charset="0"/>
                                </a:rPr>
                                <m:t>1</m:t>
                              </m:r>
                            </m:sub>
                          </m:sSub>
                          <m:sSup>
                            <m:sSupPr>
                              <m:ctrlPr>
                                <a:rPr lang="ja-JP" altLang="en-US" sz="2400" i="1">
                                  <a:solidFill>
                                    <a:srgbClr val="836967"/>
                                  </a:solidFill>
                                  <a:latin typeface="Cambria Math" panose="02040503050406030204" pitchFamily="18" charset="0"/>
                                </a:rPr>
                              </m:ctrlPr>
                            </m:sSupPr>
                            <m:e>
                              <m:r>
                                <a:rPr lang="ja-JP" altLang="en-US" sz="2400" i="1">
                                  <a:latin typeface="Cambria Math" panose="02040503050406030204" pitchFamily="18" charset="0"/>
                                </a:rPr>
                                <m:t>𝑒</m:t>
                              </m:r>
                            </m:e>
                            <m:sup>
                              <m:f>
                                <m:fPr>
                                  <m:type m:val="lin"/>
                                  <m:ctrlPr>
                                    <a:rPr lang="ja-JP" altLang="en-US" sz="2400" i="1">
                                      <a:latin typeface="Cambria Math" panose="02040503050406030204" pitchFamily="18" charset="0"/>
                                    </a:rPr>
                                  </m:ctrlPr>
                                </m:fPr>
                                <m:num>
                                  <m:r>
                                    <a:rPr lang="ja-JP" altLang="en-US" sz="2400" i="1">
                                      <a:latin typeface="Cambria Math" panose="02040503050406030204" pitchFamily="18" charset="0"/>
                                    </a:rPr>
                                    <m:t>𝑥</m:t>
                                  </m:r>
                                </m:num>
                                <m:den>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𝜆</m:t>
                                      </m:r>
                                    </m:e>
                                    <m:sub>
                                      <m:r>
                                        <a:rPr lang="ja-JP" altLang="en-US" sz="2400" i="1">
                                          <a:latin typeface="Cambria Math" panose="02040503050406030204" pitchFamily="18" charset="0"/>
                                        </a:rPr>
                                        <m:t>𝑠</m:t>
                                      </m:r>
                                    </m:sub>
                                  </m:sSub>
                                </m:den>
                              </m:f>
                            </m:sup>
                          </m:sSup>
                          <m:r>
                            <a:rPr lang="ja-JP" altLang="en-US" sz="2400" i="0">
                              <a:latin typeface="Cambria Math" panose="02040503050406030204" pitchFamily="18" charset="0"/>
                            </a:rPr>
                            <m:t>−</m:t>
                          </m:r>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0">
                                  <a:latin typeface="Cambria Math" panose="02040503050406030204" pitchFamily="18" charset="0"/>
                                </a:rPr>
                                <m:t>2</m:t>
                              </m:r>
                            </m:sub>
                          </m:sSub>
                          <m:sSup>
                            <m:sSupPr>
                              <m:ctrlPr>
                                <a:rPr lang="ja-JP" altLang="en-US" sz="2400" i="1">
                                  <a:solidFill>
                                    <a:srgbClr val="836967"/>
                                  </a:solidFill>
                                  <a:latin typeface="Cambria Math" panose="02040503050406030204" pitchFamily="18" charset="0"/>
                                </a:rPr>
                              </m:ctrlPr>
                            </m:sSupPr>
                            <m:e>
                              <m:r>
                                <a:rPr lang="ja-JP" altLang="en-US" sz="2400" i="1">
                                  <a:latin typeface="Cambria Math" panose="02040503050406030204" pitchFamily="18" charset="0"/>
                                </a:rPr>
                                <m:t>𝑒</m:t>
                              </m:r>
                            </m:e>
                            <m:sup>
                              <m:f>
                                <m:fPr>
                                  <m:type m:val="lin"/>
                                  <m:ctrlPr>
                                    <a:rPr lang="ja-JP" altLang="en-US" sz="2400" i="1">
                                      <a:latin typeface="Cambria Math" panose="02040503050406030204" pitchFamily="18" charset="0"/>
                                    </a:rPr>
                                  </m:ctrlPr>
                                </m:fPr>
                                <m:num>
                                  <m:r>
                                    <a:rPr lang="ja-JP" altLang="en-US" sz="2400" i="0">
                                      <a:latin typeface="Cambria Math" panose="02040503050406030204" pitchFamily="18" charset="0"/>
                                    </a:rPr>
                                    <m:t>−</m:t>
                                  </m:r>
                                  <m:r>
                                    <a:rPr lang="ja-JP" altLang="en-US" sz="2400" i="1">
                                      <a:latin typeface="Cambria Math" panose="02040503050406030204" pitchFamily="18" charset="0"/>
                                    </a:rPr>
                                    <m:t>𝑥</m:t>
                                  </m:r>
                                </m:num>
                                <m:den>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𝜆</m:t>
                                      </m:r>
                                    </m:e>
                                    <m:sub>
                                      <m:r>
                                        <a:rPr lang="ja-JP" altLang="en-US" sz="2400" i="1">
                                          <a:latin typeface="Cambria Math" panose="02040503050406030204" pitchFamily="18" charset="0"/>
                                        </a:rPr>
                                        <m:t>𝑠</m:t>
                                      </m:r>
                                    </m:sub>
                                  </m:sSub>
                                </m:den>
                              </m:f>
                            </m:sup>
                          </m:sSup>
                        </m:e>
                      </m:d>
                    </m:oMath>
                  </m:oMathPara>
                </a14:m>
                <a:endParaRPr lang="ja-JP" altLang="en-US" sz="2400" dirty="0"/>
              </a:p>
            </p:txBody>
          </p:sp>
        </mc:Choice>
        <mc:Fallback xmlns="">
          <p:sp>
            <p:nvSpPr>
              <p:cNvPr id="5" name="テキスト ボックス 4">
                <a:extLst>
                  <a:ext uri="{FF2B5EF4-FFF2-40B4-BE49-F238E27FC236}">
                    <a16:creationId xmlns:a16="http://schemas.microsoft.com/office/drawing/2014/main" id="{234C4D6E-C8AA-D6C0-D913-7BA7EBDE833F}"/>
                  </a:ext>
                </a:extLst>
              </p:cNvPr>
              <p:cNvSpPr txBox="1">
                <a:spLocks noRot="1" noChangeAspect="1" noMove="1" noResize="1" noEditPoints="1" noAdjustHandles="1" noChangeArrowheads="1" noChangeShapeType="1" noTextEdit="1"/>
              </p:cNvSpPr>
              <p:nvPr/>
            </p:nvSpPr>
            <p:spPr>
              <a:xfrm>
                <a:off x="3047883" y="3540669"/>
                <a:ext cx="4578796" cy="875111"/>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D2C6D26-0603-B42B-4E28-0C6244B5EE75}"/>
                  </a:ext>
                </a:extLst>
              </p:cNvPr>
              <p:cNvSpPr txBox="1"/>
              <p:nvPr/>
            </p:nvSpPr>
            <p:spPr>
              <a:xfrm>
                <a:off x="0" y="530480"/>
                <a:ext cx="9046723" cy="1835887"/>
              </a:xfrm>
              <a:prstGeom prst="rect">
                <a:avLst/>
              </a:prstGeom>
              <a:noFill/>
            </p:spPr>
            <p:txBody>
              <a:bodyPr wrap="square">
                <a:spAutoFit/>
              </a:bodyPr>
              <a:lstStyle/>
              <a:p>
                <a:r>
                  <a:rPr lang="ja-JP" altLang="en-US" sz="2400" dirty="0"/>
                  <a:t>早速、ロンドン方程式を解くことで、磁場分布・電流分布を調べてみよう。それが、この系の面白さを理解する一番の近道である。</a:t>
                </a:r>
                <a:endParaRPr lang="en-US" altLang="ja-JP" sz="2400" dirty="0"/>
              </a:p>
              <a:p>
                <a:endParaRPr lang="en-US" altLang="ja-JP" sz="1600" dirty="0"/>
              </a:p>
              <a:p>
                <a:r>
                  <a:rPr lang="ja-JP" altLang="en-US" sz="2400" dirty="0"/>
                  <a:t>ここでは簡単のため、絶縁層の厚みは無視する。</a:t>
                </a:r>
                <a:endParaRPr lang="en-US" altLang="ja-JP" sz="2400" dirty="0"/>
              </a:p>
              <a:p>
                <a:r>
                  <a:rPr lang="ja-JP" altLang="en-US" sz="2400" dirty="0"/>
                  <a:t>ロンドン方程式は </a:t>
                </a:r>
                <a14:m>
                  <m:oMath xmlns:m="http://schemas.openxmlformats.org/officeDocument/2006/math">
                    <m:sSup>
                      <m:sSupPr>
                        <m:ctrlPr>
                          <a:rPr lang="en-US" altLang="ja-JP" sz="2400" i="1" dirty="0" smtClean="0">
                            <a:latin typeface="Cambria Math" panose="02040503050406030204" pitchFamily="18" charset="0"/>
                          </a:rPr>
                        </m:ctrlPr>
                      </m:sSupPr>
                      <m:e>
                        <m:r>
                          <a:rPr lang="en-US" altLang="ja-JP" sz="2400" i="1" dirty="0" smtClean="0">
                            <a:latin typeface="Cambria Math" panose="02040503050406030204" pitchFamily="18" charset="0"/>
                          </a:rPr>
                          <m:t>𝐵</m:t>
                        </m:r>
                      </m:e>
                      <m:sup>
                        <m:r>
                          <a:rPr lang="en-US" altLang="ja-JP" sz="2400" i="1" dirty="0" smtClean="0">
                            <a:latin typeface="Cambria Math" panose="02040503050406030204" pitchFamily="18" charset="0"/>
                          </a:rPr>
                          <m:t>′′</m:t>
                        </m:r>
                      </m:sup>
                    </m:sSup>
                    <m:r>
                      <a:rPr lang="en-US" altLang="ja-JP" sz="2400" i="1" dirty="0" smtClean="0">
                        <a:latin typeface="Cambria Math" panose="02040503050406030204" pitchFamily="18" charset="0"/>
                      </a:rPr>
                      <m:t>=</m:t>
                    </m:r>
                    <m:r>
                      <a:rPr lang="en-US" altLang="ja-JP" sz="2400" i="1" dirty="0" smtClean="0">
                        <a:latin typeface="Cambria Math" panose="02040503050406030204" pitchFamily="18" charset="0"/>
                      </a:rPr>
                      <m:t>𝐵</m:t>
                    </m:r>
                    <m:r>
                      <a:rPr lang="en-US" altLang="ja-JP" sz="2400" i="1" dirty="0" smtClean="0">
                        <a:latin typeface="Cambria Math" panose="02040503050406030204" pitchFamily="18" charset="0"/>
                      </a:rPr>
                      <m:t>⁄</m:t>
                    </m:r>
                    <m:sSubSup>
                      <m:sSubSupPr>
                        <m:ctrlPr>
                          <a:rPr lang="en-US" altLang="ja-JP" sz="2400" i="1" dirty="0" smtClean="0">
                            <a:latin typeface="Cambria Math" panose="02040503050406030204" pitchFamily="18" charset="0"/>
                          </a:rPr>
                        </m:ctrlPr>
                      </m:sSubSupPr>
                      <m:e>
                        <m:r>
                          <a:rPr lang="en-US" altLang="ja-JP" sz="2400" i="1" dirty="0" smtClean="0">
                            <a:latin typeface="Cambria Math" panose="02040503050406030204" pitchFamily="18" charset="0"/>
                          </a:rPr>
                          <m:t>𝜆</m:t>
                        </m:r>
                      </m:e>
                      <m:sub>
                        <m:r>
                          <a:rPr lang="en-US" altLang="ja-JP" sz="2400" i="1" dirty="0" smtClean="0">
                            <a:latin typeface="Cambria Math" panose="02040503050406030204" pitchFamily="18" charset="0"/>
                          </a:rPr>
                          <m:t>𝑖</m:t>
                        </m:r>
                      </m:sub>
                      <m:sup>
                        <m:r>
                          <a:rPr lang="en-US" altLang="ja-JP" sz="2400" i="1" dirty="0" smtClean="0">
                            <a:latin typeface="Cambria Math" panose="02040503050406030204" pitchFamily="18" charset="0"/>
                          </a:rPr>
                          <m:t>2</m:t>
                        </m:r>
                      </m:sup>
                    </m:sSubSup>
                    <m:r>
                      <a:rPr lang="en-US" altLang="ja-JP" sz="2400" i="1" dirty="0" smtClean="0">
                        <a:latin typeface="Cambria Math" panose="02040503050406030204" pitchFamily="18" charset="0"/>
                      </a:rPr>
                      <m:t> </m:t>
                    </m:r>
                  </m:oMath>
                </a14:m>
                <a:r>
                  <a:rPr lang="ja-JP" altLang="en-US" sz="2400" dirty="0"/>
                  <a:t>（</a:t>
                </a:r>
                <a:r>
                  <a:rPr lang="en-US" altLang="ja-JP" sz="2400" dirty="0" err="1"/>
                  <a:t>i</a:t>
                </a:r>
                <a:r>
                  <a:rPr lang="en-US" altLang="ja-JP" sz="2400" dirty="0"/>
                  <a:t>=</a:t>
                </a:r>
                <a:r>
                  <a:rPr lang="en-US" altLang="ja-JP" sz="2400" dirty="0" err="1"/>
                  <a:t>s,Σ</a:t>
                </a:r>
                <a:r>
                  <a:rPr lang="ja-JP" altLang="en-US" sz="2400" dirty="0"/>
                  <a:t>）の</a:t>
                </a:r>
                <a:r>
                  <a:rPr lang="en-US" altLang="ja-JP" sz="2400" dirty="0"/>
                  <a:t>2</a:t>
                </a:r>
                <a:r>
                  <a:rPr lang="ja-JP" altLang="en-US" sz="2400" dirty="0"/>
                  <a:t>本である。</a:t>
                </a:r>
                <a:endParaRPr lang="en-US" altLang="ja-JP" sz="2400" dirty="0"/>
              </a:p>
            </p:txBody>
          </p:sp>
        </mc:Choice>
        <mc:Fallback xmlns="">
          <p:sp>
            <p:nvSpPr>
              <p:cNvPr id="21" name="テキスト ボックス 20">
                <a:extLst>
                  <a:ext uri="{FF2B5EF4-FFF2-40B4-BE49-F238E27FC236}">
                    <a16:creationId xmlns:a16="http://schemas.microsoft.com/office/drawing/2014/main" id="{8D2C6D26-0603-B42B-4E28-0C6244B5EE75}"/>
                  </a:ext>
                </a:extLst>
              </p:cNvPr>
              <p:cNvSpPr txBox="1">
                <a:spLocks noRot="1" noChangeAspect="1" noMove="1" noResize="1" noEditPoints="1" noAdjustHandles="1" noChangeArrowheads="1" noChangeShapeType="1" noTextEdit="1"/>
              </p:cNvSpPr>
              <p:nvPr/>
            </p:nvSpPr>
            <p:spPr>
              <a:xfrm>
                <a:off x="0" y="530480"/>
                <a:ext cx="9046723" cy="1835887"/>
              </a:xfrm>
              <a:prstGeom prst="rect">
                <a:avLst/>
              </a:prstGeom>
              <a:blipFill>
                <a:blip r:embed="rId9"/>
                <a:stretch>
                  <a:fillRect l="-1011" t="-2658" r="-4111" b="-6977"/>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C65F16A1-C467-DE8C-2E4A-1D7E1BAEAB14}"/>
              </a:ext>
            </a:extLst>
          </p:cNvPr>
          <p:cNvSpPr txBox="1"/>
          <p:nvPr/>
        </p:nvSpPr>
        <p:spPr>
          <a:xfrm>
            <a:off x="29183" y="41659"/>
            <a:ext cx="3025301" cy="400110"/>
          </a:xfrm>
          <a:prstGeom prst="rect">
            <a:avLst/>
          </a:prstGeom>
          <a:noFill/>
          <a:ln>
            <a:solidFill>
              <a:schemeClr val="tx1"/>
            </a:solidFill>
          </a:ln>
        </p:spPr>
        <p:txBody>
          <a:bodyPr wrap="square">
            <a:spAutoFit/>
          </a:bodyPr>
          <a:lstStyle/>
          <a:p>
            <a:pPr algn="ctr"/>
            <a:r>
              <a:rPr lang="en-US" altLang="ja-JP" sz="2000" b="1" dirty="0"/>
              <a:t>4.1 </a:t>
            </a:r>
            <a:r>
              <a:rPr lang="ja-JP" altLang="en-US" sz="2000" b="1" dirty="0"/>
              <a:t>ロンドン方程式の解</a:t>
            </a:r>
            <a:endParaRPr kumimoji="1" lang="en-US" altLang="ja-JP" sz="2000" b="1" dirty="0"/>
          </a:p>
        </p:txBody>
      </p:sp>
      <p:sp>
        <p:nvSpPr>
          <p:cNvPr id="24" name="テキスト ボックス 23">
            <a:extLst>
              <a:ext uri="{FF2B5EF4-FFF2-40B4-BE49-F238E27FC236}">
                <a16:creationId xmlns:a16="http://schemas.microsoft.com/office/drawing/2014/main" id="{09255F2A-6652-2420-56E0-8525E14A3DE8}"/>
              </a:ext>
            </a:extLst>
          </p:cNvPr>
          <p:cNvSpPr txBox="1"/>
          <p:nvPr/>
        </p:nvSpPr>
        <p:spPr>
          <a:xfrm>
            <a:off x="603" y="2460938"/>
            <a:ext cx="8521464" cy="830997"/>
          </a:xfrm>
          <a:prstGeom prst="rect">
            <a:avLst/>
          </a:prstGeom>
          <a:noFill/>
        </p:spPr>
        <p:txBody>
          <a:bodyPr wrap="square">
            <a:spAutoFit/>
          </a:bodyPr>
          <a:lstStyle/>
          <a:p>
            <a:r>
              <a:rPr lang="ja-JP" altLang="en-US" sz="2400" dirty="0"/>
              <a:t>各領域での磁束密度とベクトルポテンシャルは以下の一般解で書ける。</a:t>
            </a:r>
          </a:p>
        </p:txBody>
      </p:sp>
      <p:pic>
        <p:nvPicPr>
          <p:cNvPr id="25" name="図 24">
            <a:extLst>
              <a:ext uri="{FF2B5EF4-FFF2-40B4-BE49-F238E27FC236}">
                <a16:creationId xmlns:a16="http://schemas.microsoft.com/office/drawing/2014/main" id="{117BB39E-D8CE-B51A-1221-E3B2C605D213}"/>
              </a:ext>
            </a:extLst>
          </p:cNvPr>
          <p:cNvPicPr>
            <a:picLocks noChangeAspect="1"/>
          </p:cNvPicPr>
          <p:nvPr/>
        </p:nvPicPr>
        <p:blipFill>
          <a:blip r:embed="rId10"/>
          <a:stretch>
            <a:fillRect/>
          </a:stretch>
        </p:blipFill>
        <p:spPr>
          <a:xfrm>
            <a:off x="9108522" y="726349"/>
            <a:ext cx="2985595" cy="2369323"/>
          </a:xfrm>
          <a:prstGeom prst="rect">
            <a:avLst/>
          </a:prstGeom>
        </p:spPr>
      </p:pic>
      <p:sp>
        <p:nvSpPr>
          <p:cNvPr id="26" name="テキスト ボックス 25">
            <a:extLst>
              <a:ext uri="{FF2B5EF4-FFF2-40B4-BE49-F238E27FC236}">
                <a16:creationId xmlns:a16="http://schemas.microsoft.com/office/drawing/2014/main" id="{D720CCE1-5C1F-E408-7EBA-34C03C684FC0}"/>
              </a:ext>
            </a:extLst>
          </p:cNvPr>
          <p:cNvSpPr txBox="1"/>
          <p:nvPr/>
        </p:nvSpPr>
        <p:spPr>
          <a:xfrm>
            <a:off x="10515600" y="241714"/>
            <a:ext cx="388248" cy="461665"/>
          </a:xfrm>
          <a:prstGeom prst="rect">
            <a:avLst/>
          </a:prstGeom>
          <a:noFill/>
        </p:spPr>
        <p:txBody>
          <a:bodyPr wrap="none" rtlCol="0">
            <a:spAutoFit/>
          </a:bodyPr>
          <a:lstStyle/>
          <a:p>
            <a:r>
              <a:rPr kumimoji="1" lang="en-US" altLang="ja-JP" sz="2400" b="1" dirty="0">
                <a:solidFill>
                  <a:srgbClr val="7030A0"/>
                </a:solidFill>
              </a:rPr>
              <a:t>S</a:t>
            </a:r>
            <a:endParaRPr kumimoji="1" lang="ja-JP" altLang="en-US" sz="2400" b="1" dirty="0">
              <a:solidFill>
                <a:srgbClr val="7030A0"/>
              </a:solidFill>
            </a:endParaRPr>
          </a:p>
        </p:txBody>
      </p:sp>
      <p:sp>
        <p:nvSpPr>
          <p:cNvPr id="27" name="テキスト ボックス 26">
            <a:extLst>
              <a:ext uri="{FF2B5EF4-FFF2-40B4-BE49-F238E27FC236}">
                <a16:creationId xmlns:a16="http://schemas.microsoft.com/office/drawing/2014/main" id="{183FE567-7325-32E6-8A9C-520D278EE513}"/>
              </a:ext>
            </a:extLst>
          </p:cNvPr>
          <p:cNvSpPr txBox="1"/>
          <p:nvPr/>
        </p:nvSpPr>
        <p:spPr>
          <a:xfrm>
            <a:off x="11125200" y="253199"/>
            <a:ext cx="492443" cy="461665"/>
          </a:xfrm>
          <a:prstGeom prst="rect">
            <a:avLst/>
          </a:prstGeom>
          <a:noFill/>
        </p:spPr>
        <p:txBody>
          <a:bodyPr wrap="none" rtlCol="0">
            <a:spAutoFit/>
          </a:bodyPr>
          <a:lstStyle/>
          <a:p>
            <a:r>
              <a:rPr lang="en-US" altLang="ja-JP" sz="2400" b="1" dirty="0">
                <a:solidFill>
                  <a:schemeClr val="accent1"/>
                </a:solidFill>
              </a:rPr>
              <a:t>Σ</a:t>
            </a:r>
            <a:endParaRPr kumimoji="1" lang="ja-JP" altLang="en-US" sz="2400" b="1" dirty="0">
              <a:solidFill>
                <a:schemeClr val="accent1"/>
              </a:solidFill>
            </a:endParaRPr>
          </a:p>
        </p:txBody>
      </p:sp>
      <p:sp>
        <p:nvSpPr>
          <p:cNvPr id="28" name="テキスト ボックス 27">
            <a:extLst>
              <a:ext uri="{FF2B5EF4-FFF2-40B4-BE49-F238E27FC236}">
                <a16:creationId xmlns:a16="http://schemas.microsoft.com/office/drawing/2014/main" id="{8F3ADE47-72D4-8A29-0021-DF7931FA743F}"/>
              </a:ext>
            </a:extLst>
          </p:cNvPr>
          <p:cNvSpPr txBox="1"/>
          <p:nvPr/>
        </p:nvSpPr>
        <p:spPr>
          <a:xfrm>
            <a:off x="9503923" y="3162036"/>
            <a:ext cx="591829" cy="369332"/>
          </a:xfrm>
          <a:prstGeom prst="rect">
            <a:avLst/>
          </a:prstGeom>
          <a:noFill/>
        </p:spPr>
        <p:txBody>
          <a:bodyPr wrap="none" rtlCol="0">
            <a:spAutoFit/>
          </a:bodyPr>
          <a:lstStyle/>
          <a:p>
            <a:r>
              <a:rPr lang="en-US" altLang="ja-JP" dirty="0"/>
              <a:t>x</a:t>
            </a:r>
            <a:r>
              <a:rPr kumimoji="1" lang="en-US" altLang="ja-JP" dirty="0"/>
              <a:t>=0</a:t>
            </a:r>
            <a:endParaRPr kumimoji="1" lang="ja-JP" altLang="en-US" dirty="0"/>
          </a:p>
        </p:txBody>
      </p:sp>
      <p:sp>
        <p:nvSpPr>
          <p:cNvPr id="29" name="テキスト ボックス 28">
            <a:extLst>
              <a:ext uri="{FF2B5EF4-FFF2-40B4-BE49-F238E27FC236}">
                <a16:creationId xmlns:a16="http://schemas.microsoft.com/office/drawing/2014/main" id="{389303AD-0F9A-1546-8856-7CFF5CAA3BDC}"/>
              </a:ext>
            </a:extLst>
          </p:cNvPr>
          <p:cNvSpPr txBox="1"/>
          <p:nvPr/>
        </p:nvSpPr>
        <p:spPr>
          <a:xfrm>
            <a:off x="10229413" y="3171719"/>
            <a:ext cx="596638" cy="369332"/>
          </a:xfrm>
          <a:prstGeom prst="rect">
            <a:avLst/>
          </a:prstGeom>
          <a:noFill/>
        </p:spPr>
        <p:txBody>
          <a:bodyPr wrap="none" rtlCol="0">
            <a:spAutoFit/>
          </a:bodyPr>
          <a:lstStyle/>
          <a:p>
            <a:r>
              <a:rPr lang="en-US" altLang="ja-JP" dirty="0"/>
              <a:t>x</a:t>
            </a:r>
            <a:r>
              <a:rPr kumimoji="1" lang="en-US" altLang="ja-JP" dirty="0"/>
              <a:t>=d</a:t>
            </a:r>
            <a:endParaRPr kumimoji="1" lang="ja-JP" altLang="en-US" dirty="0"/>
          </a:p>
        </p:txBody>
      </p:sp>
      <p:cxnSp>
        <p:nvCxnSpPr>
          <p:cNvPr id="31" name="直線矢印コネクタ 30">
            <a:extLst>
              <a:ext uri="{FF2B5EF4-FFF2-40B4-BE49-F238E27FC236}">
                <a16:creationId xmlns:a16="http://schemas.microsoft.com/office/drawing/2014/main" id="{2F05CEB9-9FC4-3123-5332-BF3816E00C16}"/>
              </a:ext>
            </a:extLst>
          </p:cNvPr>
          <p:cNvCxnSpPr>
            <a:stCxn id="28" idx="0"/>
          </p:cNvCxnSpPr>
          <p:nvPr/>
        </p:nvCxnSpPr>
        <p:spPr>
          <a:xfrm flipH="1" flipV="1">
            <a:off x="9799837" y="2821021"/>
            <a:ext cx="1" cy="341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39BB4F15-92A7-3398-1CA7-FAC964DC6CE4}"/>
              </a:ext>
            </a:extLst>
          </p:cNvPr>
          <p:cNvCxnSpPr>
            <a:cxnSpLocks/>
            <a:stCxn id="29" idx="0"/>
          </p:cNvCxnSpPr>
          <p:nvPr/>
        </p:nvCxnSpPr>
        <p:spPr>
          <a:xfrm flipH="1" flipV="1">
            <a:off x="10193862" y="2821021"/>
            <a:ext cx="333870" cy="350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8F9B03EC-2BE3-657A-3477-14F998B13A6F}"/>
              </a:ext>
            </a:extLst>
          </p:cNvPr>
          <p:cNvSpPr txBox="1"/>
          <p:nvPr/>
        </p:nvSpPr>
        <p:spPr>
          <a:xfrm>
            <a:off x="1373890" y="3175552"/>
            <a:ext cx="1617649" cy="830997"/>
          </a:xfrm>
          <a:prstGeom prst="rect">
            <a:avLst/>
          </a:prstGeom>
          <a:noFill/>
        </p:spPr>
        <p:txBody>
          <a:bodyPr wrap="square">
            <a:spAutoFit/>
          </a:bodyPr>
          <a:lstStyle/>
          <a:p>
            <a:pPr algn="ctr"/>
            <a:r>
              <a:rPr lang="ja-JP" altLang="en-US" sz="2400" b="1" dirty="0"/>
              <a:t>領域</a:t>
            </a:r>
            <a:r>
              <a:rPr lang="en-US" altLang="ja-JP" sz="2400" b="1" dirty="0"/>
              <a:t>S</a:t>
            </a:r>
          </a:p>
          <a:p>
            <a:pPr algn="ctr"/>
            <a:r>
              <a:rPr lang="en-US" altLang="ja-JP" sz="2400" b="1" dirty="0"/>
              <a:t>(0≤x&lt;d)</a:t>
            </a:r>
            <a:endParaRPr lang="ja-JP" altLang="en-US" sz="2400" b="1" dirty="0"/>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221831E1-A03A-2C0A-D862-D4FF2A07B190}"/>
                  </a:ext>
                </a:extLst>
              </p:cNvPr>
              <p:cNvSpPr txBox="1"/>
              <p:nvPr/>
            </p:nvSpPr>
            <p:spPr>
              <a:xfrm>
                <a:off x="9108522" y="3826526"/>
                <a:ext cx="1329788"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1" i="1">
                          <a:latin typeface="Cambria Math" panose="02040503050406030204" pitchFamily="18" charset="0"/>
                        </a:rPr>
                        <m:t>𝑩</m:t>
                      </m:r>
                      <m:r>
                        <a:rPr lang="en-US" altLang="ja-JP" i="1">
                          <a:latin typeface="Cambria Math" panose="02040503050406030204" pitchFamily="18" charset="0"/>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a:rPr lang="en-US" altLang="ja-JP" i="1">
                                    <a:latin typeface="Cambria Math" panose="02040503050406030204" pitchFamily="18" charset="0"/>
                                  </a:rPr>
                                  <m:t>0</m:t>
                                </m:r>
                              </m:e>
                            </m:mr>
                            <m:mr>
                              <m:e>
                                <m:r>
                                  <a:rPr lang="en-US" altLang="ja-JP" i="1">
                                    <a:latin typeface="Cambria Math" panose="02040503050406030204" pitchFamily="18" charset="0"/>
                                  </a:rPr>
                                  <m:t>0</m:t>
                                </m:r>
                              </m:e>
                            </m:mr>
                            <m:mr>
                              <m:e>
                                <m:r>
                                  <a:rPr lang="en-US" altLang="ja-JP" i="1">
                                    <a:latin typeface="Cambria Math" panose="02040503050406030204" pitchFamily="18" charset="0"/>
                                  </a:rPr>
                                  <m:t>𝐵</m:t>
                                </m:r>
                                <m:r>
                                  <a:rPr lang="en-US" altLang="ja-JP" i="1">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e>
                            </m:mr>
                          </m:m>
                        </m:e>
                      </m:d>
                    </m:oMath>
                  </m:oMathPara>
                </a14:m>
                <a:endParaRPr lang="ja-JP" altLang="en-US" dirty="0"/>
              </a:p>
            </p:txBody>
          </p:sp>
        </mc:Choice>
        <mc:Fallback xmlns="">
          <p:sp>
            <p:nvSpPr>
              <p:cNvPr id="38" name="テキスト ボックス 37">
                <a:extLst>
                  <a:ext uri="{FF2B5EF4-FFF2-40B4-BE49-F238E27FC236}">
                    <a16:creationId xmlns:a16="http://schemas.microsoft.com/office/drawing/2014/main" id="{221831E1-A03A-2C0A-D862-D4FF2A07B190}"/>
                  </a:ext>
                </a:extLst>
              </p:cNvPr>
              <p:cNvSpPr txBox="1">
                <a:spLocks noRot="1" noChangeAspect="1" noMove="1" noResize="1" noEditPoints="1" noAdjustHandles="1" noChangeArrowheads="1" noChangeShapeType="1" noTextEdit="1"/>
              </p:cNvSpPr>
              <p:nvPr/>
            </p:nvSpPr>
            <p:spPr>
              <a:xfrm>
                <a:off x="9108522" y="3826526"/>
                <a:ext cx="1329788" cy="891719"/>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ADEC3C76-B488-EDCC-A05F-4F58E88092D9}"/>
                  </a:ext>
                </a:extLst>
              </p:cNvPr>
              <p:cNvSpPr txBox="1"/>
              <p:nvPr/>
            </p:nvSpPr>
            <p:spPr>
              <a:xfrm>
                <a:off x="10709724" y="3901289"/>
                <a:ext cx="1267463" cy="7421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1" i="1" smtClean="0">
                          <a:latin typeface="Cambria Math" panose="02040503050406030204" pitchFamily="18" charset="0"/>
                        </a:rPr>
                        <m:t>𝑨</m:t>
                      </m:r>
                      <m:r>
                        <a:rPr lang="en-US" altLang="ja-JP" i="1">
                          <a:latin typeface="Cambria Math" panose="02040503050406030204" pitchFamily="18" charset="0"/>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0</m:t>
                                </m:r>
                              </m:e>
                            </m:mr>
                            <m:mr>
                              <m:e>
                                <m:r>
                                  <a:rPr lang="en-US" altLang="ja-JP" b="0" i="1" smtClean="0">
                                    <a:latin typeface="Cambria Math" panose="02040503050406030204" pitchFamily="18" charset="0"/>
                                  </a:rPr>
                                  <m:t>𝐴</m:t>
                                </m:r>
                                <m:r>
                                  <a:rPr lang="en-US" altLang="ja-JP" i="1">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e>
                            </m:mr>
                            <m:mr>
                              <m:e>
                                <m:r>
                                  <a:rPr lang="en-US" altLang="ja-JP" i="1">
                                    <a:latin typeface="Cambria Math" panose="02040503050406030204" pitchFamily="18" charset="0"/>
                                  </a:rPr>
                                  <m:t>0</m:t>
                                </m:r>
                              </m:e>
                            </m:mr>
                          </m:m>
                        </m:e>
                      </m:d>
                    </m:oMath>
                  </m:oMathPara>
                </a14:m>
                <a:endParaRPr lang="ja-JP" altLang="en-US" dirty="0"/>
              </a:p>
            </p:txBody>
          </p:sp>
        </mc:Choice>
        <mc:Fallback xmlns="">
          <p:sp>
            <p:nvSpPr>
              <p:cNvPr id="39" name="テキスト ボックス 38">
                <a:extLst>
                  <a:ext uri="{FF2B5EF4-FFF2-40B4-BE49-F238E27FC236}">
                    <a16:creationId xmlns:a16="http://schemas.microsoft.com/office/drawing/2014/main" id="{ADEC3C76-B488-EDCC-A05F-4F58E88092D9}"/>
                  </a:ext>
                </a:extLst>
              </p:cNvPr>
              <p:cNvSpPr txBox="1">
                <a:spLocks noRot="1" noChangeAspect="1" noMove="1" noResize="1" noEditPoints="1" noAdjustHandles="1" noChangeArrowheads="1" noChangeShapeType="1" noTextEdit="1"/>
              </p:cNvSpPr>
              <p:nvPr/>
            </p:nvSpPr>
            <p:spPr>
              <a:xfrm>
                <a:off x="10709724" y="3901289"/>
                <a:ext cx="1267463" cy="742191"/>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75F904A8-E37D-B003-1B80-2B2210A98A3D}"/>
                  </a:ext>
                </a:extLst>
              </p:cNvPr>
              <p:cNvSpPr txBox="1"/>
              <p:nvPr/>
            </p:nvSpPr>
            <p:spPr>
              <a:xfrm>
                <a:off x="9176597" y="4934497"/>
                <a:ext cx="2368399" cy="369332"/>
              </a:xfrm>
              <a:prstGeom prst="rect">
                <a:avLst/>
              </a:prstGeom>
              <a:noFill/>
            </p:spPr>
            <p:txBody>
              <a:bodyPr wrap="square">
                <a:spAutoFit/>
              </a:bodyPr>
              <a:lstStyle/>
              <a:p>
                <a14:m>
                  <m:oMath xmlns:m="http://schemas.openxmlformats.org/officeDocument/2006/math">
                    <m:r>
                      <a:rPr lang="en-US" altLang="ja-JP" sz="1800" b="1" i="1" kern="1000" smtClean="0">
                        <a:effectLst/>
                        <a:latin typeface="Cambria Math" panose="02040503050406030204" pitchFamily="18" charset="0"/>
                        <a:ea typeface="ＭＳ 明朝" panose="02020609040205080304" pitchFamily="17" charset="-128"/>
                        <a:cs typeface="Times New Roman" panose="02020603050405020304" pitchFamily="18" charset="0"/>
                      </a:rPr>
                      <m:t>𝑩</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r>
                      <m:rPr>
                        <m:nor/>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rot</m:t>
                    </m:r>
                    <m:r>
                      <a:rPr lang="en-US" altLang="ja-JP" sz="1800" b="1" i="1" kern="1000">
                        <a:effectLst/>
                        <a:latin typeface="Cambria Math" panose="02040503050406030204" pitchFamily="18" charset="0"/>
                        <a:ea typeface="ＭＳ 明朝" panose="02020609040205080304" pitchFamily="17" charset="-128"/>
                        <a:cs typeface="Times New Roman" panose="02020603050405020304" pitchFamily="18" charset="0"/>
                      </a:rPr>
                      <m:t>𝑨</m:t>
                    </m:r>
                  </m:oMath>
                </a14:m>
                <a:r>
                  <a:rPr lang="en-US" altLang="ja-JP" sz="1800" kern="1000" dirty="0">
                    <a:effectLst/>
                    <a:latin typeface="Century" panose="02040604050505020304" pitchFamily="18" charset="0"/>
                    <a:ea typeface="ＭＳ 明朝" panose="02020609040205080304" pitchFamily="17" charset="-128"/>
                    <a:cs typeface="Times New Roman" panose="02020603050405020304" pitchFamily="18" charset="0"/>
                  </a:rPr>
                  <a:t> or </a:t>
                </a:r>
                <a14:m>
                  <m:oMath xmlns:m="http://schemas.openxmlformats.org/officeDocument/2006/math">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𝐵</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𝑥</m:t>
                        </m:r>
                      </m:sub>
                    </m:s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𝐴</m:t>
                    </m:r>
                  </m:oMath>
                </a14:m>
                <a:endParaRPr lang="ja-JP" altLang="en-US" dirty="0"/>
              </a:p>
            </p:txBody>
          </p:sp>
        </mc:Choice>
        <mc:Fallback xmlns="">
          <p:sp>
            <p:nvSpPr>
              <p:cNvPr id="41" name="テキスト ボックス 40">
                <a:extLst>
                  <a:ext uri="{FF2B5EF4-FFF2-40B4-BE49-F238E27FC236}">
                    <a16:creationId xmlns:a16="http://schemas.microsoft.com/office/drawing/2014/main" id="{75F904A8-E37D-B003-1B80-2B2210A98A3D}"/>
                  </a:ext>
                </a:extLst>
              </p:cNvPr>
              <p:cNvSpPr txBox="1">
                <a:spLocks noRot="1" noChangeAspect="1" noMove="1" noResize="1" noEditPoints="1" noAdjustHandles="1" noChangeArrowheads="1" noChangeShapeType="1" noTextEdit="1"/>
              </p:cNvSpPr>
              <p:nvPr/>
            </p:nvSpPr>
            <p:spPr>
              <a:xfrm>
                <a:off x="9176597" y="4934497"/>
                <a:ext cx="2368399" cy="369332"/>
              </a:xfrm>
              <a:prstGeom prst="rect">
                <a:avLst/>
              </a:prstGeom>
              <a:blipFill>
                <a:blip r:embed="rId13"/>
                <a:stretch>
                  <a:fillRect t="-11475" b="-21311"/>
                </a:stretch>
              </a:blipFill>
            </p:spPr>
            <p:txBody>
              <a:bodyPr/>
              <a:lstStyle/>
              <a:p>
                <a:r>
                  <a:rPr lang="ja-JP" altLang="en-US">
                    <a:noFill/>
                  </a:rPr>
                  <a:t> </a:t>
                </a:r>
              </a:p>
            </p:txBody>
          </p:sp>
        </mc:Fallback>
      </mc:AlternateContent>
      <p:sp>
        <p:nvSpPr>
          <p:cNvPr id="42" name="正方形/長方形 41">
            <a:extLst>
              <a:ext uri="{FF2B5EF4-FFF2-40B4-BE49-F238E27FC236}">
                <a16:creationId xmlns:a16="http://schemas.microsoft.com/office/drawing/2014/main" id="{7A09A7D5-02D1-0D94-F745-2A5B0AA9D698}"/>
              </a:ext>
            </a:extLst>
          </p:cNvPr>
          <p:cNvSpPr/>
          <p:nvPr/>
        </p:nvSpPr>
        <p:spPr>
          <a:xfrm>
            <a:off x="8966396" y="3626669"/>
            <a:ext cx="3062739" cy="18797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左中かっこ 43">
            <a:extLst>
              <a:ext uri="{FF2B5EF4-FFF2-40B4-BE49-F238E27FC236}">
                <a16:creationId xmlns:a16="http://schemas.microsoft.com/office/drawing/2014/main" id="{6B45A80B-77F1-0933-8A59-080675689CA1}"/>
              </a:ext>
            </a:extLst>
          </p:cNvPr>
          <p:cNvSpPr/>
          <p:nvPr/>
        </p:nvSpPr>
        <p:spPr>
          <a:xfrm>
            <a:off x="3008972" y="3145577"/>
            <a:ext cx="337680" cy="998087"/>
          </a:xfrm>
          <a:prstGeom prst="leftBrace">
            <a:avLst>
              <a:gd name="adj1" fmla="val 31688"/>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5531670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C5EF2127-EA22-924C-0001-2356FC4C0E9F}"/>
                  </a:ext>
                </a:extLst>
              </p:cNvPr>
              <p:cNvSpPr txBox="1"/>
              <p:nvPr/>
            </p:nvSpPr>
            <p:spPr>
              <a:xfrm>
                <a:off x="3047883" y="3125467"/>
                <a:ext cx="4578796" cy="484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ja-JP" altLang="en-US" sz="2400" i="1" smtClean="0">
                          <a:latin typeface="Cambria Math" panose="02040503050406030204" pitchFamily="18" charset="0"/>
                        </a:rPr>
                        <m:t>𝐵</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𝑥</m:t>
                          </m:r>
                        </m:e>
                      </m:d>
                      <m:r>
                        <a:rPr lang="ja-JP" altLang="en-US" sz="2400" i="0">
                          <a:latin typeface="Cambria Math" panose="02040503050406030204" pitchFamily="18" charset="0"/>
                        </a:rPr>
                        <m:t>=</m:t>
                      </m:r>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0">
                              <a:latin typeface="Cambria Math" panose="02040503050406030204" pitchFamily="18" charset="0"/>
                            </a:rPr>
                            <m:t>1</m:t>
                          </m:r>
                        </m:sub>
                      </m:sSub>
                      <m:sSup>
                        <m:sSupPr>
                          <m:ctrlPr>
                            <a:rPr lang="ja-JP" altLang="en-US" sz="2400" i="1">
                              <a:solidFill>
                                <a:srgbClr val="836967"/>
                              </a:solidFill>
                              <a:latin typeface="Cambria Math" panose="02040503050406030204" pitchFamily="18" charset="0"/>
                            </a:rPr>
                          </m:ctrlPr>
                        </m:sSupPr>
                        <m:e>
                          <m:r>
                            <a:rPr lang="ja-JP" altLang="en-US" sz="2400" i="1">
                              <a:latin typeface="Cambria Math" panose="02040503050406030204" pitchFamily="18" charset="0"/>
                            </a:rPr>
                            <m:t>𝑒</m:t>
                          </m:r>
                        </m:e>
                        <m:sup>
                          <m:f>
                            <m:fPr>
                              <m:type m:val="lin"/>
                              <m:ctrlPr>
                                <a:rPr lang="ja-JP" altLang="en-US" sz="2400" i="1">
                                  <a:latin typeface="Cambria Math" panose="02040503050406030204" pitchFamily="18" charset="0"/>
                                </a:rPr>
                              </m:ctrlPr>
                            </m:fPr>
                            <m:num>
                              <m:r>
                                <a:rPr lang="ja-JP" altLang="en-US" sz="2400" i="1">
                                  <a:latin typeface="Cambria Math" panose="02040503050406030204" pitchFamily="18" charset="0"/>
                                </a:rPr>
                                <m:t>𝑥</m:t>
                              </m:r>
                            </m:num>
                            <m:den>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𝜆</m:t>
                                  </m:r>
                                </m:e>
                                <m:sub>
                                  <m:r>
                                    <a:rPr lang="ja-JP" altLang="en-US" sz="2400" i="1">
                                      <a:latin typeface="Cambria Math" panose="02040503050406030204" pitchFamily="18" charset="0"/>
                                    </a:rPr>
                                    <m:t>𝑠</m:t>
                                  </m:r>
                                </m:sub>
                              </m:sSub>
                            </m:den>
                          </m:f>
                        </m:sup>
                      </m:sSup>
                      <m:r>
                        <a:rPr lang="ja-JP" altLang="en-US" sz="2400" i="0">
                          <a:latin typeface="Cambria Math" panose="02040503050406030204" pitchFamily="18" charset="0"/>
                        </a:rPr>
                        <m:t>+</m:t>
                      </m:r>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0">
                              <a:latin typeface="Cambria Math" panose="02040503050406030204" pitchFamily="18" charset="0"/>
                            </a:rPr>
                            <m:t>2</m:t>
                          </m:r>
                        </m:sub>
                      </m:sSub>
                      <m:sSup>
                        <m:sSupPr>
                          <m:ctrlPr>
                            <a:rPr lang="ja-JP" altLang="en-US" sz="2400" i="1">
                              <a:solidFill>
                                <a:srgbClr val="836967"/>
                              </a:solidFill>
                              <a:latin typeface="Cambria Math" panose="02040503050406030204" pitchFamily="18" charset="0"/>
                            </a:rPr>
                          </m:ctrlPr>
                        </m:sSupPr>
                        <m:e>
                          <m:r>
                            <a:rPr lang="ja-JP" altLang="en-US" sz="2400" i="1">
                              <a:latin typeface="Cambria Math" panose="02040503050406030204" pitchFamily="18" charset="0"/>
                            </a:rPr>
                            <m:t>𝑒</m:t>
                          </m:r>
                        </m:e>
                        <m:sup>
                          <m:f>
                            <m:fPr>
                              <m:type m:val="lin"/>
                              <m:ctrlPr>
                                <a:rPr lang="ja-JP" altLang="en-US" sz="2400" i="1">
                                  <a:latin typeface="Cambria Math" panose="02040503050406030204" pitchFamily="18" charset="0"/>
                                </a:rPr>
                              </m:ctrlPr>
                            </m:fPr>
                            <m:num>
                              <m:r>
                                <a:rPr lang="ja-JP" altLang="en-US" sz="2400" i="0">
                                  <a:latin typeface="Cambria Math" panose="02040503050406030204" pitchFamily="18" charset="0"/>
                                </a:rPr>
                                <m:t>−</m:t>
                              </m:r>
                              <m:r>
                                <a:rPr lang="ja-JP" altLang="en-US" sz="2400" i="1">
                                  <a:latin typeface="Cambria Math" panose="02040503050406030204" pitchFamily="18" charset="0"/>
                                </a:rPr>
                                <m:t>𝑥</m:t>
                              </m:r>
                            </m:num>
                            <m:den>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𝜆</m:t>
                                  </m:r>
                                </m:e>
                                <m:sub>
                                  <m:r>
                                    <a:rPr lang="ja-JP" altLang="en-US" sz="2400" i="1">
                                      <a:latin typeface="Cambria Math" panose="02040503050406030204" pitchFamily="18" charset="0"/>
                                    </a:rPr>
                                    <m:t>𝑠</m:t>
                                  </m:r>
                                </m:sub>
                              </m:sSub>
                            </m:den>
                          </m:f>
                        </m:sup>
                      </m:sSup>
                    </m:oMath>
                  </m:oMathPara>
                </a14:m>
                <a:endParaRPr lang="ja-JP" altLang="en-US" sz="2400" dirty="0"/>
              </a:p>
            </p:txBody>
          </p:sp>
        </mc:Choice>
        <mc:Fallback xmlns="">
          <p:sp>
            <p:nvSpPr>
              <p:cNvPr id="3" name="テキスト ボックス 2">
                <a:extLst>
                  <a:ext uri="{FF2B5EF4-FFF2-40B4-BE49-F238E27FC236}">
                    <a16:creationId xmlns:a16="http://schemas.microsoft.com/office/drawing/2014/main" id="{C5EF2127-EA22-924C-0001-2356FC4C0E9F}"/>
                  </a:ext>
                </a:extLst>
              </p:cNvPr>
              <p:cNvSpPr txBox="1">
                <a:spLocks noRot="1" noChangeAspect="1" noMove="1" noResize="1" noEditPoints="1" noAdjustHandles="1" noChangeArrowheads="1" noChangeShapeType="1" noTextEdit="1"/>
              </p:cNvSpPr>
              <p:nvPr/>
            </p:nvSpPr>
            <p:spPr>
              <a:xfrm>
                <a:off x="3047883" y="3125467"/>
                <a:ext cx="4578796" cy="484684"/>
              </a:xfrm>
              <a:prstGeom prst="rect">
                <a:avLst/>
              </a:prstGeom>
              <a:blipFill>
                <a:blip r:embed="rId2"/>
                <a:stretch>
                  <a:fillRect t="-87342" b="-1063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34C4D6E-C8AA-D6C0-D913-7BA7EBDE833F}"/>
                  </a:ext>
                </a:extLst>
              </p:cNvPr>
              <p:cNvSpPr txBox="1"/>
              <p:nvPr/>
            </p:nvSpPr>
            <p:spPr>
              <a:xfrm>
                <a:off x="3047883" y="3540669"/>
                <a:ext cx="4578796" cy="8751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ja-JP" altLang="en-US" sz="2400" i="1" smtClean="0">
                          <a:latin typeface="Cambria Math" panose="02040503050406030204" pitchFamily="18" charset="0"/>
                        </a:rPr>
                        <m:t>𝐴</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𝑥</m:t>
                          </m:r>
                        </m:e>
                      </m:d>
                      <m:r>
                        <a:rPr lang="ja-JP" altLang="en-US" sz="2400" i="0">
                          <a:latin typeface="Cambria Math" panose="02040503050406030204" pitchFamily="18" charset="0"/>
                        </a:rPr>
                        <m:t>=</m:t>
                      </m:r>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𝜆</m:t>
                          </m:r>
                        </m:e>
                        <m:sub>
                          <m:r>
                            <a:rPr lang="ja-JP" altLang="en-US" sz="2400" i="1">
                              <a:latin typeface="Cambria Math" panose="02040503050406030204" pitchFamily="18" charset="0"/>
                            </a:rPr>
                            <m:t>𝑠</m:t>
                          </m:r>
                        </m:sub>
                      </m:sSub>
                      <m:d>
                        <m:dPr>
                          <m:ctrlPr>
                            <a:rPr lang="ja-JP" altLang="en-US" sz="2400" i="1">
                              <a:latin typeface="Cambria Math" panose="02040503050406030204" pitchFamily="18" charset="0"/>
                            </a:rPr>
                          </m:ctrlPr>
                        </m:dPr>
                        <m:e>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0">
                                  <a:latin typeface="Cambria Math" panose="02040503050406030204" pitchFamily="18" charset="0"/>
                                </a:rPr>
                                <m:t>1</m:t>
                              </m:r>
                            </m:sub>
                          </m:sSub>
                          <m:sSup>
                            <m:sSupPr>
                              <m:ctrlPr>
                                <a:rPr lang="ja-JP" altLang="en-US" sz="2400" i="1">
                                  <a:solidFill>
                                    <a:srgbClr val="836967"/>
                                  </a:solidFill>
                                  <a:latin typeface="Cambria Math" panose="02040503050406030204" pitchFamily="18" charset="0"/>
                                </a:rPr>
                              </m:ctrlPr>
                            </m:sSupPr>
                            <m:e>
                              <m:r>
                                <a:rPr lang="ja-JP" altLang="en-US" sz="2400" i="1">
                                  <a:latin typeface="Cambria Math" panose="02040503050406030204" pitchFamily="18" charset="0"/>
                                </a:rPr>
                                <m:t>𝑒</m:t>
                              </m:r>
                            </m:e>
                            <m:sup>
                              <m:f>
                                <m:fPr>
                                  <m:type m:val="lin"/>
                                  <m:ctrlPr>
                                    <a:rPr lang="ja-JP" altLang="en-US" sz="2400" i="1">
                                      <a:latin typeface="Cambria Math" panose="02040503050406030204" pitchFamily="18" charset="0"/>
                                    </a:rPr>
                                  </m:ctrlPr>
                                </m:fPr>
                                <m:num>
                                  <m:r>
                                    <a:rPr lang="ja-JP" altLang="en-US" sz="2400" i="1">
                                      <a:latin typeface="Cambria Math" panose="02040503050406030204" pitchFamily="18" charset="0"/>
                                    </a:rPr>
                                    <m:t>𝑥</m:t>
                                  </m:r>
                                </m:num>
                                <m:den>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𝜆</m:t>
                                      </m:r>
                                    </m:e>
                                    <m:sub>
                                      <m:r>
                                        <a:rPr lang="ja-JP" altLang="en-US" sz="2400" i="1">
                                          <a:latin typeface="Cambria Math" panose="02040503050406030204" pitchFamily="18" charset="0"/>
                                        </a:rPr>
                                        <m:t>𝑠</m:t>
                                      </m:r>
                                    </m:sub>
                                  </m:sSub>
                                </m:den>
                              </m:f>
                            </m:sup>
                          </m:sSup>
                          <m:r>
                            <a:rPr lang="ja-JP" altLang="en-US" sz="2400" i="0">
                              <a:latin typeface="Cambria Math" panose="02040503050406030204" pitchFamily="18" charset="0"/>
                            </a:rPr>
                            <m:t>−</m:t>
                          </m:r>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0">
                                  <a:latin typeface="Cambria Math" panose="02040503050406030204" pitchFamily="18" charset="0"/>
                                </a:rPr>
                                <m:t>2</m:t>
                              </m:r>
                            </m:sub>
                          </m:sSub>
                          <m:sSup>
                            <m:sSupPr>
                              <m:ctrlPr>
                                <a:rPr lang="ja-JP" altLang="en-US" sz="2400" i="1">
                                  <a:solidFill>
                                    <a:srgbClr val="836967"/>
                                  </a:solidFill>
                                  <a:latin typeface="Cambria Math" panose="02040503050406030204" pitchFamily="18" charset="0"/>
                                </a:rPr>
                              </m:ctrlPr>
                            </m:sSupPr>
                            <m:e>
                              <m:r>
                                <a:rPr lang="ja-JP" altLang="en-US" sz="2400" i="1">
                                  <a:latin typeface="Cambria Math" panose="02040503050406030204" pitchFamily="18" charset="0"/>
                                </a:rPr>
                                <m:t>𝑒</m:t>
                              </m:r>
                            </m:e>
                            <m:sup>
                              <m:f>
                                <m:fPr>
                                  <m:type m:val="lin"/>
                                  <m:ctrlPr>
                                    <a:rPr lang="ja-JP" altLang="en-US" sz="2400" i="1">
                                      <a:latin typeface="Cambria Math" panose="02040503050406030204" pitchFamily="18" charset="0"/>
                                    </a:rPr>
                                  </m:ctrlPr>
                                </m:fPr>
                                <m:num>
                                  <m:r>
                                    <a:rPr lang="ja-JP" altLang="en-US" sz="2400" i="0">
                                      <a:latin typeface="Cambria Math" panose="02040503050406030204" pitchFamily="18" charset="0"/>
                                    </a:rPr>
                                    <m:t>−</m:t>
                                  </m:r>
                                  <m:r>
                                    <a:rPr lang="ja-JP" altLang="en-US" sz="2400" i="1">
                                      <a:latin typeface="Cambria Math" panose="02040503050406030204" pitchFamily="18" charset="0"/>
                                    </a:rPr>
                                    <m:t>𝑥</m:t>
                                  </m:r>
                                </m:num>
                                <m:den>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𝜆</m:t>
                                      </m:r>
                                    </m:e>
                                    <m:sub>
                                      <m:r>
                                        <a:rPr lang="ja-JP" altLang="en-US" sz="2400" i="1">
                                          <a:latin typeface="Cambria Math" panose="02040503050406030204" pitchFamily="18" charset="0"/>
                                        </a:rPr>
                                        <m:t>𝑠</m:t>
                                      </m:r>
                                    </m:sub>
                                  </m:sSub>
                                </m:den>
                              </m:f>
                            </m:sup>
                          </m:sSup>
                        </m:e>
                      </m:d>
                    </m:oMath>
                  </m:oMathPara>
                </a14:m>
                <a:endParaRPr lang="ja-JP" altLang="en-US" sz="2400" dirty="0"/>
              </a:p>
            </p:txBody>
          </p:sp>
        </mc:Choice>
        <mc:Fallback xmlns="">
          <p:sp>
            <p:nvSpPr>
              <p:cNvPr id="5" name="テキスト ボックス 4">
                <a:extLst>
                  <a:ext uri="{FF2B5EF4-FFF2-40B4-BE49-F238E27FC236}">
                    <a16:creationId xmlns:a16="http://schemas.microsoft.com/office/drawing/2014/main" id="{234C4D6E-C8AA-D6C0-D913-7BA7EBDE833F}"/>
                  </a:ext>
                </a:extLst>
              </p:cNvPr>
              <p:cNvSpPr txBox="1">
                <a:spLocks noRot="1" noChangeAspect="1" noMove="1" noResize="1" noEditPoints="1" noAdjustHandles="1" noChangeArrowheads="1" noChangeShapeType="1" noTextEdit="1"/>
              </p:cNvSpPr>
              <p:nvPr/>
            </p:nvSpPr>
            <p:spPr>
              <a:xfrm>
                <a:off x="3047883" y="3540669"/>
                <a:ext cx="4578796" cy="875111"/>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8580677-FCE7-7313-629B-68ED8AE19DAF}"/>
                  </a:ext>
                </a:extLst>
              </p:cNvPr>
              <p:cNvSpPr txBox="1"/>
              <p:nvPr/>
            </p:nvSpPr>
            <p:spPr>
              <a:xfrm>
                <a:off x="3168733" y="4263046"/>
                <a:ext cx="3440117" cy="4866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ja-JP" altLang="en-US" sz="2400" i="1" smtClean="0">
                          <a:latin typeface="Cambria Math" panose="02040503050406030204" pitchFamily="18" charset="0"/>
                        </a:rPr>
                        <m:t>𝐵</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𝑥</m:t>
                          </m:r>
                        </m:e>
                      </m:d>
                      <m:r>
                        <a:rPr lang="ja-JP" altLang="en-US" sz="2400" i="0">
                          <a:latin typeface="Cambria Math" panose="02040503050406030204" pitchFamily="18" charset="0"/>
                        </a:rPr>
                        <m:t>=</m:t>
                      </m:r>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0">
                              <a:latin typeface="Cambria Math" panose="02040503050406030204" pitchFamily="18" charset="0"/>
                            </a:rPr>
                            <m:t>3</m:t>
                          </m:r>
                        </m:sub>
                      </m:sSub>
                      <m:sSup>
                        <m:sSupPr>
                          <m:ctrlPr>
                            <a:rPr lang="ja-JP" altLang="en-US" sz="2400" i="1">
                              <a:solidFill>
                                <a:srgbClr val="836967"/>
                              </a:solidFill>
                              <a:latin typeface="Cambria Math" panose="02040503050406030204" pitchFamily="18" charset="0"/>
                            </a:rPr>
                          </m:ctrlPr>
                        </m:sSupPr>
                        <m:e>
                          <m:r>
                            <a:rPr lang="ja-JP" altLang="en-US" sz="2400" i="1">
                              <a:latin typeface="Cambria Math" panose="02040503050406030204" pitchFamily="18" charset="0"/>
                            </a:rPr>
                            <m:t>𝑒</m:t>
                          </m:r>
                        </m:e>
                        <m:sup>
                          <m:r>
                            <a:rPr lang="ja-JP" altLang="en-US" sz="2400" i="0">
                              <a:latin typeface="Cambria Math" panose="02040503050406030204" pitchFamily="18" charset="0"/>
                            </a:rPr>
                            <m:t>−</m:t>
                          </m:r>
                          <m:f>
                            <m:fPr>
                              <m:type m:val="lin"/>
                              <m:ctrlPr>
                                <a:rPr lang="ja-JP" altLang="en-US" sz="2400" i="1">
                                  <a:latin typeface="Cambria Math" panose="02040503050406030204" pitchFamily="18" charset="0"/>
                                </a:rPr>
                              </m:ctrlPr>
                            </m:fPr>
                            <m:num>
                              <m:d>
                                <m:dPr>
                                  <m:ctrlPr>
                                    <a:rPr lang="ja-JP" altLang="en-US" sz="2400" i="1">
                                      <a:latin typeface="Cambria Math" panose="02040503050406030204" pitchFamily="18" charset="0"/>
                                    </a:rPr>
                                  </m:ctrlPr>
                                </m:dPr>
                                <m:e>
                                  <m:r>
                                    <a:rPr lang="ja-JP" altLang="en-US" sz="2400" i="1">
                                      <a:latin typeface="Cambria Math" panose="02040503050406030204" pitchFamily="18" charset="0"/>
                                    </a:rPr>
                                    <m:t>𝑥</m:t>
                                  </m:r>
                                  <m:r>
                                    <a:rPr lang="ja-JP" altLang="en-US" sz="2400" i="0">
                                      <a:latin typeface="Cambria Math" panose="02040503050406030204" pitchFamily="18" charset="0"/>
                                    </a:rPr>
                                    <m:t>−</m:t>
                                  </m:r>
                                  <m:r>
                                    <a:rPr lang="ja-JP" altLang="en-US" sz="2400" i="1">
                                      <a:latin typeface="Cambria Math" panose="02040503050406030204" pitchFamily="18" charset="0"/>
                                    </a:rPr>
                                    <m:t>𝑑</m:t>
                                  </m:r>
                                </m:e>
                              </m:d>
                            </m:num>
                            <m:den>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𝜆</m:t>
                                  </m:r>
                                </m:e>
                                <m:sub>
                                  <m:r>
                                    <m:rPr>
                                      <m:sty m:val="p"/>
                                    </m:rPr>
                                    <a:rPr lang="ja-JP" altLang="en-US" sz="2400" i="0">
                                      <a:latin typeface="Cambria Math" panose="02040503050406030204" pitchFamily="18" charset="0"/>
                                    </a:rPr>
                                    <m:t>Σ</m:t>
                                  </m:r>
                                </m:sub>
                              </m:sSub>
                            </m:den>
                          </m:f>
                        </m:sup>
                      </m:sSup>
                    </m:oMath>
                  </m:oMathPara>
                </a14:m>
                <a:endParaRPr lang="ja-JP" altLang="en-US" sz="2400" dirty="0"/>
              </a:p>
            </p:txBody>
          </p:sp>
        </mc:Choice>
        <mc:Fallback xmlns="">
          <p:sp>
            <p:nvSpPr>
              <p:cNvPr id="7" name="テキスト ボックス 6">
                <a:extLst>
                  <a:ext uri="{FF2B5EF4-FFF2-40B4-BE49-F238E27FC236}">
                    <a16:creationId xmlns:a16="http://schemas.microsoft.com/office/drawing/2014/main" id="{78580677-FCE7-7313-629B-68ED8AE19DAF}"/>
                  </a:ext>
                </a:extLst>
              </p:cNvPr>
              <p:cNvSpPr txBox="1">
                <a:spLocks noRot="1" noChangeAspect="1" noMove="1" noResize="1" noEditPoints="1" noAdjustHandles="1" noChangeArrowheads="1" noChangeShapeType="1" noTextEdit="1"/>
              </p:cNvSpPr>
              <p:nvPr/>
            </p:nvSpPr>
            <p:spPr>
              <a:xfrm>
                <a:off x="3168733" y="4263046"/>
                <a:ext cx="3440117" cy="48667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E6CB591-849C-4E14-E9C8-FAFAE90EC229}"/>
                  </a:ext>
                </a:extLst>
              </p:cNvPr>
              <p:cNvSpPr txBox="1"/>
              <p:nvPr/>
            </p:nvSpPr>
            <p:spPr>
              <a:xfrm>
                <a:off x="3256282" y="4635777"/>
                <a:ext cx="3440117" cy="4866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tx1"/>
                          </a:solidFill>
                          <a:latin typeface="Cambria Math" panose="02040503050406030204" pitchFamily="18" charset="0"/>
                        </a:rPr>
                        <m:t>𝐴</m:t>
                      </m:r>
                      <m:d>
                        <m:dPr>
                          <m:ctrlPr>
                            <a:rPr lang="ja-JP" altLang="en-US" sz="2400" i="1">
                              <a:solidFill>
                                <a:schemeClr val="tx1"/>
                              </a:solidFill>
                              <a:latin typeface="Cambria Math" panose="02040503050406030204" pitchFamily="18" charset="0"/>
                            </a:rPr>
                          </m:ctrlPr>
                        </m:dPr>
                        <m:e>
                          <m:r>
                            <a:rPr lang="ja-JP" altLang="en-US" sz="2400" i="1">
                              <a:solidFill>
                                <a:schemeClr val="tx1"/>
                              </a:solidFill>
                              <a:latin typeface="Cambria Math" panose="02040503050406030204" pitchFamily="18" charset="0"/>
                            </a:rPr>
                            <m:t>𝑥</m:t>
                          </m:r>
                        </m:e>
                      </m:d>
                      <m:r>
                        <a:rPr lang="ja-JP" altLang="en-US" sz="2400" i="0">
                          <a:solidFill>
                            <a:schemeClr val="tx1"/>
                          </a:solidFill>
                          <a:latin typeface="Cambria Math" panose="02040503050406030204" pitchFamily="18" charset="0"/>
                        </a:rPr>
                        <m:t>=−</m:t>
                      </m:r>
                      <m:sSub>
                        <m:sSubPr>
                          <m:ctrlPr>
                            <a:rPr lang="ja-JP" altLang="en-US" sz="2400" i="1">
                              <a:solidFill>
                                <a:schemeClr val="tx1"/>
                              </a:solidFill>
                              <a:latin typeface="Cambria Math" panose="02040503050406030204" pitchFamily="18" charset="0"/>
                            </a:rPr>
                          </m:ctrlPr>
                        </m:sSubPr>
                        <m:e>
                          <m:r>
                            <a:rPr lang="ja-JP" altLang="en-US" sz="2400" i="1">
                              <a:solidFill>
                                <a:schemeClr val="tx1"/>
                              </a:solidFill>
                              <a:latin typeface="Cambria Math" panose="02040503050406030204" pitchFamily="18" charset="0"/>
                            </a:rPr>
                            <m:t>𝜆</m:t>
                          </m:r>
                        </m:e>
                        <m:sub>
                          <m:r>
                            <m:rPr>
                              <m:sty m:val="p"/>
                            </m:rPr>
                            <a:rPr lang="ja-JP" altLang="en-US" sz="2400" i="0">
                              <a:solidFill>
                                <a:schemeClr val="tx1"/>
                              </a:solidFill>
                              <a:latin typeface="Cambria Math" panose="02040503050406030204" pitchFamily="18" charset="0"/>
                            </a:rPr>
                            <m:t>Σ</m:t>
                          </m:r>
                        </m:sub>
                      </m:sSub>
                      <m:sSub>
                        <m:sSubPr>
                          <m:ctrlPr>
                            <a:rPr lang="ja-JP" altLang="en-US" sz="2400" i="1">
                              <a:solidFill>
                                <a:schemeClr val="tx1"/>
                              </a:solidFill>
                              <a:latin typeface="Cambria Math" panose="02040503050406030204" pitchFamily="18" charset="0"/>
                            </a:rPr>
                          </m:ctrlPr>
                        </m:sSubPr>
                        <m:e>
                          <m:r>
                            <a:rPr lang="ja-JP" altLang="en-US" sz="2400" i="1">
                              <a:solidFill>
                                <a:schemeClr val="tx1"/>
                              </a:solidFill>
                              <a:latin typeface="Cambria Math" panose="02040503050406030204" pitchFamily="18" charset="0"/>
                            </a:rPr>
                            <m:t>𝐶</m:t>
                          </m:r>
                        </m:e>
                        <m:sub>
                          <m:r>
                            <a:rPr lang="ja-JP" altLang="en-US" sz="2400" i="0">
                              <a:solidFill>
                                <a:schemeClr val="tx1"/>
                              </a:solidFill>
                              <a:latin typeface="Cambria Math" panose="02040503050406030204" pitchFamily="18" charset="0"/>
                            </a:rPr>
                            <m:t>3</m:t>
                          </m:r>
                        </m:sub>
                      </m:sSub>
                      <m:sSup>
                        <m:sSupPr>
                          <m:ctrlPr>
                            <a:rPr lang="ja-JP" altLang="en-US" sz="2400" i="1">
                              <a:solidFill>
                                <a:schemeClr val="tx1"/>
                              </a:solidFill>
                              <a:latin typeface="Cambria Math" panose="02040503050406030204" pitchFamily="18" charset="0"/>
                            </a:rPr>
                          </m:ctrlPr>
                        </m:sSupPr>
                        <m:e>
                          <m:r>
                            <a:rPr lang="ja-JP" altLang="en-US" sz="2400" i="1">
                              <a:solidFill>
                                <a:schemeClr val="tx1"/>
                              </a:solidFill>
                              <a:latin typeface="Cambria Math" panose="02040503050406030204" pitchFamily="18" charset="0"/>
                            </a:rPr>
                            <m:t>𝑒</m:t>
                          </m:r>
                        </m:e>
                        <m:sup>
                          <m:r>
                            <a:rPr lang="ja-JP" altLang="en-US" sz="2400" i="0">
                              <a:solidFill>
                                <a:schemeClr val="tx1"/>
                              </a:solidFill>
                              <a:latin typeface="Cambria Math" panose="02040503050406030204" pitchFamily="18" charset="0"/>
                            </a:rPr>
                            <m:t>−</m:t>
                          </m:r>
                          <m:f>
                            <m:fPr>
                              <m:type m:val="lin"/>
                              <m:ctrlPr>
                                <a:rPr lang="ja-JP" altLang="en-US" sz="2400" i="1">
                                  <a:solidFill>
                                    <a:schemeClr val="tx1"/>
                                  </a:solidFill>
                                  <a:latin typeface="Cambria Math" panose="02040503050406030204" pitchFamily="18" charset="0"/>
                                </a:rPr>
                              </m:ctrlPr>
                            </m:fPr>
                            <m:num>
                              <m:d>
                                <m:dPr>
                                  <m:ctrlPr>
                                    <a:rPr lang="ja-JP" altLang="en-US" sz="2400" i="1">
                                      <a:solidFill>
                                        <a:schemeClr val="tx1"/>
                                      </a:solidFill>
                                      <a:latin typeface="Cambria Math" panose="02040503050406030204" pitchFamily="18" charset="0"/>
                                    </a:rPr>
                                  </m:ctrlPr>
                                </m:dPr>
                                <m:e>
                                  <m:r>
                                    <a:rPr lang="ja-JP" altLang="en-US" sz="2400" i="1">
                                      <a:solidFill>
                                        <a:schemeClr val="tx1"/>
                                      </a:solidFill>
                                      <a:latin typeface="Cambria Math" panose="02040503050406030204" pitchFamily="18" charset="0"/>
                                    </a:rPr>
                                    <m:t>𝑥</m:t>
                                  </m:r>
                                  <m:r>
                                    <a:rPr lang="ja-JP" altLang="en-US" sz="2400" i="0">
                                      <a:solidFill>
                                        <a:schemeClr val="tx1"/>
                                      </a:solidFill>
                                      <a:latin typeface="Cambria Math" panose="02040503050406030204" pitchFamily="18" charset="0"/>
                                    </a:rPr>
                                    <m:t>−</m:t>
                                  </m:r>
                                  <m:r>
                                    <a:rPr lang="ja-JP" altLang="en-US" sz="2400" i="1">
                                      <a:solidFill>
                                        <a:schemeClr val="tx1"/>
                                      </a:solidFill>
                                      <a:latin typeface="Cambria Math" panose="02040503050406030204" pitchFamily="18" charset="0"/>
                                    </a:rPr>
                                    <m:t>𝑑</m:t>
                                  </m:r>
                                </m:e>
                              </m:d>
                            </m:num>
                            <m:den>
                              <m:sSub>
                                <m:sSubPr>
                                  <m:ctrlPr>
                                    <a:rPr lang="ja-JP" altLang="en-US" sz="2400" i="1">
                                      <a:solidFill>
                                        <a:schemeClr val="tx1"/>
                                      </a:solidFill>
                                      <a:latin typeface="Cambria Math" panose="02040503050406030204" pitchFamily="18" charset="0"/>
                                    </a:rPr>
                                  </m:ctrlPr>
                                </m:sSubPr>
                                <m:e>
                                  <m:r>
                                    <a:rPr lang="ja-JP" altLang="en-US" sz="2400" i="1">
                                      <a:solidFill>
                                        <a:schemeClr val="tx1"/>
                                      </a:solidFill>
                                      <a:latin typeface="Cambria Math" panose="02040503050406030204" pitchFamily="18" charset="0"/>
                                    </a:rPr>
                                    <m:t>𝜆</m:t>
                                  </m:r>
                                </m:e>
                                <m:sub>
                                  <m:r>
                                    <m:rPr>
                                      <m:sty m:val="p"/>
                                    </m:rPr>
                                    <a:rPr lang="ja-JP" altLang="en-US" sz="2400" i="0">
                                      <a:solidFill>
                                        <a:schemeClr val="tx1"/>
                                      </a:solidFill>
                                      <a:latin typeface="Cambria Math" panose="02040503050406030204" pitchFamily="18" charset="0"/>
                                    </a:rPr>
                                    <m:t>Σ</m:t>
                                  </m:r>
                                </m:sub>
                              </m:sSub>
                            </m:den>
                          </m:f>
                        </m:sup>
                      </m:sSup>
                    </m:oMath>
                  </m:oMathPara>
                </a14:m>
                <a:endParaRPr lang="ja-JP" altLang="en-US" sz="2400" dirty="0">
                  <a:solidFill>
                    <a:schemeClr val="tx1"/>
                  </a:solidFill>
                </a:endParaRPr>
              </a:p>
            </p:txBody>
          </p:sp>
        </mc:Choice>
        <mc:Fallback xmlns="">
          <p:sp>
            <p:nvSpPr>
              <p:cNvPr id="9" name="テキスト ボックス 8">
                <a:extLst>
                  <a:ext uri="{FF2B5EF4-FFF2-40B4-BE49-F238E27FC236}">
                    <a16:creationId xmlns:a16="http://schemas.microsoft.com/office/drawing/2014/main" id="{8E6CB591-849C-4E14-E9C8-FAFAE90EC229}"/>
                  </a:ext>
                </a:extLst>
              </p:cNvPr>
              <p:cNvSpPr txBox="1">
                <a:spLocks noRot="1" noChangeAspect="1" noMove="1" noResize="1" noEditPoints="1" noAdjustHandles="1" noChangeArrowheads="1" noChangeShapeType="1" noTextEdit="1"/>
              </p:cNvSpPr>
              <p:nvPr/>
            </p:nvSpPr>
            <p:spPr>
              <a:xfrm>
                <a:off x="3256282" y="4635777"/>
                <a:ext cx="3440117" cy="48667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D2C6D26-0603-B42B-4E28-0C6244B5EE75}"/>
                  </a:ext>
                </a:extLst>
              </p:cNvPr>
              <p:cNvSpPr txBox="1"/>
              <p:nvPr/>
            </p:nvSpPr>
            <p:spPr>
              <a:xfrm>
                <a:off x="0" y="530480"/>
                <a:ext cx="9046723" cy="1835887"/>
              </a:xfrm>
              <a:prstGeom prst="rect">
                <a:avLst/>
              </a:prstGeom>
              <a:noFill/>
            </p:spPr>
            <p:txBody>
              <a:bodyPr wrap="square">
                <a:spAutoFit/>
              </a:bodyPr>
              <a:lstStyle/>
              <a:p>
                <a:r>
                  <a:rPr lang="ja-JP" altLang="en-US" sz="2400" dirty="0"/>
                  <a:t>早速、ロンドン方程式を解くことで、磁場分布・電流分布を調べてみよう。それが、この系の面白さを理解する一番の近道である。</a:t>
                </a:r>
                <a:endParaRPr lang="en-US" altLang="ja-JP" sz="2400" dirty="0"/>
              </a:p>
              <a:p>
                <a:endParaRPr lang="en-US" altLang="ja-JP" sz="1600" dirty="0"/>
              </a:p>
              <a:p>
                <a:r>
                  <a:rPr lang="ja-JP" altLang="en-US" sz="2400" dirty="0"/>
                  <a:t>ここでは簡単のため、絶縁層の厚みは無視する。</a:t>
                </a:r>
                <a:endParaRPr lang="en-US" altLang="ja-JP" sz="2400" dirty="0"/>
              </a:p>
              <a:p>
                <a:r>
                  <a:rPr lang="ja-JP" altLang="en-US" sz="2400" dirty="0"/>
                  <a:t>ロンドン方程式は </a:t>
                </a:r>
                <a14:m>
                  <m:oMath xmlns:m="http://schemas.openxmlformats.org/officeDocument/2006/math">
                    <m:sSup>
                      <m:sSupPr>
                        <m:ctrlPr>
                          <a:rPr lang="en-US" altLang="ja-JP" sz="2400" i="1" dirty="0" smtClean="0">
                            <a:latin typeface="Cambria Math" panose="02040503050406030204" pitchFamily="18" charset="0"/>
                          </a:rPr>
                        </m:ctrlPr>
                      </m:sSupPr>
                      <m:e>
                        <m:r>
                          <a:rPr lang="en-US" altLang="ja-JP" sz="2400" i="1" dirty="0" smtClean="0">
                            <a:latin typeface="Cambria Math" panose="02040503050406030204" pitchFamily="18" charset="0"/>
                          </a:rPr>
                          <m:t>𝐵</m:t>
                        </m:r>
                      </m:e>
                      <m:sup>
                        <m:r>
                          <a:rPr lang="en-US" altLang="ja-JP" sz="2400" i="1" dirty="0" smtClean="0">
                            <a:latin typeface="Cambria Math" panose="02040503050406030204" pitchFamily="18" charset="0"/>
                          </a:rPr>
                          <m:t>′′</m:t>
                        </m:r>
                      </m:sup>
                    </m:sSup>
                    <m:r>
                      <a:rPr lang="en-US" altLang="ja-JP" sz="2400" i="1" dirty="0" smtClean="0">
                        <a:latin typeface="Cambria Math" panose="02040503050406030204" pitchFamily="18" charset="0"/>
                      </a:rPr>
                      <m:t>=</m:t>
                    </m:r>
                    <m:r>
                      <a:rPr lang="en-US" altLang="ja-JP" sz="2400" i="1" dirty="0" smtClean="0">
                        <a:latin typeface="Cambria Math" panose="02040503050406030204" pitchFamily="18" charset="0"/>
                      </a:rPr>
                      <m:t>𝐵</m:t>
                    </m:r>
                    <m:r>
                      <a:rPr lang="en-US" altLang="ja-JP" sz="2400" i="1" dirty="0" smtClean="0">
                        <a:latin typeface="Cambria Math" panose="02040503050406030204" pitchFamily="18" charset="0"/>
                      </a:rPr>
                      <m:t>⁄</m:t>
                    </m:r>
                    <m:sSubSup>
                      <m:sSubSupPr>
                        <m:ctrlPr>
                          <a:rPr lang="en-US" altLang="ja-JP" sz="2400" i="1" dirty="0" smtClean="0">
                            <a:latin typeface="Cambria Math" panose="02040503050406030204" pitchFamily="18" charset="0"/>
                          </a:rPr>
                        </m:ctrlPr>
                      </m:sSubSupPr>
                      <m:e>
                        <m:r>
                          <a:rPr lang="en-US" altLang="ja-JP" sz="2400" i="1" dirty="0" smtClean="0">
                            <a:latin typeface="Cambria Math" panose="02040503050406030204" pitchFamily="18" charset="0"/>
                          </a:rPr>
                          <m:t>𝜆</m:t>
                        </m:r>
                      </m:e>
                      <m:sub>
                        <m:r>
                          <a:rPr lang="en-US" altLang="ja-JP" sz="2400" i="1" dirty="0" smtClean="0">
                            <a:latin typeface="Cambria Math" panose="02040503050406030204" pitchFamily="18" charset="0"/>
                          </a:rPr>
                          <m:t>𝑖</m:t>
                        </m:r>
                      </m:sub>
                      <m:sup>
                        <m:r>
                          <a:rPr lang="en-US" altLang="ja-JP" sz="2400" i="1" dirty="0" smtClean="0">
                            <a:latin typeface="Cambria Math" panose="02040503050406030204" pitchFamily="18" charset="0"/>
                          </a:rPr>
                          <m:t>2</m:t>
                        </m:r>
                      </m:sup>
                    </m:sSubSup>
                    <m:r>
                      <a:rPr lang="en-US" altLang="ja-JP" sz="2400" i="1" dirty="0" smtClean="0">
                        <a:latin typeface="Cambria Math" panose="02040503050406030204" pitchFamily="18" charset="0"/>
                      </a:rPr>
                      <m:t> </m:t>
                    </m:r>
                  </m:oMath>
                </a14:m>
                <a:r>
                  <a:rPr lang="ja-JP" altLang="en-US" sz="2400" dirty="0"/>
                  <a:t>（</a:t>
                </a:r>
                <a:r>
                  <a:rPr lang="en-US" altLang="ja-JP" sz="2400" dirty="0" err="1"/>
                  <a:t>i</a:t>
                </a:r>
                <a:r>
                  <a:rPr lang="en-US" altLang="ja-JP" sz="2400" dirty="0"/>
                  <a:t>=</a:t>
                </a:r>
                <a:r>
                  <a:rPr lang="en-US" altLang="ja-JP" sz="2400" dirty="0" err="1"/>
                  <a:t>s,Σ</a:t>
                </a:r>
                <a:r>
                  <a:rPr lang="ja-JP" altLang="en-US" sz="2400" dirty="0"/>
                  <a:t>）の</a:t>
                </a:r>
                <a:r>
                  <a:rPr lang="en-US" altLang="ja-JP" sz="2400" dirty="0"/>
                  <a:t>2</a:t>
                </a:r>
                <a:r>
                  <a:rPr lang="ja-JP" altLang="en-US" sz="2400" dirty="0"/>
                  <a:t>本である。</a:t>
                </a:r>
                <a:endParaRPr lang="en-US" altLang="ja-JP" sz="2400" dirty="0"/>
              </a:p>
            </p:txBody>
          </p:sp>
        </mc:Choice>
        <mc:Fallback xmlns="">
          <p:sp>
            <p:nvSpPr>
              <p:cNvPr id="21" name="テキスト ボックス 20">
                <a:extLst>
                  <a:ext uri="{FF2B5EF4-FFF2-40B4-BE49-F238E27FC236}">
                    <a16:creationId xmlns:a16="http://schemas.microsoft.com/office/drawing/2014/main" id="{8D2C6D26-0603-B42B-4E28-0C6244B5EE75}"/>
                  </a:ext>
                </a:extLst>
              </p:cNvPr>
              <p:cNvSpPr txBox="1">
                <a:spLocks noRot="1" noChangeAspect="1" noMove="1" noResize="1" noEditPoints="1" noAdjustHandles="1" noChangeArrowheads="1" noChangeShapeType="1" noTextEdit="1"/>
              </p:cNvSpPr>
              <p:nvPr/>
            </p:nvSpPr>
            <p:spPr>
              <a:xfrm>
                <a:off x="0" y="530480"/>
                <a:ext cx="9046723" cy="1835887"/>
              </a:xfrm>
              <a:prstGeom prst="rect">
                <a:avLst/>
              </a:prstGeom>
              <a:blipFill>
                <a:blip r:embed="rId9"/>
                <a:stretch>
                  <a:fillRect l="-1011" t="-2658" r="-4111" b="-6977"/>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C65F16A1-C467-DE8C-2E4A-1D7E1BAEAB14}"/>
              </a:ext>
            </a:extLst>
          </p:cNvPr>
          <p:cNvSpPr txBox="1"/>
          <p:nvPr/>
        </p:nvSpPr>
        <p:spPr>
          <a:xfrm>
            <a:off x="29183" y="41659"/>
            <a:ext cx="3025301" cy="400110"/>
          </a:xfrm>
          <a:prstGeom prst="rect">
            <a:avLst/>
          </a:prstGeom>
          <a:noFill/>
          <a:ln>
            <a:solidFill>
              <a:schemeClr val="tx1"/>
            </a:solidFill>
          </a:ln>
        </p:spPr>
        <p:txBody>
          <a:bodyPr wrap="square">
            <a:spAutoFit/>
          </a:bodyPr>
          <a:lstStyle/>
          <a:p>
            <a:pPr algn="ctr"/>
            <a:r>
              <a:rPr lang="en-US" altLang="ja-JP" sz="2000" b="1" dirty="0"/>
              <a:t>4.1 </a:t>
            </a:r>
            <a:r>
              <a:rPr lang="ja-JP" altLang="en-US" sz="2000" b="1" dirty="0"/>
              <a:t>ロンドン方程式の解</a:t>
            </a:r>
            <a:endParaRPr kumimoji="1" lang="en-US" altLang="ja-JP" sz="2000" b="1" dirty="0"/>
          </a:p>
        </p:txBody>
      </p:sp>
      <p:sp>
        <p:nvSpPr>
          <p:cNvPr id="24" name="テキスト ボックス 23">
            <a:extLst>
              <a:ext uri="{FF2B5EF4-FFF2-40B4-BE49-F238E27FC236}">
                <a16:creationId xmlns:a16="http://schemas.microsoft.com/office/drawing/2014/main" id="{09255F2A-6652-2420-56E0-8525E14A3DE8}"/>
              </a:ext>
            </a:extLst>
          </p:cNvPr>
          <p:cNvSpPr txBox="1"/>
          <p:nvPr/>
        </p:nvSpPr>
        <p:spPr>
          <a:xfrm>
            <a:off x="603" y="2460938"/>
            <a:ext cx="8521464" cy="830997"/>
          </a:xfrm>
          <a:prstGeom prst="rect">
            <a:avLst/>
          </a:prstGeom>
          <a:noFill/>
        </p:spPr>
        <p:txBody>
          <a:bodyPr wrap="square">
            <a:spAutoFit/>
          </a:bodyPr>
          <a:lstStyle/>
          <a:p>
            <a:r>
              <a:rPr lang="ja-JP" altLang="en-US" sz="2400" dirty="0"/>
              <a:t>各領域での磁束密度とベクトルポテンシャルは以下の一般解で書ける。</a:t>
            </a:r>
          </a:p>
        </p:txBody>
      </p:sp>
      <p:pic>
        <p:nvPicPr>
          <p:cNvPr id="25" name="図 24">
            <a:extLst>
              <a:ext uri="{FF2B5EF4-FFF2-40B4-BE49-F238E27FC236}">
                <a16:creationId xmlns:a16="http://schemas.microsoft.com/office/drawing/2014/main" id="{117BB39E-D8CE-B51A-1221-E3B2C605D213}"/>
              </a:ext>
            </a:extLst>
          </p:cNvPr>
          <p:cNvPicPr>
            <a:picLocks noChangeAspect="1"/>
          </p:cNvPicPr>
          <p:nvPr/>
        </p:nvPicPr>
        <p:blipFill>
          <a:blip r:embed="rId10"/>
          <a:stretch>
            <a:fillRect/>
          </a:stretch>
        </p:blipFill>
        <p:spPr>
          <a:xfrm>
            <a:off x="9108522" y="726349"/>
            <a:ext cx="2985595" cy="2369323"/>
          </a:xfrm>
          <a:prstGeom prst="rect">
            <a:avLst/>
          </a:prstGeom>
        </p:spPr>
      </p:pic>
      <p:sp>
        <p:nvSpPr>
          <p:cNvPr id="26" name="テキスト ボックス 25">
            <a:extLst>
              <a:ext uri="{FF2B5EF4-FFF2-40B4-BE49-F238E27FC236}">
                <a16:creationId xmlns:a16="http://schemas.microsoft.com/office/drawing/2014/main" id="{D720CCE1-5C1F-E408-7EBA-34C03C684FC0}"/>
              </a:ext>
            </a:extLst>
          </p:cNvPr>
          <p:cNvSpPr txBox="1"/>
          <p:nvPr/>
        </p:nvSpPr>
        <p:spPr>
          <a:xfrm>
            <a:off x="10515600" y="241714"/>
            <a:ext cx="388248" cy="461665"/>
          </a:xfrm>
          <a:prstGeom prst="rect">
            <a:avLst/>
          </a:prstGeom>
          <a:noFill/>
        </p:spPr>
        <p:txBody>
          <a:bodyPr wrap="none" rtlCol="0">
            <a:spAutoFit/>
          </a:bodyPr>
          <a:lstStyle/>
          <a:p>
            <a:r>
              <a:rPr kumimoji="1" lang="en-US" altLang="ja-JP" sz="2400" b="1" dirty="0">
                <a:solidFill>
                  <a:srgbClr val="7030A0"/>
                </a:solidFill>
              </a:rPr>
              <a:t>S</a:t>
            </a:r>
            <a:endParaRPr kumimoji="1" lang="ja-JP" altLang="en-US" sz="2400" b="1" dirty="0">
              <a:solidFill>
                <a:srgbClr val="7030A0"/>
              </a:solidFill>
            </a:endParaRPr>
          </a:p>
        </p:txBody>
      </p:sp>
      <p:sp>
        <p:nvSpPr>
          <p:cNvPr id="27" name="テキスト ボックス 26">
            <a:extLst>
              <a:ext uri="{FF2B5EF4-FFF2-40B4-BE49-F238E27FC236}">
                <a16:creationId xmlns:a16="http://schemas.microsoft.com/office/drawing/2014/main" id="{183FE567-7325-32E6-8A9C-520D278EE513}"/>
              </a:ext>
            </a:extLst>
          </p:cNvPr>
          <p:cNvSpPr txBox="1"/>
          <p:nvPr/>
        </p:nvSpPr>
        <p:spPr>
          <a:xfrm>
            <a:off x="11125200" y="253199"/>
            <a:ext cx="492443" cy="461665"/>
          </a:xfrm>
          <a:prstGeom prst="rect">
            <a:avLst/>
          </a:prstGeom>
          <a:noFill/>
        </p:spPr>
        <p:txBody>
          <a:bodyPr wrap="none" rtlCol="0">
            <a:spAutoFit/>
          </a:bodyPr>
          <a:lstStyle/>
          <a:p>
            <a:r>
              <a:rPr lang="en-US" altLang="ja-JP" sz="2400" b="1" dirty="0">
                <a:solidFill>
                  <a:schemeClr val="accent1"/>
                </a:solidFill>
              </a:rPr>
              <a:t>Σ</a:t>
            </a:r>
            <a:endParaRPr kumimoji="1" lang="ja-JP" altLang="en-US" sz="2400" b="1" dirty="0">
              <a:solidFill>
                <a:schemeClr val="accent1"/>
              </a:solidFill>
            </a:endParaRPr>
          </a:p>
        </p:txBody>
      </p:sp>
      <p:sp>
        <p:nvSpPr>
          <p:cNvPr id="28" name="テキスト ボックス 27">
            <a:extLst>
              <a:ext uri="{FF2B5EF4-FFF2-40B4-BE49-F238E27FC236}">
                <a16:creationId xmlns:a16="http://schemas.microsoft.com/office/drawing/2014/main" id="{8F3ADE47-72D4-8A29-0021-DF7931FA743F}"/>
              </a:ext>
            </a:extLst>
          </p:cNvPr>
          <p:cNvSpPr txBox="1"/>
          <p:nvPr/>
        </p:nvSpPr>
        <p:spPr>
          <a:xfrm>
            <a:off x="9503923" y="3162036"/>
            <a:ext cx="591829" cy="369332"/>
          </a:xfrm>
          <a:prstGeom prst="rect">
            <a:avLst/>
          </a:prstGeom>
          <a:noFill/>
        </p:spPr>
        <p:txBody>
          <a:bodyPr wrap="none" rtlCol="0">
            <a:spAutoFit/>
          </a:bodyPr>
          <a:lstStyle/>
          <a:p>
            <a:r>
              <a:rPr lang="en-US" altLang="ja-JP" dirty="0"/>
              <a:t>x</a:t>
            </a:r>
            <a:r>
              <a:rPr kumimoji="1" lang="en-US" altLang="ja-JP" dirty="0"/>
              <a:t>=0</a:t>
            </a:r>
            <a:endParaRPr kumimoji="1" lang="ja-JP" altLang="en-US" dirty="0"/>
          </a:p>
        </p:txBody>
      </p:sp>
      <p:sp>
        <p:nvSpPr>
          <p:cNvPr id="29" name="テキスト ボックス 28">
            <a:extLst>
              <a:ext uri="{FF2B5EF4-FFF2-40B4-BE49-F238E27FC236}">
                <a16:creationId xmlns:a16="http://schemas.microsoft.com/office/drawing/2014/main" id="{389303AD-0F9A-1546-8856-7CFF5CAA3BDC}"/>
              </a:ext>
            </a:extLst>
          </p:cNvPr>
          <p:cNvSpPr txBox="1"/>
          <p:nvPr/>
        </p:nvSpPr>
        <p:spPr>
          <a:xfrm>
            <a:off x="10229413" y="3171719"/>
            <a:ext cx="596638" cy="369332"/>
          </a:xfrm>
          <a:prstGeom prst="rect">
            <a:avLst/>
          </a:prstGeom>
          <a:noFill/>
        </p:spPr>
        <p:txBody>
          <a:bodyPr wrap="none" rtlCol="0">
            <a:spAutoFit/>
          </a:bodyPr>
          <a:lstStyle/>
          <a:p>
            <a:r>
              <a:rPr lang="en-US" altLang="ja-JP" dirty="0"/>
              <a:t>x</a:t>
            </a:r>
            <a:r>
              <a:rPr kumimoji="1" lang="en-US" altLang="ja-JP" dirty="0"/>
              <a:t>=d</a:t>
            </a:r>
            <a:endParaRPr kumimoji="1" lang="ja-JP" altLang="en-US" dirty="0"/>
          </a:p>
        </p:txBody>
      </p:sp>
      <p:cxnSp>
        <p:nvCxnSpPr>
          <p:cNvPr id="31" name="直線矢印コネクタ 30">
            <a:extLst>
              <a:ext uri="{FF2B5EF4-FFF2-40B4-BE49-F238E27FC236}">
                <a16:creationId xmlns:a16="http://schemas.microsoft.com/office/drawing/2014/main" id="{2F05CEB9-9FC4-3123-5332-BF3816E00C16}"/>
              </a:ext>
            </a:extLst>
          </p:cNvPr>
          <p:cNvCxnSpPr>
            <a:stCxn id="28" idx="0"/>
          </p:cNvCxnSpPr>
          <p:nvPr/>
        </p:nvCxnSpPr>
        <p:spPr>
          <a:xfrm flipH="1" flipV="1">
            <a:off x="9799837" y="2821021"/>
            <a:ext cx="1" cy="341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39BB4F15-92A7-3398-1CA7-FAC964DC6CE4}"/>
              </a:ext>
            </a:extLst>
          </p:cNvPr>
          <p:cNvCxnSpPr>
            <a:cxnSpLocks/>
            <a:stCxn id="29" idx="0"/>
          </p:cNvCxnSpPr>
          <p:nvPr/>
        </p:nvCxnSpPr>
        <p:spPr>
          <a:xfrm flipH="1" flipV="1">
            <a:off x="10193862" y="2821021"/>
            <a:ext cx="333870" cy="350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8F9B03EC-2BE3-657A-3477-14F998B13A6F}"/>
              </a:ext>
            </a:extLst>
          </p:cNvPr>
          <p:cNvSpPr txBox="1"/>
          <p:nvPr/>
        </p:nvSpPr>
        <p:spPr>
          <a:xfrm>
            <a:off x="1373890" y="3175552"/>
            <a:ext cx="1617649" cy="830997"/>
          </a:xfrm>
          <a:prstGeom prst="rect">
            <a:avLst/>
          </a:prstGeom>
          <a:noFill/>
        </p:spPr>
        <p:txBody>
          <a:bodyPr wrap="square">
            <a:spAutoFit/>
          </a:bodyPr>
          <a:lstStyle/>
          <a:p>
            <a:pPr algn="ctr"/>
            <a:r>
              <a:rPr lang="ja-JP" altLang="en-US" sz="2400" b="1" dirty="0"/>
              <a:t>領域</a:t>
            </a:r>
            <a:r>
              <a:rPr lang="en-US" altLang="ja-JP" sz="2400" b="1" dirty="0"/>
              <a:t>S</a:t>
            </a:r>
          </a:p>
          <a:p>
            <a:pPr algn="ctr"/>
            <a:r>
              <a:rPr lang="en-US" altLang="ja-JP" sz="2400" b="1" dirty="0"/>
              <a:t>(0≤x&lt;d)</a:t>
            </a:r>
            <a:endParaRPr lang="ja-JP" altLang="en-US" sz="2400" b="1" dirty="0"/>
          </a:p>
        </p:txBody>
      </p:sp>
      <p:sp>
        <p:nvSpPr>
          <p:cNvPr id="37" name="テキスト ボックス 36">
            <a:extLst>
              <a:ext uri="{FF2B5EF4-FFF2-40B4-BE49-F238E27FC236}">
                <a16:creationId xmlns:a16="http://schemas.microsoft.com/office/drawing/2014/main" id="{7B0C0195-1935-7ACA-2760-1D9A671E6263}"/>
              </a:ext>
            </a:extLst>
          </p:cNvPr>
          <p:cNvSpPr txBox="1"/>
          <p:nvPr/>
        </p:nvSpPr>
        <p:spPr>
          <a:xfrm>
            <a:off x="1342079" y="4300389"/>
            <a:ext cx="1617649" cy="830997"/>
          </a:xfrm>
          <a:prstGeom prst="rect">
            <a:avLst/>
          </a:prstGeom>
          <a:noFill/>
        </p:spPr>
        <p:txBody>
          <a:bodyPr wrap="square">
            <a:spAutoFit/>
          </a:bodyPr>
          <a:lstStyle/>
          <a:p>
            <a:pPr algn="ctr"/>
            <a:r>
              <a:rPr lang="ja-JP" altLang="en-US" sz="2400" b="1" dirty="0"/>
              <a:t>領域</a:t>
            </a:r>
            <a:r>
              <a:rPr lang="en-US" altLang="ja-JP" sz="2400" b="1" dirty="0"/>
              <a:t>Σ</a:t>
            </a:r>
          </a:p>
          <a:p>
            <a:pPr algn="ctr"/>
            <a:r>
              <a:rPr lang="en-US" altLang="ja-JP" sz="2400" b="1" dirty="0"/>
              <a:t>(x&gt;d)</a:t>
            </a:r>
            <a:endParaRPr lang="ja-JP" altLang="en-US" sz="2400" b="1" dirty="0"/>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221831E1-A03A-2C0A-D862-D4FF2A07B190}"/>
                  </a:ext>
                </a:extLst>
              </p:cNvPr>
              <p:cNvSpPr txBox="1"/>
              <p:nvPr/>
            </p:nvSpPr>
            <p:spPr>
              <a:xfrm>
                <a:off x="9108522" y="3826526"/>
                <a:ext cx="1329788"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1" i="1">
                          <a:latin typeface="Cambria Math" panose="02040503050406030204" pitchFamily="18" charset="0"/>
                        </a:rPr>
                        <m:t>𝑩</m:t>
                      </m:r>
                      <m:r>
                        <a:rPr lang="en-US" altLang="ja-JP" i="1">
                          <a:latin typeface="Cambria Math" panose="02040503050406030204" pitchFamily="18" charset="0"/>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a:rPr lang="en-US" altLang="ja-JP" i="1">
                                    <a:latin typeface="Cambria Math" panose="02040503050406030204" pitchFamily="18" charset="0"/>
                                  </a:rPr>
                                  <m:t>0</m:t>
                                </m:r>
                              </m:e>
                            </m:mr>
                            <m:mr>
                              <m:e>
                                <m:r>
                                  <a:rPr lang="en-US" altLang="ja-JP" i="1">
                                    <a:latin typeface="Cambria Math" panose="02040503050406030204" pitchFamily="18" charset="0"/>
                                  </a:rPr>
                                  <m:t>0</m:t>
                                </m:r>
                              </m:e>
                            </m:mr>
                            <m:mr>
                              <m:e>
                                <m:r>
                                  <a:rPr lang="en-US" altLang="ja-JP" i="1">
                                    <a:latin typeface="Cambria Math" panose="02040503050406030204" pitchFamily="18" charset="0"/>
                                  </a:rPr>
                                  <m:t>𝐵</m:t>
                                </m:r>
                                <m:r>
                                  <a:rPr lang="en-US" altLang="ja-JP" i="1">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e>
                            </m:mr>
                          </m:m>
                        </m:e>
                      </m:d>
                    </m:oMath>
                  </m:oMathPara>
                </a14:m>
                <a:endParaRPr lang="ja-JP" altLang="en-US" dirty="0"/>
              </a:p>
            </p:txBody>
          </p:sp>
        </mc:Choice>
        <mc:Fallback xmlns="">
          <p:sp>
            <p:nvSpPr>
              <p:cNvPr id="38" name="テキスト ボックス 37">
                <a:extLst>
                  <a:ext uri="{FF2B5EF4-FFF2-40B4-BE49-F238E27FC236}">
                    <a16:creationId xmlns:a16="http://schemas.microsoft.com/office/drawing/2014/main" id="{221831E1-A03A-2C0A-D862-D4FF2A07B190}"/>
                  </a:ext>
                </a:extLst>
              </p:cNvPr>
              <p:cNvSpPr txBox="1">
                <a:spLocks noRot="1" noChangeAspect="1" noMove="1" noResize="1" noEditPoints="1" noAdjustHandles="1" noChangeArrowheads="1" noChangeShapeType="1" noTextEdit="1"/>
              </p:cNvSpPr>
              <p:nvPr/>
            </p:nvSpPr>
            <p:spPr>
              <a:xfrm>
                <a:off x="9108522" y="3826526"/>
                <a:ext cx="1329788" cy="891719"/>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ADEC3C76-B488-EDCC-A05F-4F58E88092D9}"/>
                  </a:ext>
                </a:extLst>
              </p:cNvPr>
              <p:cNvSpPr txBox="1"/>
              <p:nvPr/>
            </p:nvSpPr>
            <p:spPr>
              <a:xfrm>
                <a:off x="10709724" y="3901289"/>
                <a:ext cx="1267463" cy="7421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1" i="1" smtClean="0">
                          <a:latin typeface="Cambria Math" panose="02040503050406030204" pitchFamily="18" charset="0"/>
                        </a:rPr>
                        <m:t>𝑨</m:t>
                      </m:r>
                      <m:r>
                        <a:rPr lang="en-US" altLang="ja-JP" i="1">
                          <a:latin typeface="Cambria Math" panose="02040503050406030204" pitchFamily="18" charset="0"/>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0</m:t>
                                </m:r>
                              </m:e>
                            </m:mr>
                            <m:mr>
                              <m:e>
                                <m:r>
                                  <a:rPr lang="en-US" altLang="ja-JP" b="0" i="1" smtClean="0">
                                    <a:latin typeface="Cambria Math" panose="02040503050406030204" pitchFamily="18" charset="0"/>
                                  </a:rPr>
                                  <m:t>𝐴</m:t>
                                </m:r>
                                <m:r>
                                  <a:rPr lang="en-US" altLang="ja-JP" i="1">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e>
                            </m:mr>
                            <m:mr>
                              <m:e>
                                <m:r>
                                  <a:rPr lang="en-US" altLang="ja-JP" i="1">
                                    <a:latin typeface="Cambria Math" panose="02040503050406030204" pitchFamily="18" charset="0"/>
                                  </a:rPr>
                                  <m:t>0</m:t>
                                </m:r>
                              </m:e>
                            </m:mr>
                          </m:m>
                        </m:e>
                      </m:d>
                    </m:oMath>
                  </m:oMathPara>
                </a14:m>
                <a:endParaRPr lang="ja-JP" altLang="en-US" dirty="0"/>
              </a:p>
            </p:txBody>
          </p:sp>
        </mc:Choice>
        <mc:Fallback xmlns="">
          <p:sp>
            <p:nvSpPr>
              <p:cNvPr id="39" name="テキスト ボックス 38">
                <a:extLst>
                  <a:ext uri="{FF2B5EF4-FFF2-40B4-BE49-F238E27FC236}">
                    <a16:creationId xmlns:a16="http://schemas.microsoft.com/office/drawing/2014/main" id="{ADEC3C76-B488-EDCC-A05F-4F58E88092D9}"/>
                  </a:ext>
                </a:extLst>
              </p:cNvPr>
              <p:cNvSpPr txBox="1">
                <a:spLocks noRot="1" noChangeAspect="1" noMove="1" noResize="1" noEditPoints="1" noAdjustHandles="1" noChangeArrowheads="1" noChangeShapeType="1" noTextEdit="1"/>
              </p:cNvSpPr>
              <p:nvPr/>
            </p:nvSpPr>
            <p:spPr>
              <a:xfrm>
                <a:off x="10709724" y="3901289"/>
                <a:ext cx="1267463" cy="742191"/>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75F904A8-E37D-B003-1B80-2B2210A98A3D}"/>
                  </a:ext>
                </a:extLst>
              </p:cNvPr>
              <p:cNvSpPr txBox="1"/>
              <p:nvPr/>
            </p:nvSpPr>
            <p:spPr>
              <a:xfrm>
                <a:off x="9176597" y="4934497"/>
                <a:ext cx="2368399" cy="369332"/>
              </a:xfrm>
              <a:prstGeom prst="rect">
                <a:avLst/>
              </a:prstGeom>
              <a:noFill/>
            </p:spPr>
            <p:txBody>
              <a:bodyPr wrap="square">
                <a:spAutoFit/>
              </a:bodyPr>
              <a:lstStyle/>
              <a:p>
                <a14:m>
                  <m:oMath xmlns:m="http://schemas.openxmlformats.org/officeDocument/2006/math">
                    <m:r>
                      <a:rPr lang="en-US" altLang="ja-JP" sz="1800" b="1" i="1" kern="1000" smtClean="0">
                        <a:effectLst/>
                        <a:latin typeface="Cambria Math" panose="02040503050406030204" pitchFamily="18" charset="0"/>
                        <a:ea typeface="ＭＳ 明朝" panose="02020609040205080304" pitchFamily="17" charset="-128"/>
                        <a:cs typeface="Times New Roman" panose="02020603050405020304" pitchFamily="18" charset="0"/>
                      </a:rPr>
                      <m:t>𝑩</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r>
                      <m:rPr>
                        <m:nor/>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rot</m:t>
                    </m:r>
                    <m:r>
                      <a:rPr lang="en-US" altLang="ja-JP" sz="1800" b="1" i="1" kern="1000">
                        <a:effectLst/>
                        <a:latin typeface="Cambria Math" panose="02040503050406030204" pitchFamily="18" charset="0"/>
                        <a:ea typeface="ＭＳ 明朝" panose="02020609040205080304" pitchFamily="17" charset="-128"/>
                        <a:cs typeface="Times New Roman" panose="02020603050405020304" pitchFamily="18" charset="0"/>
                      </a:rPr>
                      <m:t>𝑨</m:t>
                    </m:r>
                  </m:oMath>
                </a14:m>
                <a:r>
                  <a:rPr lang="en-US" altLang="ja-JP" sz="1800" kern="1000" dirty="0">
                    <a:effectLst/>
                    <a:latin typeface="Century" panose="02040604050505020304" pitchFamily="18" charset="0"/>
                    <a:ea typeface="ＭＳ 明朝" panose="02020609040205080304" pitchFamily="17" charset="-128"/>
                    <a:cs typeface="Times New Roman" panose="02020603050405020304" pitchFamily="18" charset="0"/>
                  </a:rPr>
                  <a:t> or </a:t>
                </a:r>
                <a14:m>
                  <m:oMath xmlns:m="http://schemas.openxmlformats.org/officeDocument/2006/math">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𝐵</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𝑥</m:t>
                        </m:r>
                      </m:sub>
                    </m:s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𝐴</m:t>
                    </m:r>
                  </m:oMath>
                </a14:m>
                <a:endParaRPr lang="ja-JP" altLang="en-US" dirty="0"/>
              </a:p>
            </p:txBody>
          </p:sp>
        </mc:Choice>
        <mc:Fallback xmlns="">
          <p:sp>
            <p:nvSpPr>
              <p:cNvPr id="41" name="テキスト ボックス 40">
                <a:extLst>
                  <a:ext uri="{FF2B5EF4-FFF2-40B4-BE49-F238E27FC236}">
                    <a16:creationId xmlns:a16="http://schemas.microsoft.com/office/drawing/2014/main" id="{75F904A8-E37D-B003-1B80-2B2210A98A3D}"/>
                  </a:ext>
                </a:extLst>
              </p:cNvPr>
              <p:cNvSpPr txBox="1">
                <a:spLocks noRot="1" noChangeAspect="1" noMove="1" noResize="1" noEditPoints="1" noAdjustHandles="1" noChangeArrowheads="1" noChangeShapeType="1" noTextEdit="1"/>
              </p:cNvSpPr>
              <p:nvPr/>
            </p:nvSpPr>
            <p:spPr>
              <a:xfrm>
                <a:off x="9176597" y="4934497"/>
                <a:ext cx="2368399" cy="369332"/>
              </a:xfrm>
              <a:prstGeom prst="rect">
                <a:avLst/>
              </a:prstGeom>
              <a:blipFill>
                <a:blip r:embed="rId13"/>
                <a:stretch>
                  <a:fillRect t="-11475" b="-21311"/>
                </a:stretch>
              </a:blipFill>
            </p:spPr>
            <p:txBody>
              <a:bodyPr/>
              <a:lstStyle/>
              <a:p>
                <a:r>
                  <a:rPr lang="ja-JP" altLang="en-US">
                    <a:noFill/>
                  </a:rPr>
                  <a:t> </a:t>
                </a:r>
              </a:p>
            </p:txBody>
          </p:sp>
        </mc:Fallback>
      </mc:AlternateContent>
      <p:sp>
        <p:nvSpPr>
          <p:cNvPr id="42" name="正方形/長方形 41">
            <a:extLst>
              <a:ext uri="{FF2B5EF4-FFF2-40B4-BE49-F238E27FC236}">
                <a16:creationId xmlns:a16="http://schemas.microsoft.com/office/drawing/2014/main" id="{7A09A7D5-02D1-0D94-F745-2A5B0AA9D698}"/>
              </a:ext>
            </a:extLst>
          </p:cNvPr>
          <p:cNvSpPr/>
          <p:nvPr/>
        </p:nvSpPr>
        <p:spPr>
          <a:xfrm>
            <a:off x="8966396" y="3626669"/>
            <a:ext cx="3062739" cy="18797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左中かっこ 43">
            <a:extLst>
              <a:ext uri="{FF2B5EF4-FFF2-40B4-BE49-F238E27FC236}">
                <a16:creationId xmlns:a16="http://schemas.microsoft.com/office/drawing/2014/main" id="{6B45A80B-77F1-0933-8A59-080675689CA1}"/>
              </a:ext>
            </a:extLst>
          </p:cNvPr>
          <p:cNvSpPr/>
          <p:nvPr/>
        </p:nvSpPr>
        <p:spPr>
          <a:xfrm>
            <a:off x="3008972" y="3145577"/>
            <a:ext cx="337680" cy="998087"/>
          </a:xfrm>
          <a:prstGeom prst="leftBrace">
            <a:avLst>
              <a:gd name="adj1" fmla="val 31688"/>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左中かっこ 44">
            <a:extLst>
              <a:ext uri="{FF2B5EF4-FFF2-40B4-BE49-F238E27FC236}">
                <a16:creationId xmlns:a16="http://schemas.microsoft.com/office/drawing/2014/main" id="{0A21984E-7043-9005-7F9A-B3F86D927BC0}"/>
              </a:ext>
            </a:extLst>
          </p:cNvPr>
          <p:cNvSpPr/>
          <p:nvPr/>
        </p:nvSpPr>
        <p:spPr>
          <a:xfrm>
            <a:off x="3025183" y="4241565"/>
            <a:ext cx="337680" cy="998087"/>
          </a:xfrm>
          <a:prstGeom prst="leftBrace">
            <a:avLst>
              <a:gd name="adj1" fmla="val 31688"/>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8447563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C5EF2127-EA22-924C-0001-2356FC4C0E9F}"/>
                  </a:ext>
                </a:extLst>
              </p:cNvPr>
              <p:cNvSpPr txBox="1"/>
              <p:nvPr/>
            </p:nvSpPr>
            <p:spPr>
              <a:xfrm>
                <a:off x="3047883" y="3125467"/>
                <a:ext cx="4578796" cy="484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ja-JP" altLang="en-US" sz="2400" i="1" smtClean="0">
                          <a:latin typeface="Cambria Math" panose="02040503050406030204" pitchFamily="18" charset="0"/>
                        </a:rPr>
                        <m:t>𝐵</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𝑥</m:t>
                          </m:r>
                        </m:e>
                      </m:d>
                      <m:r>
                        <a:rPr lang="ja-JP" altLang="en-US" sz="2400" i="0">
                          <a:latin typeface="Cambria Math" panose="02040503050406030204" pitchFamily="18" charset="0"/>
                        </a:rPr>
                        <m:t>=</m:t>
                      </m:r>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0">
                              <a:latin typeface="Cambria Math" panose="02040503050406030204" pitchFamily="18" charset="0"/>
                            </a:rPr>
                            <m:t>1</m:t>
                          </m:r>
                        </m:sub>
                      </m:sSub>
                      <m:sSup>
                        <m:sSupPr>
                          <m:ctrlPr>
                            <a:rPr lang="ja-JP" altLang="en-US" sz="2400" i="1">
                              <a:solidFill>
                                <a:srgbClr val="836967"/>
                              </a:solidFill>
                              <a:latin typeface="Cambria Math" panose="02040503050406030204" pitchFamily="18" charset="0"/>
                            </a:rPr>
                          </m:ctrlPr>
                        </m:sSupPr>
                        <m:e>
                          <m:r>
                            <a:rPr lang="ja-JP" altLang="en-US" sz="2400" i="1">
                              <a:latin typeface="Cambria Math" panose="02040503050406030204" pitchFamily="18" charset="0"/>
                            </a:rPr>
                            <m:t>𝑒</m:t>
                          </m:r>
                        </m:e>
                        <m:sup>
                          <m:f>
                            <m:fPr>
                              <m:type m:val="lin"/>
                              <m:ctrlPr>
                                <a:rPr lang="ja-JP" altLang="en-US" sz="2400" i="1">
                                  <a:latin typeface="Cambria Math" panose="02040503050406030204" pitchFamily="18" charset="0"/>
                                </a:rPr>
                              </m:ctrlPr>
                            </m:fPr>
                            <m:num>
                              <m:r>
                                <a:rPr lang="ja-JP" altLang="en-US" sz="2400" i="1">
                                  <a:latin typeface="Cambria Math" panose="02040503050406030204" pitchFamily="18" charset="0"/>
                                </a:rPr>
                                <m:t>𝑥</m:t>
                              </m:r>
                            </m:num>
                            <m:den>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𝜆</m:t>
                                  </m:r>
                                </m:e>
                                <m:sub>
                                  <m:r>
                                    <a:rPr lang="ja-JP" altLang="en-US" sz="2400" i="1">
                                      <a:latin typeface="Cambria Math" panose="02040503050406030204" pitchFamily="18" charset="0"/>
                                    </a:rPr>
                                    <m:t>𝑠</m:t>
                                  </m:r>
                                </m:sub>
                              </m:sSub>
                            </m:den>
                          </m:f>
                        </m:sup>
                      </m:sSup>
                      <m:r>
                        <a:rPr lang="ja-JP" altLang="en-US" sz="2400" i="0">
                          <a:latin typeface="Cambria Math" panose="02040503050406030204" pitchFamily="18" charset="0"/>
                        </a:rPr>
                        <m:t>+</m:t>
                      </m:r>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0">
                              <a:latin typeface="Cambria Math" panose="02040503050406030204" pitchFamily="18" charset="0"/>
                            </a:rPr>
                            <m:t>2</m:t>
                          </m:r>
                        </m:sub>
                      </m:sSub>
                      <m:sSup>
                        <m:sSupPr>
                          <m:ctrlPr>
                            <a:rPr lang="ja-JP" altLang="en-US" sz="2400" i="1">
                              <a:solidFill>
                                <a:srgbClr val="836967"/>
                              </a:solidFill>
                              <a:latin typeface="Cambria Math" panose="02040503050406030204" pitchFamily="18" charset="0"/>
                            </a:rPr>
                          </m:ctrlPr>
                        </m:sSupPr>
                        <m:e>
                          <m:r>
                            <a:rPr lang="ja-JP" altLang="en-US" sz="2400" i="1">
                              <a:latin typeface="Cambria Math" panose="02040503050406030204" pitchFamily="18" charset="0"/>
                            </a:rPr>
                            <m:t>𝑒</m:t>
                          </m:r>
                        </m:e>
                        <m:sup>
                          <m:f>
                            <m:fPr>
                              <m:type m:val="lin"/>
                              <m:ctrlPr>
                                <a:rPr lang="ja-JP" altLang="en-US" sz="2400" i="1">
                                  <a:latin typeface="Cambria Math" panose="02040503050406030204" pitchFamily="18" charset="0"/>
                                </a:rPr>
                              </m:ctrlPr>
                            </m:fPr>
                            <m:num>
                              <m:r>
                                <a:rPr lang="ja-JP" altLang="en-US" sz="2400" i="0">
                                  <a:latin typeface="Cambria Math" panose="02040503050406030204" pitchFamily="18" charset="0"/>
                                </a:rPr>
                                <m:t>−</m:t>
                              </m:r>
                              <m:r>
                                <a:rPr lang="ja-JP" altLang="en-US" sz="2400" i="1">
                                  <a:latin typeface="Cambria Math" panose="02040503050406030204" pitchFamily="18" charset="0"/>
                                </a:rPr>
                                <m:t>𝑥</m:t>
                              </m:r>
                            </m:num>
                            <m:den>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𝜆</m:t>
                                  </m:r>
                                </m:e>
                                <m:sub>
                                  <m:r>
                                    <a:rPr lang="ja-JP" altLang="en-US" sz="2400" i="1">
                                      <a:latin typeface="Cambria Math" panose="02040503050406030204" pitchFamily="18" charset="0"/>
                                    </a:rPr>
                                    <m:t>𝑠</m:t>
                                  </m:r>
                                </m:sub>
                              </m:sSub>
                            </m:den>
                          </m:f>
                        </m:sup>
                      </m:sSup>
                    </m:oMath>
                  </m:oMathPara>
                </a14:m>
                <a:endParaRPr lang="ja-JP" altLang="en-US" sz="2400" dirty="0"/>
              </a:p>
            </p:txBody>
          </p:sp>
        </mc:Choice>
        <mc:Fallback xmlns="">
          <p:sp>
            <p:nvSpPr>
              <p:cNvPr id="3" name="テキスト ボックス 2">
                <a:extLst>
                  <a:ext uri="{FF2B5EF4-FFF2-40B4-BE49-F238E27FC236}">
                    <a16:creationId xmlns:a16="http://schemas.microsoft.com/office/drawing/2014/main" id="{C5EF2127-EA22-924C-0001-2356FC4C0E9F}"/>
                  </a:ext>
                </a:extLst>
              </p:cNvPr>
              <p:cNvSpPr txBox="1">
                <a:spLocks noRot="1" noChangeAspect="1" noMove="1" noResize="1" noEditPoints="1" noAdjustHandles="1" noChangeArrowheads="1" noChangeShapeType="1" noTextEdit="1"/>
              </p:cNvSpPr>
              <p:nvPr/>
            </p:nvSpPr>
            <p:spPr>
              <a:xfrm>
                <a:off x="3047883" y="3125467"/>
                <a:ext cx="4578796" cy="484684"/>
              </a:xfrm>
              <a:prstGeom prst="rect">
                <a:avLst/>
              </a:prstGeom>
              <a:blipFill>
                <a:blip r:embed="rId2"/>
                <a:stretch>
                  <a:fillRect t="-87342" b="-1063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34C4D6E-C8AA-D6C0-D913-7BA7EBDE833F}"/>
                  </a:ext>
                </a:extLst>
              </p:cNvPr>
              <p:cNvSpPr txBox="1"/>
              <p:nvPr/>
            </p:nvSpPr>
            <p:spPr>
              <a:xfrm>
                <a:off x="3047883" y="3540669"/>
                <a:ext cx="4578796" cy="8751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ja-JP" altLang="en-US" sz="2400" i="1" smtClean="0">
                          <a:latin typeface="Cambria Math" panose="02040503050406030204" pitchFamily="18" charset="0"/>
                        </a:rPr>
                        <m:t>𝐴</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𝑥</m:t>
                          </m:r>
                        </m:e>
                      </m:d>
                      <m:r>
                        <a:rPr lang="ja-JP" altLang="en-US" sz="2400" i="0">
                          <a:latin typeface="Cambria Math" panose="02040503050406030204" pitchFamily="18" charset="0"/>
                        </a:rPr>
                        <m:t>=</m:t>
                      </m:r>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𝜆</m:t>
                          </m:r>
                        </m:e>
                        <m:sub>
                          <m:r>
                            <a:rPr lang="ja-JP" altLang="en-US" sz="2400" i="1">
                              <a:latin typeface="Cambria Math" panose="02040503050406030204" pitchFamily="18" charset="0"/>
                            </a:rPr>
                            <m:t>𝑠</m:t>
                          </m:r>
                        </m:sub>
                      </m:sSub>
                      <m:d>
                        <m:dPr>
                          <m:ctrlPr>
                            <a:rPr lang="ja-JP" altLang="en-US" sz="2400" i="1">
                              <a:latin typeface="Cambria Math" panose="02040503050406030204" pitchFamily="18" charset="0"/>
                            </a:rPr>
                          </m:ctrlPr>
                        </m:dPr>
                        <m:e>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0">
                                  <a:latin typeface="Cambria Math" panose="02040503050406030204" pitchFamily="18" charset="0"/>
                                </a:rPr>
                                <m:t>1</m:t>
                              </m:r>
                            </m:sub>
                          </m:sSub>
                          <m:sSup>
                            <m:sSupPr>
                              <m:ctrlPr>
                                <a:rPr lang="ja-JP" altLang="en-US" sz="2400" i="1">
                                  <a:solidFill>
                                    <a:srgbClr val="836967"/>
                                  </a:solidFill>
                                  <a:latin typeface="Cambria Math" panose="02040503050406030204" pitchFamily="18" charset="0"/>
                                </a:rPr>
                              </m:ctrlPr>
                            </m:sSupPr>
                            <m:e>
                              <m:r>
                                <a:rPr lang="ja-JP" altLang="en-US" sz="2400" i="1">
                                  <a:latin typeface="Cambria Math" panose="02040503050406030204" pitchFamily="18" charset="0"/>
                                </a:rPr>
                                <m:t>𝑒</m:t>
                              </m:r>
                            </m:e>
                            <m:sup>
                              <m:f>
                                <m:fPr>
                                  <m:type m:val="lin"/>
                                  <m:ctrlPr>
                                    <a:rPr lang="ja-JP" altLang="en-US" sz="2400" i="1">
                                      <a:latin typeface="Cambria Math" panose="02040503050406030204" pitchFamily="18" charset="0"/>
                                    </a:rPr>
                                  </m:ctrlPr>
                                </m:fPr>
                                <m:num>
                                  <m:r>
                                    <a:rPr lang="ja-JP" altLang="en-US" sz="2400" i="1">
                                      <a:latin typeface="Cambria Math" panose="02040503050406030204" pitchFamily="18" charset="0"/>
                                    </a:rPr>
                                    <m:t>𝑥</m:t>
                                  </m:r>
                                </m:num>
                                <m:den>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𝜆</m:t>
                                      </m:r>
                                    </m:e>
                                    <m:sub>
                                      <m:r>
                                        <a:rPr lang="ja-JP" altLang="en-US" sz="2400" i="1">
                                          <a:latin typeface="Cambria Math" panose="02040503050406030204" pitchFamily="18" charset="0"/>
                                        </a:rPr>
                                        <m:t>𝑠</m:t>
                                      </m:r>
                                    </m:sub>
                                  </m:sSub>
                                </m:den>
                              </m:f>
                            </m:sup>
                          </m:sSup>
                          <m:r>
                            <a:rPr lang="ja-JP" altLang="en-US" sz="2400" i="0">
                              <a:latin typeface="Cambria Math" panose="02040503050406030204" pitchFamily="18" charset="0"/>
                            </a:rPr>
                            <m:t>−</m:t>
                          </m:r>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0">
                                  <a:latin typeface="Cambria Math" panose="02040503050406030204" pitchFamily="18" charset="0"/>
                                </a:rPr>
                                <m:t>2</m:t>
                              </m:r>
                            </m:sub>
                          </m:sSub>
                          <m:sSup>
                            <m:sSupPr>
                              <m:ctrlPr>
                                <a:rPr lang="ja-JP" altLang="en-US" sz="2400" i="1">
                                  <a:solidFill>
                                    <a:srgbClr val="836967"/>
                                  </a:solidFill>
                                  <a:latin typeface="Cambria Math" panose="02040503050406030204" pitchFamily="18" charset="0"/>
                                </a:rPr>
                              </m:ctrlPr>
                            </m:sSupPr>
                            <m:e>
                              <m:r>
                                <a:rPr lang="ja-JP" altLang="en-US" sz="2400" i="1">
                                  <a:latin typeface="Cambria Math" panose="02040503050406030204" pitchFamily="18" charset="0"/>
                                </a:rPr>
                                <m:t>𝑒</m:t>
                              </m:r>
                            </m:e>
                            <m:sup>
                              <m:f>
                                <m:fPr>
                                  <m:type m:val="lin"/>
                                  <m:ctrlPr>
                                    <a:rPr lang="ja-JP" altLang="en-US" sz="2400" i="1">
                                      <a:latin typeface="Cambria Math" panose="02040503050406030204" pitchFamily="18" charset="0"/>
                                    </a:rPr>
                                  </m:ctrlPr>
                                </m:fPr>
                                <m:num>
                                  <m:r>
                                    <a:rPr lang="ja-JP" altLang="en-US" sz="2400" i="0">
                                      <a:latin typeface="Cambria Math" panose="02040503050406030204" pitchFamily="18" charset="0"/>
                                    </a:rPr>
                                    <m:t>−</m:t>
                                  </m:r>
                                  <m:r>
                                    <a:rPr lang="ja-JP" altLang="en-US" sz="2400" i="1">
                                      <a:latin typeface="Cambria Math" panose="02040503050406030204" pitchFamily="18" charset="0"/>
                                    </a:rPr>
                                    <m:t>𝑥</m:t>
                                  </m:r>
                                </m:num>
                                <m:den>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𝜆</m:t>
                                      </m:r>
                                    </m:e>
                                    <m:sub>
                                      <m:r>
                                        <a:rPr lang="ja-JP" altLang="en-US" sz="2400" i="1">
                                          <a:latin typeface="Cambria Math" panose="02040503050406030204" pitchFamily="18" charset="0"/>
                                        </a:rPr>
                                        <m:t>𝑠</m:t>
                                      </m:r>
                                    </m:sub>
                                  </m:sSub>
                                </m:den>
                              </m:f>
                            </m:sup>
                          </m:sSup>
                        </m:e>
                      </m:d>
                    </m:oMath>
                  </m:oMathPara>
                </a14:m>
                <a:endParaRPr lang="ja-JP" altLang="en-US" sz="2400" dirty="0"/>
              </a:p>
            </p:txBody>
          </p:sp>
        </mc:Choice>
        <mc:Fallback xmlns="">
          <p:sp>
            <p:nvSpPr>
              <p:cNvPr id="5" name="テキスト ボックス 4">
                <a:extLst>
                  <a:ext uri="{FF2B5EF4-FFF2-40B4-BE49-F238E27FC236}">
                    <a16:creationId xmlns:a16="http://schemas.microsoft.com/office/drawing/2014/main" id="{234C4D6E-C8AA-D6C0-D913-7BA7EBDE833F}"/>
                  </a:ext>
                </a:extLst>
              </p:cNvPr>
              <p:cNvSpPr txBox="1">
                <a:spLocks noRot="1" noChangeAspect="1" noMove="1" noResize="1" noEditPoints="1" noAdjustHandles="1" noChangeArrowheads="1" noChangeShapeType="1" noTextEdit="1"/>
              </p:cNvSpPr>
              <p:nvPr/>
            </p:nvSpPr>
            <p:spPr>
              <a:xfrm>
                <a:off x="3047883" y="3540669"/>
                <a:ext cx="4578796" cy="875111"/>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8580677-FCE7-7313-629B-68ED8AE19DAF}"/>
                  </a:ext>
                </a:extLst>
              </p:cNvPr>
              <p:cNvSpPr txBox="1"/>
              <p:nvPr/>
            </p:nvSpPr>
            <p:spPr>
              <a:xfrm>
                <a:off x="3168733" y="4263046"/>
                <a:ext cx="3440117" cy="4866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ja-JP" altLang="en-US" sz="2400" i="1" smtClean="0">
                          <a:latin typeface="Cambria Math" panose="02040503050406030204" pitchFamily="18" charset="0"/>
                        </a:rPr>
                        <m:t>𝐵</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𝑥</m:t>
                          </m:r>
                        </m:e>
                      </m:d>
                      <m:r>
                        <a:rPr lang="ja-JP" altLang="en-US" sz="2400" i="0">
                          <a:latin typeface="Cambria Math" panose="02040503050406030204" pitchFamily="18" charset="0"/>
                        </a:rPr>
                        <m:t>=</m:t>
                      </m:r>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0">
                              <a:latin typeface="Cambria Math" panose="02040503050406030204" pitchFamily="18" charset="0"/>
                            </a:rPr>
                            <m:t>3</m:t>
                          </m:r>
                        </m:sub>
                      </m:sSub>
                      <m:sSup>
                        <m:sSupPr>
                          <m:ctrlPr>
                            <a:rPr lang="ja-JP" altLang="en-US" sz="2400" i="1">
                              <a:solidFill>
                                <a:srgbClr val="836967"/>
                              </a:solidFill>
                              <a:latin typeface="Cambria Math" panose="02040503050406030204" pitchFamily="18" charset="0"/>
                            </a:rPr>
                          </m:ctrlPr>
                        </m:sSupPr>
                        <m:e>
                          <m:r>
                            <a:rPr lang="ja-JP" altLang="en-US" sz="2400" i="1">
                              <a:latin typeface="Cambria Math" panose="02040503050406030204" pitchFamily="18" charset="0"/>
                            </a:rPr>
                            <m:t>𝑒</m:t>
                          </m:r>
                        </m:e>
                        <m:sup>
                          <m:r>
                            <a:rPr lang="ja-JP" altLang="en-US" sz="2400" i="0">
                              <a:latin typeface="Cambria Math" panose="02040503050406030204" pitchFamily="18" charset="0"/>
                            </a:rPr>
                            <m:t>−</m:t>
                          </m:r>
                          <m:f>
                            <m:fPr>
                              <m:type m:val="lin"/>
                              <m:ctrlPr>
                                <a:rPr lang="ja-JP" altLang="en-US" sz="2400" i="1">
                                  <a:latin typeface="Cambria Math" panose="02040503050406030204" pitchFamily="18" charset="0"/>
                                </a:rPr>
                              </m:ctrlPr>
                            </m:fPr>
                            <m:num>
                              <m:d>
                                <m:dPr>
                                  <m:ctrlPr>
                                    <a:rPr lang="ja-JP" altLang="en-US" sz="2400" i="1">
                                      <a:latin typeface="Cambria Math" panose="02040503050406030204" pitchFamily="18" charset="0"/>
                                    </a:rPr>
                                  </m:ctrlPr>
                                </m:dPr>
                                <m:e>
                                  <m:r>
                                    <a:rPr lang="ja-JP" altLang="en-US" sz="2400" i="1">
                                      <a:latin typeface="Cambria Math" panose="02040503050406030204" pitchFamily="18" charset="0"/>
                                    </a:rPr>
                                    <m:t>𝑥</m:t>
                                  </m:r>
                                  <m:r>
                                    <a:rPr lang="ja-JP" altLang="en-US" sz="2400" i="0">
                                      <a:latin typeface="Cambria Math" panose="02040503050406030204" pitchFamily="18" charset="0"/>
                                    </a:rPr>
                                    <m:t>−</m:t>
                                  </m:r>
                                  <m:r>
                                    <a:rPr lang="ja-JP" altLang="en-US" sz="2400" i="1">
                                      <a:latin typeface="Cambria Math" panose="02040503050406030204" pitchFamily="18" charset="0"/>
                                    </a:rPr>
                                    <m:t>𝑑</m:t>
                                  </m:r>
                                </m:e>
                              </m:d>
                            </m:num>
                            <m:den>
                              <m:sSub>
                                <m:sSubPr>
                                  <m:ctrlPr>
                                    <a:rPr lang="ja-JP" altLang="en-US" sz="2400" i="1">
                                      <a:solidFill>
                                        <a:srgbClr val="836967"/>
                                      </a:solidFill>
                                      <a:latin typeface="Cambria Math" panose="02040503050406030204" pitchFamily="18" charset="0"/>
                                    </a:rPr>
                                  </m:ctrlPr>
                                </m:sSubPr>
                                <m:e>
                                  <m:r>
                                    <a:rPr lang="ja-JP" altLang="en-US" sz="2400" i="1">
                                      <a:latin typeface="Cambria Math" panose="02040503050406030204" pitchFamily="18" charset="0"/>
                                    </a:rPr>
                                    <m:t>𝜆</m:t>
                                  </m:r>
                                </m:e>
                                <m:sub>
                                  <m:r>
                                    <m:rPr>
                                      <m:sty m:val="p"/>
                                    </m:rPr>
                                    <a:rPr lang="ja-JP" altLang="en-US" sz="2400" i="0">
                                      <a:latin typeface="Cambria Math" panose="02040503050406030204" pitchFamily="18" charset="0"/>
                                    </a:rPr>
                                    <m:t>Σ</m:t>
                                  </m:r>
                                </m:sub>
                              </m:sSub>
                            </m:den>
                          </m:f>
                        </m:sup>
                      </m:sSup>
                    </m:oMath>
                  </m:oMathPara>
                </a14:m>
                <a:endParaRPr lang="ja-JP" altLang="en-US" sz="2400" dirty="0"/>
              </a:p>
            </p:txBody>
          </p:sp>
        </mc:Choice>
        <mc:Fallback xmlns="">
          <p:sp>
            <p:nvSpPr>
              <p:cNvPr id="7" name="テキスト ボックス 6">
                <a:extLst>
                  <a:ext uri="{FF2B5EF4-FFF2-40B4-BE49-F238E27FC236}">
                    <a16:creationId xmlns:a16="http://schemas.microsoft.com/office/drawing/2014/main" id="{78580677-FCE7-7313-629B-68ED8AE19DAF}"/>
                  </a:ext>
                </a:extLst>
              </p:cNvPr>
              <p:cNvSpPr txBox="1">
                <a:spLocks noRot="1" noChangeAspect="1" noMove="1" noResize="1" noEditPoints="1" noAdjustHandles="1" noChangeArrowheads="1" noChangeShapeType="1" noTextEdit="1"/>
              </p:cNvSpPr>
              <p:nvPr/>
            </p:nvSpPr>
            <p:spPr>
              <a:xfrm>
                <a:off x="3168733" y="4263046"/>
                <a:ext cx="3440117" cy="48667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E6CB591-849C-4E14-E9C8-FAFAE90EC229}"/>
                  </a:ext>
                </a:extLst>
              </p:cNvPr>
              <p:cNvSpPr txBox="1"/>
              <p:nvPr/>
            </p:nvSpPr>
            <p:spPr>
              <a:xfrm>
                <a:off x="3256282" y="4635777"/>
                <a:ext cx="3440117" cy="4866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tx1"/>
                          </a:solidFill>
                          <a:latin typeface="Cambria Math" panose="02040503050406030204" pitchFamily="18" charset="0"/>
                        </a:rPr>
                        <m:t>𝐴</m:t>
                      </m:r>
                      <m:d>
                        <m:dPr>
                          <m:ctrlPr>
                            <a:rPr lang="ja-JP" altLang="en-US" sz="2400" i="1">
                              <a:solidFill>
                                <a:schemeClr val="tx1"/>
                              </a:solidFill>
                              <a:latin typeface="Cambria Math" panose="02040503050406030204" pitchFamily="18" charset="0"/>
                            </a:rPr>
                          </m:ctrlPr>
                        </m:dPr>
                        <m:e>
                          <m:r>
                            <a:rPr lang="ja-JP" altLang="en-US" sz="2400" i="1">
                              <a:solidFill>
                                <a:schemeClr val="tx1"/>
                              </a:solidFill>
                              <a:latin typeface="Cambria Math" panose="02040503050406030204" pitchFamily="18" charset="0"/>
                            </a:rPr>
                            <m:t>𝑥</m:t>
                          </m:r>
                        </m:e>
                      </m:d>
                      <m:r>
                        <a:rPr lang="ja-JP" altLang="en-US" sz="2400" i="0">
                          <a:solidFill>
                            <a:schemeClr val="tx1"/>
                          </a:solidFill>
                          <a:latin typeface="Cambria Math" panose="02040503050406030204" pitchFamily="18" charset="0"/>
                        </a:rPr>
                        <m:t>=−</m:t>
                      </m:r>
                      <m:sSub>
                        <m:sSubPr>
                          <m:ctrlPr>
                            <a:rPr lang="ja-JP" altLang="en-US" sz="2400" i="1">
                              <a:solidFill>
                                <a:schemeClr val="tx1"/>
                              </a:solidFill>
                              <a:latin typeface="Cambria Math" panose="02040503050406030204" pitchFamily="18" charset="0"/>
                            </a:rPr>
                          </m:ctrlPr>
                        </m:sSubPr>
                        <m:e>
                          <m:r>
                            <a:rPr lang="ja-JP" altLang="en-US" sz="2400" i="1">
                              <a:solidFill>
                                <a:schemeClr val="tx1"/>
                              </a:solidFill>
                              <a:latin typeface="Cambria Math" panose="02040503050406030204" pitchFamily="18" charset="0"/>
                            </a:rPr>
                            <m:t>𝜆</m:t>
                          </m:r>
                        </m:e>
                        <m:sub>
                          <m:r>
                            <m:rPr>
                              <m:sty m:val="p"/>
                            </m:rPr>
                            <a:rPr lang="ja-JP" altLang="en-US" sz="2400" i="0">
                              <a:solidFill>
                                <a:schemeClr val="tx1"/>
                              </a:solidFill>
                              <a:latin typeface="Cambria Math" panose="02040503050406030204" pitchFamily="18" charset="0"/>
                            </a:rPr>
                            <m:t>Σ</m:t>
                          </m:r>
                        </m:sub>
                      </m:sSub>
                      <m:sSub>
                        <m:sSubPr>
                          <m:ctrlPr>
                            <a:rPr lang="ja-JP" altLang="en-US" sz="2400" i="1">
                              <a:solidFill>
                                <a:schemeClr val="tx1"/>
                              </a:solidFill>
                              <a:latin typeface="Cambria Math" panose="02040503050406030204" pitchFamily="18" charset="0"/>
                            </a:rPr>
                          </m:ctrlPr>
                        </m:sSubPr>
                        <m:e>
                          <m:r>
                            <a:rPr lang="ja-JP" altLang="en-US" sz="2400" i="1">
                              <a:solidFill>
                                <a:schemeClr val="tx1"/>
                              </a:solidFill>
                              <a:latin typeface="Cambria Math" panose="02040503050406030204" pitchFamily="18" charset="0"/>
                            </a:rPr>
                            <m:t>𝐶</m:t>
                          </m:r>
                        </m:e>
                        <m:sub>
                          <m:r>
                            <a:rPr lang="ja-JP" altLang="en-US" sz="2400" i="0">
                              <a:solidFill>
                                <a:schemeClr val="tx1"/>
                              </a:solidFill>
                              <a:latin typeface="Cambria Math" panose="02040503050406030204" pitchFamily="18" charset="0"/>
                            </a:rPr>
                            <m:t>3</m:t>
                          </m:r>
                        </m:sub>
                      </m:sSub>
                      <m:sSup>
                        <m:sSupPr>
                          <m:ctrlPr>
                            <a:rPr lang="ja-JP" altLang="en-US" sz="2400" i="1">
                              <a:solidFill>
                                <a:schemeClr val="tx1"/>
                              </a:solidFill>
                              <a:latin typeface="Cambria Math" panose="02040503050406030204" pitchFamily="18" charset="0"/>
                            </a:rPr>
                          </m:ctrlPr>
                        </m:sSupPr>
                        <m:e>
                          <m:r>
                            <a:rPr lang="ja-JP" altLang="en-US" sz="2400" i="1">
                              <a:solidFill>
                                <a:schemeClr val="tx1"/>
                              </a:solidFill>
                              <a:latin typeface="Cambria Math" panose="02040503050406030204" pitchFamily="18" charset="0"/>
                            </a:rPr>
                            <m:t>𝑒</m:t>
                          </m:r>
                        </m:e>
                        <m:sup>
                          <m:r>
                            <a:rPr lang="ja-JP" altLang="en-US" sz="2400" i="0">
                              <a:solidFill>
                                <a:schemeClr val="tx1"/>
                              </a:solidFill>
                              <a:latin typeface="Cambria Math" panose="02040503050406030204" pitchFamily="18" charset="0"/>
                            </a:rPr>
                            <m:t>−</m:t>
                          </m:r>
                          <m:f>
                            <m:fPr>
                              <m:type m:val="lin"/>
                              <m:ctrlPr>
                                <a:rPr lang="ja-JP" altLang="en-US" sz="2400" i="1">
                                  <a:solidFill>
                                    <a:schemeClr val="tx1"/>
                                  </a:solidFill>
                                  <a:latin typeface="Cambria Math" panose="02040503050406030204" pitchFamily="18" charset="0"/>
                                </a:rPr>
                              </m:ctrlPr>
                            </m:fPr>
                            <m:num>
                              <m:d>
                                <m:dPr>
                                  <m:ctrlPr>
                                    <a:rPr lang="ja-JP" altLang="en-US" sz="2400" i="1">
                                      <a:solidFill>
                                        <a:schemeClr val="tx1"/>
                                      </a:solidFill>
                                      <a:latin typeface="Cambria Math" panose="02040503050406030204" pitchFamily="18" charset="0"/>
                                    </a:rPr>
                                  </m:ctrlPr>
                                </m:dPr>
                                <m:e>
                                  <m:r>
                                    <a:rPr lang="ja-JP" altLang="en-US" sz="2400" i="1">
                                      <a:solidFill>
                                        <a:schemeClr val="tx1"/>
                                      </a:solidFill>
                                      <a:latin typeface="Cambria Math" panose="02040503050406030204" pitchFamily="18" charset="0"/>
                                    </a:rPr>
                                    <m:t>𝑥</m:t>
                                  </m:r>
                                  <m:r>
                                    <a:rPr lang="ja-JP" altLang="en-US" sz="2400" i="0">
                                      <a:solidFill>
                                        <a:schemeClr val="tx1"/>
                                      </a:solidFill>
                                      <a:latin typeface="Cambria Math" panose="02040503050406030204" pitchFamily="18" charset="0"/>
                                    </a:rPr>
                                    <m:t>−</m:t>
                                  </m:r>
                                  <m:r>
                                    <a:rPr lang="ja-JP" altLang="en-US" sz="2400" i="1">
                                      <a:solidFill>
                                        <a:schemeClr val="tx1"/>
                                      </a:solidFill>
                                      <a:latin typeface="Cambria Math" panose="02040503050406030204" pitchFamily="18" charset="0"/>
                                    </a:rPr>
                                    <m:t>𝑑</m:t>
                                  </m:r>
                                </m:e>
                              </m:d>
                            </m:num>
                            <m:den>
                              <m:sSub>
                                <m:sSubPr>
                                  <m:ctrlPr>
                                    <a:rPr lang="ja-JP" altLang="en-US" sz="2400" i="1">
                                      <a:solidFill>
                                        <a:schemeClr val="tx1"/>
                                      </a:solidFill>
                                      <a:latin typeface="Cambria Math" panose="02040503050406030204" pitchFamily="18" charset="0"/>
                                    </a:rPr>
                                  </m:ctrlPr>
                                </m:sSubPr>
                                <m:e>
                                  <m:r>
                                    <a:rPr lang="ja-JP" altLang="en-US" sz="2400" i="1">
                                      <a:solidFill>
                                        <a:schemeClr val="tx1"/>
                                      </a:solidFill>
                                      <a:latin typeface="Cambria Math" panose="02040503050406030204" pitchFamily="18" charset="0"/>
                                    </a:rPr>
                                    <m:t>𝜆</m:t>
                                  </m:r>
                                </m:e>
                                <m:sub>
                                  <m:r>
                                    <m:rPr>
                                      <m:sty m:val="p"/>
                                    </m:rPr>
                                    <a:rPr lang="ja-JP" altLang="en-US" sz="2400" i="0">
                                      <a:solidFill>
                                        <a:schemeClr val="tx1"/>
                                      </a:solidFill>
                                      <a:latin typeface="Cambria Math" panose="02040503050406030204" pitchFamily="18" charset="0"/>
                                    </a:rPr>
                                    <m:t>Σ</m:t>
                                  </m:r>
                                </m:sub>
                              </m:sSub>
                            </m:den>
                          </m:f>
                        </m:sup>
                      </m:sSup>
                    </m:oMath>
                  </m:oMathPara>
                </a14:m>
                <a:endParaRPr lang="ja-JP" altLang="en-US" sz="2400" dirty="0">
                  <a:solidFill>
                    <a:schemeClr val="tx1"/>
                  </a:solidFill>
                </a:endParaRPr>
              </a:p>
            </p:txBody>
          </p:sp>
        </mc:Choice>
        <mc:Fallback xmlns="">
          <p:sp>
            <p:nvSpPr>
              <p:cNvPr id="9" name="テキスト ボックス 8">
                <a:extLst>
                  <a:ext uri="{FF2B5EF4-FFF2-40B4-BE49-F238E27FC236}">
                    <a16:creationId xmlns:a16="http://schemas.microsoft.com/office/drawing/2014/main" id="{8E6CB591-849C-4E14-E9C8-FAFAE90EC229}"/>
                  </a:ext>
                </a:extLst>
              </p:cNvPr>
              <p:cNvSpPr txBox="1">
                <a:spLocks noRot="1" noChangeAspect="1" noMove="1" noResize="1" noEditPoints="1" noAdjustHandles="1" noChangeArrowheads="1" noChangeShapeType="1" noTextEdit="1"/>
              </p:cNvSpPr>
              <p:nvPr/>
            </p:nvSpPr>
            <p:spPr>
              <a:xfrm>
                <a:off x="3256282" y="4635777"/>
                <a:ext cx="3440117" cy="48667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D1E52AE6-6AFE-B568-BAC4-91A27E5AAF5E}"/>
                  </a:ext>
                </a:extLst>
              </p:cNvPr>
              <p:cNvSpPr txBox="1"/>
              <p:nvPr/>
            </p:nvSpPr>
            <p:spPr>
              <a:xfrm>
                <a:off x="3464400" y="5441055"/>
                <a:ext cx="176532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tx1"/>
                          </a:solidFill>
                          <a:latin typeface="Cambria Math" panose="02040503050406030204" pitchFamily="18" charset="0"/>
                        </a:rPr>
                        <m:t>𝐵</m:t>
                      </m:r>
                      <m:d>
                        <m:dPr>
                          <m:ctrlPr>
                            <a:rPr lang="ja-JP" altLang="en-US" sz="2400" i="1">
                              <a:solidFill>
                                <a:schemeClr val="tx1"/>
                              </a:solidFill>
                              <a:latin typeface="Cambria Math" panose="02040503050406030204" pitchFamily="18" charset="0"/>
                            </a:rPr>
                          </m:ctrlPr>
                        </m:dPr>
                        <m:e>
                          <m:r>
                            <a:rPr lang="ja-JP" altLang="en-US" sz="2400" i="0">
                              <a:solidFill>
                                <a:schemeClr val="tx1"/>
                              </a:solidFill>
                              <a:latin typeface="Cambria Math" panose="02040503050406030204" pitchFamily="18" charset="0"/>
                            </a:rPr>
                            <m:t>0</m:t>
                          </m:r>
                        </m:e>
                      </m:d>
                      <m:r>
                        <a:rPr lang="ja-JP" altLang="en-US" sz="2400" i="0">
                          <a:solidFill>
                            <a:schemeClr val="tx1"/>
                          </a:solidFill>
                          <a:latin typeface="Cambria Math" panose="02040503050406030204" pitchFamily="18" charset="0"/>
                        </a:rPr>
                        <m:t>=</m:t>
                      </m:r>
                      <m:sSub>
                        <m:sSubPr>
                          <m:ctrlPr>
                            <a:rPr lang="ja-JP" altLang="en-US" sz="2400" i="1">
                              <a:solidFill>
                                <a:schemeClr val="tx1"/>
                              </a:solidFill>
                              <a:latin typeface="Cambria Math" panose="02040503050406030204" pitchFamily="18" charset="0"/>
                            </a:rPr>
                          </m:ctrlPr>
                        </m:sSubPr>
                        <m:e>
                          <m:r>
                            <a:rPr lang="ja-JP" altLang="en-US" sz="2400" i="1">
                              <a:solidFill>
                                <a:schemeClr val="tx1"/>
                              </a:solidFill>
                              <a:latin typeface="Cambria Math" panose="02040503050406030204" pitchFamily="18" charset="0"/>
                            </a:rPr>
                            <m:t>𝐵</m:t>
                          </m:r>
                        </m:e>
                        <m:sub>
                          <m:r>
                            <a:rPr lang="ja-JP" altLang="en-US" sz="2400" i="0">
                              <a:solidFill>
                                <a:schemeClr val="tx1"/>
                              </a:solidFill>
                              <a:latin typeface="Cambria Math" panose="02040503050406030204" pitchFamily="18" charset="0"/>
                            </a:rPr>
                            <m:t>0</m:t>
                          </m:r>
                        </m:sub>
                      </m:sSub>
                    </m:oMath>
                  </m:oMathPara>
                </a14:m>
                <a:endParaRPr lang="ja-JP" altLang="en-US" sz="2400" dirty="0">
                  <a:solidFill>
                    <a:schemeClr val="tx1"/>
                  </a:solidFill>
                </a:endParaRPr>
              </a:p>
            </p:txBody>
          </p:sp>
        </mc:Choice>
        <mc:Fallback xmlns="">
          <p:sp>
            <p:nvSpPr>
              <p:cNvPr id="11" name="テキスト ボックス 10">
                <a:extLst>
                  <a:ext uri="{FF2B5EF4-FFF2-40B4-BE49-F238E27FC236}">
                    <a16:creationId xmlns:a16="http://schemas.microsoft.com/office/drawing/2014/main" id="{D1E52AE6-6AFE-B568-BAC4-91A27E5AAF5E}"/>
                  </a:ext>
                </a:extLst>
              </p:cNvPr>
              <p:cNvSpPr txBox="1">
                <a:spLocks noRot="1" noChangeAspect="1" noMove="1" noResize="1" noEditPoints="1" noAdjustHandles="1" noChangeArrowheads="1" noChangeShapeType="1" noTextEdit="1"/>
              </p:cNvSpPr>
              <p:nvPr/>
            </p:nvSpPr>
            <p:spPr>
              <a:xfrm>
                <a:off x="3464400" y="5441055"/>
                <a:ext cx="1765324" cy="46166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1FD0CAD9-12B7-4CFF-1C6D-F3C5EC3C6650}"/>
                  </a:ext>
                </a:extLst>
              </p:cNvPr>
              <p:cNvSpPr txBox="1"/>
              <p:nvPr/>
            </p:nvSpPr>
            <p:spPr>
              <a:xfrm>
                <a:off x="3201871" y="5825921"/>
                <a:ext cx="258461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tx1"/>
                          </a:solidFill>
                          <a:latin typeface="Cambria Math" panose="02040503050406030204" pitchFamily="18" charset="0"/>
                        </a:rPr>
                        <m:t>𝐵</m:t>
                      </m:r>
                      <m:d>
                        <m:dPr>
                          <m:ctrlPr>
                            <a:rPr lang="ja-JP" altLang="en-US" sz="2400" i="1">
                              <a:solidFill>
                                <a:schemeClr val="tx1"/>
                              </a:solidFill>
                              <a:latin typeface="Cambria Math" panose="02040503050406030204" pitchFamily="18" charset="0"/>
                            </a:rPr>
                          </m:ctrlPr>
                        </m:dPr>
                        <m:e>
                          <m:sSub>
                            <m:sSubPr>
                              <m:ctrlPr>
                                <a:rPr lang="ja-JP" altLang="en-US" sz="2400" i="1">
                                  <a:solidFill>
                                    <a:schemeClr val="tx1"/>
                                  </a:solidFill>
                                  <a:latin typeface="Cambria Math" panose="02040503050406030204" pitchFamily="18" charset="0"/>
                                </a:rPr>
                              </m:ctrlPr>
                            </m:sSubPr>
                            <m:e>
                              <m:r>
                                <a:rPr lang="ja-JP" altLang="en-US" sz="2400" i="1">
                                  <a:solidFill>
                                    <a:schemeClr val="tx1"/>
                                  </a:solidFill>
                                  <a:latin typeface="Cambria Math" panose="02040503050406030204" pitchFamily="18" charset="0"/>
                                </a:rPr>
                                <m:t>𝑑</m:t>
                              </m:r>
                            </m:e>
                            <m:sub>
                              <m:r>
                                <a:rPr lang="ja-JP" altLang="en-US" sz="2400" i="0">
                                  <a:solidFill>
                                    <a:schemeClr val="tx1"/>
                                  </a:solidFill>
                                  <a:latin typeface="Cambria Math" panose="02040503050406030204" pitchFamily="18" charset="0"/>
                                </a:rPr>
                                <m:t>−</m:t>
                              </m:r>
                            </m:sub>
                          </m:sSub>
                        </m:e>
                      </m:d>
                      <m:r>
                        <a:rPr lang="ja-JP" altLang="en-US" sz="2400" i="0">
                          <a:solidFill>
                            <a:schemeClr val="tx1"/>
                          </a:solidFill>
                          <a:latin typeface="Cambria Math" panose="02040503050406030204" pitchFamily="18" charset="0"/>
                        </a:rPr>
                        <m:t>=</m:t>
                      </m:r>
                      <m:r>
                        <a:rPr lang="ja-JP" altLang="en-US" sz="2400" i="1">
                          <a:solidFill>
                            <a:schemeClr val="tx1"/>
                          </a:solidFill>
                          <a:latin typeface="Cambria Math" panose="02040503050406030204" pitchFamily="18" charset="0"/>
                        </a:rPr>
                        <m:t>𝐵</m:t>
                      </m:r>
                      <m:d>
                        <m:dPr>
                          <m:ctrlPr>
                            <a:rPr lang="ja-JP" altLang="en-US" sz="2400" i="1">
                              <a:solidFill>
                                <a:schemeClr val="tx1"/>
                              </a:solidFill>
                              <a:latin typeface="Cambria Math" panose="02040503050406030204" pitchFamily="18" charset="0"/>
                            </a:rPr>
                          </m:ctrlPr>
                        </m:dPr>
                        <m:e>
                          <m:sSub>
                            <m:sSubPr>
                              <m:ctrlPr>
                                <a:rPr lang="ja-JP" altLang="en-US" sz="2400" i="1">
                                  <a:solidFill>
                                    <a:schemeClr val="tx1"/>
                                  </a:solidFill>
                                  <a:latin typeface="Cambria Math" panose="02040503050406030204" pitchFamily="18" charset="0"/>
                                </a:rPr>
                              </m:ctrlPr>
                            </m:sSubPr>
                            <m:e>
                              <m:r>
                                <a:rPr lang="ja-JP" altLang="en-US" sz="2400" i="1">
                                  <a:solidFill>
                                    <a:schemeClr val="tx1"/>
                                  </a:solidFill>
                                  <a:latin typeface="Cambria Math" panose="02040503050406030204" pitchFamily="18" charset="0"/>
                                </a:rPr>
                                <m:t>𝑑</m:t>
                              </m:r>
                            </m:e>
                            <m:sub>
                              <m:r>
                                <a:rPr lang="ja-JP" altLang="en-US" sz="2400" i="0">
                                  <a:solidFill>
                                    <a:schemeClr val="tx1"/>
                                  </a:solidFill>
                                  <a:latin typeface="Cambria Math" panose="02040503050406030204" pitchFamily="18" charset="0"/>
                                </a:rPr>
                                <m:t>+</m:t>
                              </m:r>
                            </m:sub>
                          </m:sSub>
                        </m:e>
                      </m:d>
                    </m:oMath>
                  </m:oMathPara>
                </a14:m>
                <a:endParaRPr lang="ja-JP" altLang="en-US" sz="2400" dirty="0">
                  <a:solidFill>
                    <a:schemeClr val="tx1"/>
                  </a:solidFill>
                </a:endParaRPr>
              </a:p>
            </p:txBody>
          </p:sp>
        </mc:Choice>
        <mc:Fallback xmlns="">
          <p:sp>
            <p:nvSpPr>
              <p:cNvPr id="13" name="テキスト ボックス 12">
                <a:extLst>
                  <a:ext uri="{FF2B5EF4-FFF2-40B4-BE49-F238E27FC236}">
                    <a16:creationId xmlns:a16="http://schemas.microsoft.com/office/drawing/2014/main" id="{1FD0CAD9-12B7-4CFF-1C6D-F3C5EC3C6650}"/>
                  </a:ext>
                </a:extLst>
              </p:cNvPr>
              <p:cNvSpPr txBox="1">
                <a:spLocks noRot="1" noChangeAspect="1" noMove="1" noResize="1" noEditPoints="1" noAdjustHandles="1" noChangeArrowheads="1" noChangeShapeType="1" noTextEdit="1"/>
              </p:cNvSpPr>
              <p:nvPr/>
            </p:nvSpPr>
            <p:spPr>
              <a:xfrm>
                <a:off x="3201871" y="5825921"/>
                <a:ext cx="2584611" cy="461665"/>
              </a:xfrm>
              <a:prstGeom prst="rect">
                <a:avLst/>
              </a:prstGeom>
              <a:blipFill>
                <a:blip r:embed="rId7"/>
                <a:stretch>
                  <a:fillRect b="-1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91970BAF-7130-6F87-071D-071F0A621021}"/>
                  </a:ext>
                </a:extLst>
              </p:cNvPr>
              <p:cNvSpPr txBox="1"/>
              <p:nvPr/>
            </p:nvSpPr>
            <p:spPr>
              <a:xfrm>
                <a:off x="3425059" y="6268130"/>
                <a:ext cx="2869095" cy="461665"/>
              </a:xfrm>
              <a:prstGeom prst="rect">
                <a:avLst/>
              </a:prstGeom>
              <a:noFill/>
            </p:spPr>
            <p:txBody>
              <a:bodyPr wrap="square">
                <a:spAutoFit/>
              </a:bodyPr>
              <a:lstStyle/>
              <a:p>
                <a14:m>
                  <m:oMath xmlns:m="http://schemas.openxmlformats.org/officeDocument/2006/math">
                    <m:r>
                      <a:rPr lang="en-US" altLang="ja-JP" sz="2400" i="1" kern="1000" smtClean="0">
                        <a:effectLst/>
                        <a:latin typeface="Cambria Math" panose="02040503050406030204" pitchFamily="18" charset="0"/>
                        <a:ea typeface="ＭＳ 明朝" panose="02020609040205080304" pitchFamily="17" charset="-128"/>
                        <a:cs typeface="Times New Roman" panose="02020603050405020304" pitchFamily="18" charset="0"/>
                      </a:rPr>
                      <m:t>𝐴</m:t>
                    </m:r>
                    <m:d>
                      <m:dPr>
                        <m:ctrlPr>
                          <a:rPr lang="ja-JP" altLang="ja-JP" sz="2400" i="1">
                            <a:effectLst/>
                            <a:latin typeface="Cambria Math" panose="02040503050406030204" pitchFamily="18" charset="0"/>
                            <a:ea typeface="Cambria Math" panose="02040503050406030204" pitchFamily="18" charset="0"/>
                          </a:rPr>
                        </m:ctrlPr>
                      </m:dPr>
                      <m:e>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𝑑</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sub>
                        </m:sSub>
                      </m:e>
                    </m:d>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𝐴</m:t>
                    </m:r>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𝑑</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sub>
                    </m:s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oMath>
                </a14:m>
                <a:r>
                  <a:rPr lang="en-US" altLang="ja-JP" sz="2400" kern="1000" dirty="0">
                    <a:effectLst/>
                    <a:latin typeface="Century" panose="02040604050505020304" pitchFamily="18" charset="0"/>
                    <a:ea typeface="ＭＳ 明朝" panose="02020609040205080304" pitchFamily="17" charset="-128"/>
                    <a:cs typeface="Times New Roman" panose="02020603050405020304" pitchFamily="18" charset="0"/>
                  </a:rPr>
                  <a:t> </a:t>
                </a:r>
                <a:endParaRPr lang="ja-JP" altLang="en-US" sz="2400" dirty="0"/>
              </a:p>
            </p:txBody>
          </p:sp>
        </mc:Choice>
        <mc:Fallback xmlns="">
          <p:sp>
            <p:nvSpPr>
              <p:cNvPr id="15" name="テキスト ボックス 14">
                <a:extLst>
                  <a:ext uri="{FF2B5EF4-FFF2-40B4-BE49-F238E27FC236}">
                    <a16:creationId xmlns:a16="http://schemas.microsoft.com/office/drawing/2014/main" id="{91970BAF-7130-6F87-071D-071F0A621021}"/>
                  </a:ext>
                </a:extLst>
              </p:cNvPr>
              <p:cNvSpPr txBox="1">
                <a:spLocks noRot="1" noChangeAspect="1" noMove="1" noResize="1" noEditPoints="1" noAdjustHandles="1" noChangeArrowheads="1" noChangeShapeType="1" noTextEdit="1"/>
              </p:cNvSpPr>
              <p:nvPr/>
            </p:nvSpPr>
            <p:spPr>
              <a:xfrm>
                <a:off x="3425059" y="6268130"/>
                <a:ext cx="2869095" cy="461665"/>
              </a:xfrm>
              <a:prstGeom prst="rect">
                <a:avLst/>
              </a:prstGeom>
              <a:blipFill>
                <a:blip r:embed="rId8"/>
                <a:stretch>
                  <a:fillRect l="-637"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D2C6D26-0603-B42B-4E28-0C6244B5EE75}"/>
                  </a:ext>
                </a:extLst>
              </p:cNvPr>
              <p:cNvSpPr txBox="1"/>
              <p:nvPr/>
            </p:nvSpPr>
            <p:spPr>
              <a:xfrm>
                <a:off x="0" y="530480"/>
                <a:ext cx="9046723" cy="1835887"/>
              </a:xfrm>
              <a:prstGeom prst="rect">
                <a:avLst/>
              </a:prstGeom>
              <a:noFill/>
            </p:spPr>
            <p:txBody>
              <a:bodyPr wrap="square">
                <a:spAutoFit/>
              </a:bodyPr>
              <a:lstStyle/>
              <a:p>
                <a:r>
                  <a:rPr lang="ja-JP" altLang="en-US" sz="2400" dirty="0"/>
                  <a:t>早速、ロンドン方程式を解くことで、磁場分布・電流分布を調べてみよう。それが、この系の面白さを理解する一番の近道である。</a:t>
                </a:r>
                <a:endParaRPr lang="en-US" altLang="ja-JP" sz="2400" dirty="0"/>
              </a:p>
              <a:p>
                <a:endParaRPr lang="en-US" altLang="ja-JP" sz="1600" dirty="0"/>
              </a:p>
              <a:p>
                <a:r>
                  <a:rPr lang="ja-JP" altLang="en-US" sz="2400" dirty="0"/>
                  <a:t>ここでは簡単のため、絶縁層の厚みは無視する。</a:t>
                </a:r>
                <a:endParaRPr lang="en-US" altLang="ja-JP" sz="2400" dirty="0"/>
              </a:p>
              <a:p>
                <a:r>
                  <a:rPr lang="ja-JP" altLang="en-US" sz="2400" dirty="0"/>
                  <a:t>ロンドン方程式は </a:t>
                </a:r>
                <a14:m>
                  <m:oMath xmlns:m="http://schemas.openxmlformats.org/officeDocument/2006/math">
                    <m:sSup>
                      <m:sSupPr>
                        <m:ctrlPr>
                          <a:rPr lang="en-US" altLang="ja-JP" sz="2400" i="1" dirty="0" smtClean="0">
                            <a:latin typeface="Cambria Math" panose="02040503050406030204" pitchFamily="18" charset="0"/>
                          </a:rPr>
                        </m:ctrlPr>
                      </m:sSupPr>
                      <m:e>
                        <m:r>
                          <a:rPr lang="en-US" altLang="ja-JP" sz="2400" i="1" dirty="0" smtClean="0">
                            <a:latin typeface="Cambria Math" panose="02040503050406030204" pitchFamily="18" charset="0"/>
                          </a:rPr>
                          <m:t>𝐵</m:t>
                        </m:r>
                      </m:e>
                      <m:sup>
                        <m:r>
                          <a:rPr lang="en-US" altLang="ja-JP" sz="2400" i="1" dirty="0" smtClean="0">
                            <a:latin typeface="Cambria Math" panose="02040503050406030204" pitchFamily="18" charset="0"/>
                          </a:rPr>
                          <m:t>′′</m:t>
                        </m:r>
                      </m:sup>
                    </m:sSup>
                    <m:r>
                      <a:rPr lang="en-US" altLang="ja-JP" sz="2400" i="1" dirty="0" smtClean="0">
                        <a:latin typeface="Cambria Math" panose="02040503050406030204" pitchFamily="18" charset="0"/>
                      </a:rPr>
                      <m:t>=</m:t>
                    </m:r>
                    <m:r>
                      <a:rPr lang="en-US" altLang="ja-JP" sz="2400" i="1" dirty="0" smtClean="0">
                        <a:latin typeface="Cambria Math" panose="02040503050406030204" pitchFamily="18" charset="0"/>
                      </a:rPr>
                      <m:t>𝐵</m:t>
                    </m:r>
                    <m:r>
                      <a:rPr lang="en-US" altLang="ja-JP" sz="2400" i="1" dirty="0" smtClean="0">
                        <a:latin typeface="Cambria Math" panose="02040503050406030204" pitchFamily="18" charset="0"/>
                      </a:rPr>
                      <m:t>⁄</m:t>
                    </m:r>
                    <m:sSubSup>
                      <m:sSubSupPr>
                        <m:ctrlPr>
                          <a:rPr lang="en-US" altLang="ja-JP" sz="2400" i="1" dirty="0" smtClean="0">
                            <a:latin typeface="Cambria Math" panose="02040503050406030204" pitchFamily="18" charset="0"/>
                          </a:rPr>
                        </m:ctrlPr>
                      </m:sSubSupPr>
                      <m:e>
                        <m:r>
                          <a:rPr lang="en-US" altLang="ja-JP" sz="2400" i="1" dirty="0" smtClean="0">
                            <a:latin typeface="Cambria Math" panose="02040503050406030204" pitchFamily="18" charset="0"/>
                          </a:rPr>
                          <m:t>𝜆</m:t>
                        </m:r>
                      </m:e>
                      <m:sub>
                        <m:r>
                          <a:rPr lang="en-US" altLang="ja-JP" sz="2400" i="1" dirty="0" smtClean="0">
                            <a:latin typeface="Cambria Math" panose="02040503050406030204" pitchFamily="18" charset="0"/>
                          </a:rPr>
                          <m:t>𝑖</m:t>
                        </m:r>
                      </m:sub>
                      <m:sup>
                        <m:r>
                          <a:rPr lang="en-US" altLang="ja-JP" sz="2400" i="1" dirty="0" smtClean="0">
                            <a:latin typeface="Cambria Math" panose="02040503050406030204" pitchFamily="18" charset="0"/>
                          </a:rPr>
                          <m:t>2</m:t>
                        </m:r>
                      </m:sup>
                    </m:sSubSup>
                    <m:r>
                      <a:rPr lang="en-US" altLang="ja-JP" sz="2400" i="1" dirty="0" smtClean="0">
                        <a:latin typeface="Cambria Math" panose="02040503050406030204" pitchFamily="18" charset="0"/>
                      </a:rPr>
                      <m:t> </m:t>
                    </m:r>
                  </m:oMath>
                </a14:m>
                <a:r>
                  <a:rPr lang="ja-JP" altLang="en-US" sz="2400" dirty="0"/>
                  <a:t>（</a:t>
                </a:r>
                <a:r>
                  <a:rPr lang="en-US" altLang="ja-JP" sz="2400" dirty="0" err="1"/>
                  <a:t>i</a:t>
                </a:r>
                <a:r>
                  <a:rPr lang="en-US" altLang="ja-JP" sz="2400" dirty="0"/>
                  <a:t>=</a:t>
                </a:r>
                <a:r>
                  <a:rPr lang="en-US" altLang="ja-JP" sz="2400" dirty="0" err="1"/>
                  <a:t>s,Σ</a:t>
                </a:r>
                <a:r>
                  <a:rPr lang="ja-JP" altLang="en-US" sz="2400" dirty="0"/>
                  <a:t>）の</a:t>
                </a:r>
                <a:r>
                  <a:rPr lang="en-US" altLang="ja-JP" sz="2400" dirty="0"/>
                  <a:t>2</a:t>
                </a:r>
                <a:r>
                  <a:rPr lang="ja-JP" altLang="en-US" sz="2400" dirty="0"/>
                  <a:t>本である。</a:t>
                </a:r>
                <a:endParaRPr lang="en-US" altLang="ja-JP" sz="2400" dirty="0"/>
              </a:p>
            </p:txBody>
          </p:sp>
        </mc:Choice>
        <mc:Fallback xmlns="">
          <p:sp>
            <p:nvSpPr>
              <p:cNvPr id="21" name="テキスト ボックス 20">
                <a:extLst>
                  <a:ext uri="{FF2B5EF4-FFF2-40B4-BE49-F238E27FC236}">
                    <a16:creationId xmlns:a16="http://schemas.microsoft.com/office/drawing/2014/main" id="{8D2C6D26-0603-B42B-4E28-0C6244B5EE75}"/>
                  </a:ext>
                </a:extLst>
              </p:cNvPr>
              <p:cNvSpPr txBox="1">
                <a:spLocks noRot="1" noChangeAspect="1" noMove="1" noResize="1" noEditPoints="1" noAdjustHandles="1" noChangeArrowheads="1" noChangeShapeType="1" noTextEdit="1"/>
              </p:cNvSpPr>
              <p:nvPr/>
            </p:nvSpPr>
            <p:spPr>
              <a:xfrm>
                <a:off x="0" y="530480"/>
                <a:ext cx="9046723" cy="1835887"/>
              </a:xfrm>
              <a:prstGeom prst="rect">
                <a:avLst/>
              </a:prstGeom>
              <a:blipFill>
                <a:blip r:embed="rId9"/>
                <a:stretch>
                  <a:fillRect l="-1011" t="-2658" r="-4111" b="-6977"/>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C65F16A1-C467-DE8C-2E4A-1D7E1BAEAB14}"/>
              </a:ext>
            </a:extLst>
          </p:cNvPr>
          <p:cNvSpPr txBox="1"/>
          <p:nvPr/>
        </p:nvSpPr>
        <p:spPr>
          <a:xfrm>
            <a:off x="29183" y="41659"/>
            <a:ext cx="3025301" cy="400110"/>
          </a:xfrm>
          <a:prstGeom prst="rect">
            <a:avLst/>
          </a:prstGeom>
          <a:noFill/>
          <a:ln>
            <a:solidFill>
              <a:schemeClr val="tx1"/>
            </a:solidFill>
          </a:ln>
        </p:spPr>
        <p:txBody>
          <a:bodyPr wrap="square">
            <a:spAutoFit/>
          </a:bodyPr>
          <a:lstStyle/>
          <a:p>
            <a:pPr algn="ctr"/>
            <a:r>
              <a:rPr lang="en-US" altLang="ja-JP" sz="2000" b="1" dirty="0"/>
              <a:t>4.1 </a:t>
            </a:r>
            <a:r>
              <a:rPr lang="ja-JP" altLang="en-US" sz="2000" b="1" dirty="0"/>
              <a:t>ロンドン方程式の解</a:t>
            </a:r>
            <a:endParaRPr kumimoji="1" lang="en-US" altLang="ja-JP" sz="2000" b="1" dirty="0"/>
          </a:p>
        </p:txBody>
      </p:sp>
      <p:sp>
        <p:nvSpPr>
          <p:cNvPr id="24" name="テキスト ボックス 23">
            <a:extLst>
              <a:ext uri="{FF2B5EF4-FFF2-40B4-BE49-F238E27FC236}">
                <a16:creationId xmlns:a16="http://schemas.microsoft.com/office/drawing/2014/main" id="{09255F2A-6652-2420-56E0-8525E14A3DE8}"/>
              </a:ext>
            </a:extLst>
          </p:cNvPr>
          <p:cNvSpPr txBox="1"/>
          <p:nvPr/>
        </p:nvSpPr>
        <p:spPr>
          <a:xfrm>
            <a:off x="603" y="2460938"/>
            <a:ext cx="8521464" cy="830997"/>
          </a:xfrm>
          <a:prstGeom prst="rect">
            <a:avLst/>
          </a:prstGeom>
          <a:noFill/>
        </p:spPr>
        <p:txBody>
          <a:bodyPr wrap="square">
            <a:spAutoFit/>
          </a:bodyPr>
          <a:lstStyle/>
          <a:p>
            <a:r>
              <a:rPr lang="ja-JP" altLang="en-US" sz="2400" dirty="0"/>
              <a:t>各領域での磁束密度とベクトルポテンシャルは以下の一般解で書ける。</a:t>
            </a:r>
          </a:p>
        </p:txBody>
      </p:sp>
      <p:pic>
        <p:nvPicPr>
          <p:cNvPr id="25" name="図 24">
            <a:extLst>
              <a:ext uri="{FF2B5EF4-FFF2-40B4-BE49-F238E27FC236}">
                <a16:creationId xmlns:a16="http://schemas.microsoft.com/office/drawing/2014/main" id="{117BB39E-D8CE-B51A-1221-E3B2C605D213}"/>
              </a:ext>
            </a:extLst>
          </p:cNvPr>
          <p:cNvPicPr>
            <a:picLocks noChangeAspect="1"/>
          </p:cNvPicPr>
          <p:nvPr/>
        </p:nvPicPr>
        <p:blipFill>
          <a:blip r:embed="rId10"/>
          <a:stretch>
            <a:fillRect/>
          </a:stretch>
        </p:blipFill>
        <p:spPr>
          <a:xfrm>
            <a:off x="9108522" y="726349"/>
            <a:ext cx="2985595" cy="2369323"/>
          </a:xfrm>
          <a:prstGeom prst="rect">
            <a:avLst/>
          </a:prstGeom>
        </p:spPr>
      </p:pic>
      <p:sp>
        <p:nvSpPr>
          <p:cNvPr id="26" name="テキスト ボックス 25">
            <a:extLst>
              <a:ext uri="{FF2B5EF4-FFF2-40B4-BE49-F238E27FC236}">
                <a16:creationId xmlns:a16="http://schemas.microsoft.com/office/drawing/2014/main" id="{D720CCE1-5C1F-E408-7EBA-34C03C684FC0}"/>
              </a:ext>
            </a:extLst>
          </p:cNvPr>
          <p:cNvSpPr txBox="1"/>
          <p:nvPr/>
        </p:nvSpPr>
        <p:spPr>
          <a:xfrm>
            <a:off x="10515600" y="241714"/>
            <a:ext cx="388248" cy="461665"/>
          </a:xfrm>
          <a:prstGeom prst="rect">
            <a:avLst/>
          </a:prstGeom>
          <a:noFill/>
        </p:spPr>
        <p:txBody>
          <a:bodyPr wrap="none" rtlCol="0">
            <a:spAutoFit/>
          </a:bodyPr>
          <a:lstStyle/>
          <a:p>
            <a:r>
              <a:rPr kumimoji="1" lang="en-US" altLang="ja-JP" sz="2400" b="1" dirty="0">
                <a:solidFill>
                  <a:srgbClr val="7030A0"/>
                </a:solidFill>
              </a:rPr>
              <a:t>S</a:t>
            </a:r>
            <a:endParaRPr kumimoji="1" lang="ja-JP" altLang="en-US" sz="2400" b="1" dirty="0">
              <a:solidFill>
                <a:srgbClr val="7030A0"/>
              </a:solidFill>
            </a:endParaRPr>
          </a:p>
        </p:txBody>
      </p:sp>
      <p:sp>
        <p:nvSpPr>
          <p:cNvPr id="27" name="テキスト ボックス 26">
            <a:extLst>
              <a:ext uri="{FF2B5EF4-FFF2-40B4-BE49-F238E27FC236}">
                <a16:creationId xmlns:a16="http://schemas.microsoft.com/office/drawing/2014/main" id="{183FE567-7325-32E6-8A9C-520D278EE513}"/>
              </a:ext>
            </a:extLst>
          </p:cNvPr>
          <p:cNvSpPr txBox="1"/>
          <p:nvPr/>
        </p:nvSpPr>
        <p:spPr>
          <a:xfrm>
            <a:off x="11125200" y="253199"/>
            <a:ext cx="492443" cy="461665"/>
          </a:xfrm>
          <a:prstGeom prst="rect">
            <a:avLst/>
          </a:prstGeom>
          <a:noFill/>
        </p:spPr>
        <p:txBody>
          <a:bodyPr wrap="none" rtlCol="0">
            <a:spAutoFit/>
          </a:bodyPr>
          <a:lstStyle/>
          <a:p>
            <a:r>
              <a:rPr lang="en-US" altLang="ja-JP" sz="2400" b="1" dirty="0">
                <a:solidFill>
                  <a:schemeClr val="accent1"/>
                </a:solidFill>
              </a:rPr>
              <a:t>Σ</a:t>
            </a:r>
            <a:endParaRPr kumimoji="1" lang="ja-JP" altLang="en-US" sz="2400" b="1" dirty="0">
              <a:solidFill>
                <a:schemeClr val="accent1"/>
              </a:solidFill>
            </a:endParaRPr>
          </a:p>
        </p:txBody>
      </p:sp>
      <p:sp>
        <p:nvSpPr>
          <p:cNvPr id="28" name="テキスト ボックス 27">
            <a:extLst>
              <a:ext uri="{FF2B5EF4-FFF2-40B4-BE49-F238E27FC236}">
                <a16:creationId xmlns:a16="http://schemas.microsoft.com/office/drawing/2014/main" id="{8F3ADE47-72D4-8A29-0021-DF7931FA743F}"/>
              </a:ext>
            </a:extLst>
          </p:cNvPr>
          <p:cNvSpPr txBox="1"/>
          <p:nvPr/>
        </p:nvSpPr>
        <p:spPr>
          <a:xfrm>
            <a:off x="9503923" y="3162036"/>
            <a:ext cx="591829" cy="369332"/>
          </a:xfrm>
          <a:prstGeom prst="rect">
            <a:avLst/>
          </a:prstGeom>
          <a:noFill/>
        </p:spPr>
        <p:txBody>
          <a:bodyPr wrap="none" rtlCol="0">
            <a:spAutoFit/>
          </a:bodyPr>
          <a:lstStyle/>
          <a:p>
            <a:r>
              <a:rPr lang="en-US" altLang="ja-JP" dirty="0"/>
              <a:t>x</a:t>
            </a:r>
            <a:r>
              <a:rPr kumimoji="1" lang="en-US" altLang="ja-JP" dirty="0"/>
              <a:t>=0</a:t>
            </a:r>
            <a:endParaRPr kumimoji="1" lang="ja-JP" altLang="en-US" dirty="0"/>
          </a:p>
        </p:txBody>
      </p:sp>
      <p:sp>
        <p:nvSpPr>
          <p:cNvPr id="29" name="テキスト ボックス 28">
            <a:extLst>
              <a:ext uri="{FF2B5EF4-FFF2-40B4-BE49-F238E27FC236}">
                <a16:creationId xmlns:a16="http://schemas.microsoft.com/office/drawing/2014/main" id="{389303AD-0F9A-1546-8856-7CFF5CAA3BDC}"/>
              </a:ext>
            </a:extLst>
          </p:cNvPr>
          <p:cNvSpPr txBox="1"/>
          <p:nvPr/>
        </p:nvSpPr>
        <p:spPr>
          <a:xfrm>
            <a:off x="10229413" y="3171719"/>
            <a:ext cx="596638" cy="369332"/>
          </a:xfrm>
          <a:prstGeom prst="rect">
            <a:avLst/>
          </a:prstGeom>
          <a:noFill/>
        </p:spPr>
        <p:txBody>
          <a:bodyPr wrap="none" rtlCol="0">
            <a:spAutoFit/>
          </a:bodyPr>
          <a:lstStyle/>
          <a:p>
            <a:r>
              <a:rPr lang="en-US" altLang="ja-JP" dirty="0"/>
              <a:t>x</a:t>
            </a:r>
            <a:r>
              <a:rPr kumimoji="1" lang="en-US" altLang="ja-JP" dirty="0"/>
              <a:t>=d</a:t>
            </a:r>
            <a:endParaRPr kumimoji="1" lang="ja-JP" altLang="en-US" dirty="0"/>
          </a:p>
        </p:txBody>
      </p:sp>
      <p:cxnSp>
        <p:nvCxnSpPr>
          <p:cNvPr id="31" name="直線矢印コネクタ 30">
            <a:extLst>
              <a:ext uri="{FF2B5EF4-FFF2-40B4-BE49-F238E27FC236}">
                <a16:creationId xmlns:a16="http://schemas.microsoft.com/office/drawing/2014/main" id="{2F05CEB9-9FC4-3123-5332-BF3816E00C16}"/>
              </a:ext>
            </a:extLst>
          </p:cNvPr>
          <p:cNvCxnSpPr>
            <a:stCxn id="28" idx="0"/>
          </p:cNvCxnSpPr>
          <p:nvPr/>
        </p:nvCxnSpPr>
        <p:spPr>
          <a:xfrm flipH="1" flipV="1">
            <a:off x="9799837" y="2821021"/>
            <a:ext cx="1" cy="341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39BB4F15-92A7-3398-1CA7-FAC964DC6CE4}"/>
              </a:ext>
            </a:extLst>
          </p:cNvPr>
          <p:cNvCxnSpPr>
            <a:cxnSpLocks/>
            <a:stCxn id="29" idx="0"/>
          </p:cNvCxnSpPr>
          <p:nvPr/>
        </p:nvCxnSpPr>
        <p:spPr>
          <a:xfrm flipH="1" flipV="1">
            <a:off x="10193862" y="2821021"/>
            <a:ext cx="333870" cy="350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8F9B03EC-2BE3-657A-3477-14F998B13A6F}"/>
              </a:ext>
            </a:extLst>
          </p:cNvPr>
          <p:cNvSpPr txBox="1"/>
          <p:nvPr/>
        </p:nvSpPr>
        <p:spPr>
          <a:xfrm>
            <a:off x="1373890" y="3175552"/>
            <a:ext cx="1617649" cy="830997"/>
          </a:xfrm>
          <a:prstGeom prst="rect">
            <a:avLst/>
          </a:prstGeom>
          <a:noFill/>
        </p:spPr>
        <p:txBody>
          <a:bodyPr wrap="square">
            <a:spAutoFit/>
          </a:bodyPr>
          <a:lstStyle/>
          <a:p>
            <a:pPr algn="ctr"/>
            <a:r>
              <a:rPr lang="ja-JP" altLang="en-US" sz="2400" b="1" dirty="0"/>
              <a:t>領域</a:t>
            </a:r>
            <a:r>
              <a:rPr lang="en-US" altLang="ja-JP" sz="2400" b="1" dirty="0"/>
              <a:t>S</a:t>
            </a:r>
          </a:p>
          <a:p>
            <a:pPr algn="ctr"/>
            <a:r>
              <a:rPr lang="en-US" altLang="ja-JP" sz="2400" b="1" dirty="0"/>
              <a:t>(0≤x&lt;d)</a:t>
            </a:r>
            <a:endParaRPr lang="ja-JP" altLang="en-US" sz="2400" b="1" dirty="0"/>
          </a:p>
        </p:txBody>
      </p:sp>
      <p:sp>
        <p:nvSpPr>
          <p:cNvPr id="37" name="テキスト ボックス 36">
            <a:extLst>
              <a:ext uri="{FF2B5EF4-FFF2-40B4-BE49-F238E27FC236}">
                <a16:creationId xmlns:a16="http://schemas.microsoft.com/office/drawing/2014/main" id="{7B0C0195-1935-7ACA-2760-1D9A671E6263}"/>
              </a:ext>
            </a:extLst>
          </p:cNvPr>
          <p:cNvSpPr txBox="1"/>
          <p:nvPr/>
        </p:nvSpPr>
        <p:spPr>
          <a:xfrm>
            <a:off x="1342079" y="4300389"/>
            <a:ext cx="1617649" cy="830997"/>
          </a:xfrm>
          <a:prstGeom prst="rect">
            <a:avLst/>
          </a:prstGeom>
          <a:noFill/>
        </p:spPr>
        <p:txBody>
          <a:bodyPr wrap="square">
            <a:spAutoFit/>
          </a:bodyPr>
          <a:lstStyle/>
          <a:p>
            <a:pPr algn="ctr"/>
            <a:r>
              <a:rPr lang="ja-JP" altLang="en-US" sz="2400" b="1" dirty="0"/>
              <a:t>領域</a:t>
            </a:r>
            <a:r>
              <a:rPr lang="en-US" altLang="ja-JP" sz="2400" b="1" dirty="0"/>
              <a:t>Σ</a:t>
            </a:r>
          </a:p>
          <a:p>
            <a:pPr algn="ctr"/>
            <a:r>
              <a:rPr lang="en-US" altLang="ja-JP" sz="2400" b="1" dirty="0"/>
              <a:t>(x&gt;d)</a:t>
            </a:r>
            <a:endParaRPr lang="ja-JP" altLang="en-US" sz="2400" b="1" dirty="0"/>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221831E1-A03A-2C0A-D862-D4FF2A07B190}"/>
                  </a:ext>
                </a:extLst>
              </p:cNvPr>
              <p:cNvSpPr txBox="1"/>
              <p:nvPr/>
            </p:nvSpPr>
            <p:spPr>
              <a:xfrm>
                <a:off x="9108522" y="3826526"/>
                <a:ext cx="1329788"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1" i="1">
                          <a:latin typeface="Cambria Math" panose="02040503050406030204" pitchFamily="18" charset="0"/>
                        </a:rPr>
                        <m:t>𝑩</m:t>
                      </m:r>
                      <m:r>
                        <a:rPr lang="en-US" altLang="ja-JP" i="1">
                          <a:latin typeface="Cambria Math" panose="02040503050406030204" pitchFamily="18" charset="0"/>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a:rPr lang="en-US" altLang="ja-JP" i="1">
                                    <a:latin typeface="Cambria Math" panose="02040503050406030204" pitchFamily="18" charset="0"/>
                                  </a:rPr>
                                  <m:t>0</m:t>
                                </m:r>
                              </m:e>
                            </m:mr>
                            <m:mr>
                              <m:e>
                                <m:r>
                                  <a:rPr lang="en-US" altLang="ja-JP" i="1">
                                    <a:latin typeface="Cambria Math" panose="02040503050406030204" pitchFamily="18" charset="0"/>
                                  </a:rPr>
                                  <m:t>0</m:t>
                                </m:r>
                              </m:e>
                            </m:mr>
                            <m:mr>
                              <m:e>
                                <m:r>
                                  <a:rPr lang="en-US" altLang="ja-JP" i="1">
                                    <a:latin typeface="Cambria Math" panose="02040503050406030204" pitchFamily="18" charset="0"/>
                                  </a:rPr>
                                  <m:t>𝐵</m:t>
                                </m:r>
                                <m:r>
                                  <a:rPr lang="en-US" altLang="ja-JP" i="1">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e>
                            </m:mr>
                          </m:m>
                        </m:e>
                      </m:d>
                    </m:oMath>
                  </m:oMathPara>
                </a14:m>
                <a:endParaRPr lang="ja-JP" altLang="en-US" dirty="0"/>
              </a:p>
            </p:txBody>
          </p:sp>
        </mc:Choice>
        <mc:Fallback xmlns="">
          <p:sp>
            <p:nvSpPr>
              <p:cNvPr id="38" name="テキスト ボックス 37">
                <a:extLst>
                  <a:ext uri="{FF2B5EF4-FFF2-40B4-BE49-F238E27FC236}">
                    <a16:creationId xmlns:a16="http://schemas.microsoft.com/office/drawing/2014/main" id="{221831E1-A03A-2C0A-D862-D4FF2A07B190}"/>
                  </a:ext>
                </a:extLst>
              </p:cNvPr>
              <p:cNvSpPr txBox="1">
                <a:spLocks noRot="1" noChangeAspect="1" noMove="1" noResize="1" noEditPoints="1" noAdjustHandles="1" noChangeArrowheads="1" noChangeShapeType="1" noTextEdit="1"/>
              </p:cNvSpPr>
              <p:nvPr/>
            </p:nvSpPr>
            <p:spPr>
              <a:xfrm>
                <a:off x="9108522" y="3826526"/>
                <a:ext cx="1329788" cy="891719"/>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ADEC3C76-B488-EDCC-A05F-4F58E88092D9}"/>
                  </a:ext>
                </a:extLst>
              </p:cNvPr>
              <p:cNvSpPr txBox="1"/>
              <p:nvPr/>
            </p:nvSpPr>
            <p:spPr>
              <a:xfrm>
                <a:off x="10709724" y="3901289"/>
                <a:ext cx="1267463" cy="7421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1" i="1" smtClean="0">
                          <a:latin typeface="Cambria Math" panose="02040503050406030204" pitchFamily="18" charset="0"/>
                        </a:rPr>
                        <m:t>𝑨</m:t>
                      </m:r>
                      <m:r>
                        <a:rPr lang="en-US" altLang="ja-JP" i="1">
                          <a:latin typeface="Cambria Math" panose="02040503050406030204" pitchFamily="18" charset="0"/>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0</m:t>
                                </m:r>
                              </m:e>
                            </m:mr>
                            <m:mr>
                              <m:e>
                                <m:r>
                                  <a:rPr lang="en-US" altLang="ja-JP" b="0" i="1" smtClean="0">
                                    <a:latin typeface="Cambria Math" panose="02040503050406030204" pitchFamily="18" charset="0"/>
                                  </a:rPr>
                                  <m:t>𝐴</m:t>
                                </m:r>
                                <m:r>
                                  <a:rPr lang="en-US" altLang="ja-JP" i="1">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e>
                            </m:mr>
                            <m:mr>
                              <m:e>
                                <m:r>
                                  <a:rPr lang="en-US" altLang="ja-JP" i="1">
                                    <a:latin typeface="Cambria Math" panose="02040503050406030204" pitchFamily="18" charset="0"/>
                                  </a:rPr>
                                  <m:t>0</m:t>
                                </m:r>
                              </m:e>
                            </m:mr>
                          </m:m>
                        </m:e>
                      </m:d>
                    </m:oMath>
                  </m:oMathPara>
                </a14:m>
                <a:endParaRPr lang="ja-JP" altLang="en-US" dirty="0"/>
              </a:p>
            </p:txBody>
          </p:sp>
        </mc:Choice>
        <mc:Fallback xmlns="">
          <p:sp>
            <p:nvSpPr>
              <p:cNvPr id="39" name="テキスト ボックス 38">
                <a:extLst>
                  <a:ext uri="{FF2B5EF4-FFF2-40B4-BE49-F238E27FC236}">
                    <a16:creationId xmlns:a16="http://schemas.microsoft.com/office/drawing/2014/main" id="{ADEC3C76-B488-EDCC-A05F-4F58E88092D9}"/>
                  </a:ext>
                </a:extLst>
              </p:cNvPr>
              <p:cNvSpPr txBox="1">
                <a:spLocks noRot="1" noChangeAspect="1" noMove="1" noResize="1" noEditPoints="1" noAdjustHandles="1" noChangeArrowheads="1" noChangeShapeType="1" noTextEdit="1"/>
              </p:cNvSpPr>
              <p:nvPr/>
            </p:nvSpPr>
            <p:spPr>
              <a:xfrm>
                <a:off x="10709724" y="3901289"/>
                <a:ext cx="1267463" cy="742191"/>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75F904A8-E37D-B003-1B80-2B2210A98A3D}"/>
                  </a:ext>
                </a:extLst>
              </p:cNvPr>
              <p:cNvSpPr txBox="1"/>
              <p:nvPr/>
            </p:nvSpPr>
            <p:spPr>
              <a:xfrm>
                <a:off x="9176597" y="4934497"/>
                <a:ext cx="2368399" cy="369332"/>
              </a:xfrm>
              <a:prstGeom prst="rect">
                <a:avLst/>
              </a:prstGeom>
              <a:noFill/>
            </p:spPr>
            <p:txBody>
              <a:bodyPr wrap="square">
                <a:spAutoFit/>
              </a:bodyPr>
              <a:lstStyle/>
              <a:p>
                <a14:m>
                  <m:oMath xmlns:m="http://schemas.openxmlformats.org/officeDocument/2006/math">
                    <m:r>
                      <a:rPr lang="en-US" altLang="ja-JP" sz="1800" b="1" i="1" kern="1000" smtClean="0">
                        <a:effectLst/>
                        <a:latin typeface="Cambria Math" panose="02040503050406030204" pitchFamily="18" charset="0"/>
                        <a:ea typeface="ＭＳ 明朝" panose="02020609040205080304" pitchFamily="17" charset="-128"/>
                        <a:cs typeface="Times New Roman" panose="02020603050405020304" pitchFamily="18" charset="0"/>
                      </a:rPr>
                      <m:t>𝑩</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r>
                      <m:rPr>
                        <m:nor/>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rot</m:t>
                    </m:r>
                    <m:r>
                      <a:rPr lang="en-US" altLang="ja-JP" sz="1800" b="1" i="1" kern="1000">
                        <a:effectLst/>
                        <a:latin typeface="Cambria Math" panose="02040503050406030204" pitchFamily="18" charset="0"/>
                        <a:ea typeface="ＭＳ 明朝" panose="02020609040205080304" pitchFamily="17" charset="-128"/>
                        <a:cs typeface="Times New Roman" panose="02020603050405020304" pitchFamily="18" charset="0"/>
                      </a:rPr>
                      <m:t>𝑨</m:t>
                    </m:r>
                  </m:oMath>
                </a14:m>
                <a:r>
                  <a:rPr lang="en-US" altLang="ja-JP" sz="1800" kern="1000" dirty="0">
                    <a:effectLst/>
                    <a:latin typeface="Century" panose="02040604050505020304" pitchFamily="18" charset="0"/>
                    <a:ea typeface="ＭＳ 明朝" panose="02020609040205080304" pitchFamily="17" charset="-128"/>
                    <a:cs typeface="Times New Roman" panose="02020603050405020304" pitchFamily="18" charset="0"/>
                  </a:rPr>
                  <a:t> or </a:t>
                </a:r>
                <a14:m>
                  <m:oMath xmlns:m="http://schemas.openxmlformats.org/officeDocument/2006/math">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𝐵</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𝑥</m:t>
                        </m:r>
                      </m:sub>
                    </m:s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𝐴</m:t>
                    </m:r>
                  </m:oMath>
                </a14:m>
                <a:endParaRPr lang="ja-JP" altLang="en-US" dirty="0"/>
              </a:p>
            </p:txBody>
          </p:sp>
        </mc:Choice>
        <mc:Fallback xmlns="">
          <p:sp>
            <p:nvSpPr>
              <p:cNvPr id="41" name="テキスト ボックス 40">
                <a:extLst>
                  <a:ext uri="{FF2B5EF4-FFF2-40B4-BE49-F238E27FC236}">
                    <a16:creationId xmlns:a16="http://schemas.microsoft.com/office/drawing/2014/main" id="{75F904A8-E37D-B003-1B80-2B2210A98A3D}"/>
                  </a:ext>
                </a:extLst>
              </p:cNvPr>
              <p:cNvSpPr txBox="1">
                <a:spLocks noRot="1" noChangeAspect="1" noMove="1" noResize="1" noEditPoints="1" noAdjustHandles="1" noChangeArrowheads="1" noChangeShapeType="1" noTextEdit="1"/>
              </p:cNvSpPr>
              <p:nvPr/>
            </p:nvSpPr>
            <p:spPr>
              <a:xfrm>
                <a:off x="9176597" y="4934497"/>
                <a:ext cx="2368399" cy="369332"/>
              </a:xfrm>
              <a:prstGeom prst="rect">
                <a:avLst/>
              </a:prstGeom>
              <a:blipFill>
                <a:blip r:embed="rId13"/>
                <a:stretch>
                  <a:fillRect t="-11475" b="-21311"/>
                </a:stretch>
              </a:blipFill>
            </p:spPr>
            <p:txBody>
              <a:bodyPr/>
              <a:lstStyle/>
              <a:p>
                <a:r>
                  <a:rPr lang="ja-JP" altLang="en-US">
                    <a:noFill/>
                  </a:rPr>
                  <a:t> </a:t>
                </a:r>
              </a:p>
            </p:txBody>
          </p:sp>
        </mc:Fallback>
      </mc:AlternateContent>
      <p:sp>
        <p:nvSpPr>
          <p:cNvPr id="42" name="正方形/長方形 41">
            <a:extLst>
              <a:ext uri="{FF2B5EF4-FFF2-40B4-BE49-F238E27FC236}">
                <a16:creationId xmlns:a16="http://schemas.microsoft.com/office/drawing/2014/main" id="{7A09A7D5-02D1-0D94-F745-2A5B0AA9D698}"/>
              </a:ext>
            </a:extLst>
          </p:cNvPr>
          <p:cNvSpPr/>
          <p:nvPr/>
        </p:nvSpPr>
        <p:spPr>
          <a:xfrm>
            <a:off x="8966396" y="3626669"/>
            <a:ext cx="3062739" cy="18797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DEF9E96B-C22F-78D5-2F6B-51DAD1103F93}"/>
              </a:ext>
            </a:extLst>
          </p:cNvPr>
          <p:cNvSpPr txBox="1"/>
          <p:nvPr/>
        </p:nvSpPr>
        <p:spPr>
          <a:xfrm>
            <a:off x="1380989" y="5814554"/>
            <a:ext cx="1617649" cy="461665"/>
          </a:xfrm>
          <a:prstGeom prst="rect">
            <a:avLst/>
          </a:prstGeom>
          <a:noFill/>
        </p:spPr>
        <p:txBody>
          <a:bodyPr wrap="square">
            <a:spAutoFit/>
          </a:bodyPr>
          <a:lstStyle/>
          <a:p>
            <a:pPr algn="ctr"/>
            <a:r>
              <a:rPr lang="ja-JP" altLang="en-US" sz="2400" b="1" dirty="0"/>
              <a:t>境界条件</a:t>
            </a:r>
            <a:endParaRPr lang="en-US" altLang="ja-JP" sz="2400" b="1" dirty="0"/>
          </a:p>
        </p:txBody>
      </p:sp>
      <p:sp>
        <p:nvSpPr>
          <p:cNvPr id="44" name="左中かっこ 43">
            <a:extLst>
              <a:ext uri="{FF2B5EF4-FFF2-40B4-BE49-F238E27FC236}">
                <a16:creationId xmlns:a16="http://schemas.microsoft.com/office/drawing/2014/main" id="{6B45A80B-77F1-0933-8A59-080675689CA1}"/>
              </a:ext>
            </a:extLst>
          </p:cNvPr>
          <p:cNvSpPr/>
          <p:nvPr/>
        </p:nvSpPr>
        <p:spPr>
          <a:xfrm>
            <a:off x="3008972" y="3145577"/>
            <a:ext cx="337680" cy="998087"/>
          </a:xfrm>
          <a:prstGeom prst="leftBrace">
            <a:avLst>
              <a:gd name="adj1" fmla="val 31688"/>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左中かっこ 44">
            <a:extLst>
              <a:ext uri="{FF2B5EF4-FFF2-40B4-BE49-F238E27FC236}">
                <a16:creationId xmlns:a16="http://schemas.microsoft.com/office/drawing/2014/main" id="{0A21984E-7043-9005-7F9A-B3F86D927BC0}"/>
              </a:ext>
            </a:extLst>
          </p:cNvPr>
          <p:cNvSpPr/>
          <p:nvPr/>
        </p:nvSpPr>
        <p:spPr>
          <a:xfrm>
            <a:off x="3025183" y="4241565"/>
            <a:ext cx="337680" cy="998087"/>
          </a:xfrm>
          <a:prstGeom prst="leftBrace">
            <a:avLst>
              <a:gd name="adj1" fmla="val 31688"/>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左中かっこ 45">
            <a:extLst>
              <a:ext uri="{FF2B5EF4-FFF2-40B4-BE49-F238E27FC236}">
                <a16:creationId xmlns:a16="http://schemas.microsoft.com/office/drawing/2014/main" id="{C491EBDA-6B8D-7CD8-FA8D-40091F51E963}"/>
              </a:ext>
            </a:extLst>
          </p:cNvPr>
          <p:cNvSpPr/>
          <p:nvPr/>
        </p:nvSpPr>
        <p:spPr>
          <a:xfrm>
            <a:off x="3064095" y="5450001"/>
            <a:ext cx="337680" cy="1207686"/>
          </a:xfrm>
          <a:prstGeom prst="leftBrace">
            <a:avLst>
              <a:gd name="adj1" fmla="val 31688"/>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5B95BC92-F09A-6E0E-1354-D40CA185E3FD}"/>
                  </a:ext>
                </a:extLst>
              </p:cNvPr>
              <p:cNvSpPr txBox="1"/>
              <p:nvPr/>
            </p:nvSpPr>
            <p:spPr>
              <a:xfrm>
                <a:off x="6057019" y="6314296"/>
                <a:ext cx="2592441" cy="369332"/>
              </a:xfrm>
              <a:prstGeom prst="rect">
                <a:avLst/>
              </a:prstGeom>
              <a:noFill/>
            </p:spPr>
            <p:txBody>
              <a:bodyPr wrap="none" rtlCol="0">
                <a:spAutoFit/>
              </a:bodyPr>
              <a:lstStyle/>
              <a:p>
                <a:r>
                  <a:rPr kumimoji="1" lang="ja-JP" altLang="en-US" dirty="0"/>
                  <a:t>電場</a:t>
                </a:r>
                <a:r>
                  <a:rPr kumimoji="1" lang="en-US" altLang="ja-JP" dirty="0"/>
                  <a:t>(</a:t>
                </a:r>
                <a14:m>
                  <m:oMath xmlns:m="http://schemas.openxmlformats.org/officeDocument/2006/math">
                    <m:r>
                      <a:rPr kumimoji="1" lang="en-US" altLang="ja-JP" b="0" i="1" smtClean="0">
                        <a:latin typeface="Cambria Math" panose="02040503050406030204" pitchFamily="18" charset="0"/>
                      </a:rPr>
                      <m:t>𝐸</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𝜔</m:t>
                    </m:r>
                    <m:r>
                      <a:rPr kumimoji="1" lang="en-US" altLang="ja-JP" b="0" i="1" smtClean="0">
                        <a:latin typeface="Cambria Math" panose="02040503050406030204" pitchFamily="18" charset="0"/>
                      </a:rPr>
                      <m:t>𝐴</m:t>
                    </m:r>
                  </m:oMath>
                </a14:m>
                <a:r>
                  <a:rPr kumimoji="1" lang="en-US" altLang="ja-JP" dirty="0"/>
                  <a:t>)</a:t>
                </a:r>
                <a:r>
                  <a:rPr kumimoji="1" lang="ja-JP" altLang="en-US" dirty="0"/>
                  <a:t>の連続性</a:t>
                </a:r>
              </a:p>
            </p:txBody>
          </p:sp>
        </mc:Choice>
        <mc:Fallback xmlns="">
          <p:sp>
            <p:nvSpPr>
              <p:cNvPr id="47" name="テキスト ボックス 46">
                <a:extLst>
                  <a:ext uri="{FF2B5EF4-FFF2-40B4-BE49-F238E27FC236}">
                    <a16:creationId xmlns:a16="http://schemas.microsoft.com/office/drawing/2014/main" id="{5B95BC92-F09A-6E0E-1354-D40CA185E3FD}"/>
                  </a:ext>
                </a:extLst>
              </p:cNvPr>
              <p:cNvSpPr txBox="1">
                <a:spLocks noRot="1" noChangeAspect="1" noMove="1" noResize="1" noEditPoints="1" noAdjustHandles="1" noChangeArrowheads="1" noChangeShapeType="1" noTextEdit="1"/>
              </p:cNvSpPr>
              <p:nvPr/>
            </p:nvSpPr>
            <p:spPr>
              <a:xfrm>
                <a:off x="6057019" y="6314296"/>
                <a:ext cx="2592441" cy="369332"/>
              </a:xfrm>
              <a:prstGeom prst="rect">
                <a:avLst/>
              </a:prstGeom>
              <a:blipFill>
                <a:blip r:embed="rId14"/>
                <a:stretch>
                  <a:fillRect l="-2118" t="-8333" r="-1647" b="-28333"/>
                </a:stretch>
              </a:blipFill>
            </p:spPr>
            <p:txBody>
              <a:bodyPr/>
              <a:lstStyle/>
              <a:p>
                <a:r>
                  <a:rPr lang="ja-JP" altLang="en-US">
                    <a:noFill/>
                  </a:rPr>
                  <a:t> </a:t>
                </a:r>
              </a:p>
            </p:txBody>
          </p:sp>
        </mc:Fallback>
      </mc:AlternateContent>
      <p:sp>
        <p:nvSpPr>
          <p:cNvPr id="48" name="テキスト ボックス 47">
            <a:extLst>
              <a:ext uri="{FF2B5EF4-FFF2-40B4-BE49-F238E27FC236}">
                <a16:creationId xmlns:a16="http://schemas.microsoft.com/office/drawing/2014/main" id="{347095D2-52ED-9151-44F4-709D5A25E773}"/>
              </a:ext>
            </a:extLst>
          </p:cNvPr>
          <p:cNvSpPr txBox="1"/>
          <p:nvPr/>
        </p:nvSpPr>
        <p:spPr>
          <a:xfrm>
            <a:off x="6057019" y="5756899"/>
            <a:ext cx="1569660" cy="369332"/>
          </a:xfrm>
          <a:prstGeom prst="rect">
            <a:avLst/>
          </a:prstGeom>
          <a:noFill/>
        </p:spPr>
        <p:txBody>
          <a:bodyPr wrap="none" rtlCol="0">
            <a:spAutoFit/>
          </a:bodyPr>
          <a:lstStyle/>
          <a:p>
            <a:r>
              <a:rPr lang="ja-JP" altLang="en-US" dirty="0"/>
              <a:t>磁場</a:t>
            </a:r>
            <a:r>
              <a:rPr kumimoji="1" lang="ja-JP" altLang="en-US" dirty="0"/>
              <a:t>の連続性</a:t>
            </a:r>
          </a:p>
        </p:txBody>
      </p:sp>
    </p:spTree>
    <p:extLst>
      <p:ext uri="{BB962C8B-B14F-4D97-AF65-F5344CB8AC3E}">
        <p14:creationId xmlns:p14="http://schemas.microsoft.com/office/powerpoint/2010/main" val="18119314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B654E57-1CD8-3780-A959-F19C56FA6A52}"/>
              </a:ext>
            </a:extLst>
          </p:cNvPr>
          <p:cNvSpPr txBox="1"/>
          <p:nvPr/>
        </p:nvSpPr>
        <p:spPr>
          <a:xfrm>
            <a:off x="24464" y="611716"/>
            <a:ext cx="1781257" cy="707886"/>
          </a:xfrm>
          <a:prstGeom prst="rect">
            <a:avLst/>
          </a:prstGeom>
          <a:noFill/>
          <a:ln w="25400">
            <a:solidFill>
              <a:schemeClr val="tx1"/>
            </a:solidFill>
          </a:ln>
        </p:spPr>
        <p:txBody>
          <a:bodyPr wrap="none" rtlCol="0">
            <a:spAutoFit/>
          </a:bodyPr>
          <a:lstStyle/>
          <a:p>
            <a:r>
              <a:rPr kumimoji="1" lang="ja-JP" altLang="en-US" sz="4000" dirty="0"/>
              <a:t>問題</a:t>
            </a:r>
            <a:r>
              <a:rPr kumimoji="1" lang="en-US" altLang="ja-JP" sz="4000" dirty="0"/>
              <a:t>10</a:t>
            </a:r>
            <a:endParaRPr kumimoji="1" lang="ja-JP" altLang="en-US" sz="4000" dirty="0"/>
          </a:p>
        </p:txBody>
      </p:sp>
      <p:sp>
        <p:nvSpPr>
          <p:cNvPr id="6" name="テキスト ボックス 5">
            <a:extLst>
              <a:ext uri="{FF2B5EF4-FFF2-40B4-BE49-F238E27FC236}">
                <a16:creationId xmlns:a16="http://schemas.microsoft.com/office/drawing/2014/main" id="{23701726-962E-A2E3-4FD2-FB0980AA8777}"/>
              </a:ext>
            </a:extLst>
          </p:cNvPr>
          <p:cNvSpPr txBox="1"/>
          <p:nvPr/>
        </p:nvSpPr>
        <p:spPr>
          <a:xfrm>
            <a:off x="29183" y="41659"/>
            <a:ext cx="3025301" cy="400110"/>
          </a:xfrm>
          <a:prstGeom prst="rect">
            <a:avLst/>
          </a:prstGeom>
          <a:noFill/>
          <a:ln>
            <a:solidFill>
              <a:schemeClr val="tx1"/>
            </a:solidFill>
          </a:ln>
        </p:spPr>
        <p:txBody>
          <a:bodyPr wrap="square">
            <a:spAutoFit/>
          </a:bodyPr>
          <a:lstStyle/>
          <a:p>
            <a:pPr algn="ctr"/>
            <a:r>
              <a:rPr lang="en-US" altLang="ja-JP" sz="2000" b="1" dirty="0"/>
              <a:t>4.1 </a:t>
            </a:r>
            <a:r>
              <a:rPr lang="ja-JP" altLang="en-US" sz="2000" b="1" dirty="0"/>
              <a:t>ロンドン方程式の解</a:t>
            </a:r>
            <a:endParaRPr kumimoji="1" lang="en-US" altLang="ja-JP" sz="2000" b="1"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6209EBF-EBEE-F7DE-69C0-CAA44694DB0B}"/>
                  </a:ext>
                </a:extLst>
              </p:cNvPr>
              <p:cNvSpPr txBox="1"/>
              <p:nvPr/>
            </p:nvSpPr>
            <p:spPr>
              <a:xfrm>
                <a:off x="1140253" y="1344419"/>
                <a:ext cx="5247388" cy="1598899"/>
              </a:xfrm>
              <a:prstGeom prst="rect">
                <a:avLst/>
              </a:prstGeom>
              <a:noFill/>
            </p:spPr>
            <p:txBody>
              <a:bodyPr wrap="square">
                <a:spAutoFit/>
              </a:bodyPr>
              <a:lstStyle/>
              <a:p>
                <a:pPr hangingPunct="0">
                  <a:lnSpc>
                    <a:spcPts val="1600"/>
                  </a:lnSpc>
                  <a:tabLst>
                    <a:tab pos="133350" algn="l"/>
                  </a:tabLst>
                </a:pPr>
                <a14:m>
                  <m:oMathPara xmlns:m="http://schemas.openxmlformats.org/officeDocument/2006/math">
                    <m:oMathParaPr>
                      <m:jc m:val="centerGroup"/>
                    </m:oMathParaPr>
                    <m:oMath xmlns:m="http://schemas.openxmlformats.org/officeDocument/2006/math">
                      <m:sSub>
                        <m:sSubPr>
                          <m:ctrlPr>
                            <a:rPr lang="ja-JP" altLang="ja-JP" sz="2800" i="1" kern="10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0</m:t>
                          </m:r>
                        </m:sub>
                      </m:s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1</m:t>
                          </m:r>
                        </m:sub>
                      </m:s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2</m:t>
                          </m:r>
                        </m:sub>
                      </m:sSub>
                    </m:oMath>
                  </m:oMathPara>
                </a14:m>
                <a:endParaRPr lang="en-US" altLang="ja-JP" sz="2800" i="1" kern="1000" dirty="0">
                  <a:effectLst/>
                  <a:latin typeface="Cambria Math" panose="02040503050406030204" pitchFamily="18" charset="0"/>
                  <a:ea typeface="Cambria Math" panose="02040503050406030204" pitchFamily="18" charset="0"/>
                  <a:cs typeface="Times New Roman" panose="02020603050405020304" pitchFamily="18" charset="0"/>
                </a:endParaRPr>
              </a:p>
              <a:p>
                <a:pPr hangingPunct="0">
                  <a:lnSpc>
                    <a:spcPts val="1600"/>
                  </a:lnSpc>
                  <a:tabLst>
                    <a:tab pos="133350" algn="l"/>
                  </a:tabLst>
                </a:pPr>
                <a:endParaRPr lang="en-US" altLang="ja-JP" sz="2800" i="1" kern="1000" dirty="0">
                  <a:effectLst/>
                  <a:latin typeface="Cambria Math" panose="02040503050406030204" pitchFamily="18" charset="0"/>
                  <a:ea typeface="Cambria Math" panose="02040503050406030204" pitchFamily="18" charset="0"/>
                  <a:cs typeface="Times New Roman" panose="02020603050405020304" pitchFamily="18" charset="0"/>
                </a:endParaRPr>
              </a:p>
              <a:p>
                <a:pPr hangingPunct="0">
                  <a:lnSpc>
                    <a:spcPts val="1600"/>
                  </a:lnSpc>
                  <a:tabLst>
                    <a:tab pos="133350" algn="l"/>
                  </a:tabLst>
                </a:pPr>
                <a14:m>
                  <m:oMathPara xmlns:m="http://schemas.openxmlformats.org/officeDocument/2006/math">
                    <m:oMathParaPr>
                      <m:jc m:val="centerGroup"/>
                    </m:oMathParaPr>
                    <m:oMath xmlns:m="http://schemas.openxmlformats.org/officeDocument/2006/math">
                      <m:sSub>
                        <m:sSub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1</m:t>
                          </m:r>
                        </m:sub>
                      </m:sSub>
                      <m:sSup>
                        <m:sSup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𝑒</m:t>
                          </m:r>
                        </m:e>
                        <m:sup>
                          <m:f>
                            <m:fPr>
                              <m:type m:val="lin"/>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sup>
                      </m:sSup>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2</m:t>
                          </m:r>
                        </m:sub>
                      </m:sSub>
                      <m:sSup>
                        <m:sSup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𝑒</m:t>
                          </m:r>
                        </m:e>
                        <m:sup>
                          <m:f>
                            <m:fPr>
                              <m:type m:val="lin"/>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sup>
                      </m:sSup>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3</m:t>
                          </m:r>
                        </m:sub>
                      </m:sSub>
                    </m:oMath>
                  </m:oMathPara>
                </a14:m>
                <a:endParaRPr lang="ja-JP" altLang="ja-JP" sz="2800" kern="1000" dirty="0">
                  <a:effectLst/>
                  <a:latin typeface="Century" panose="02040604050505020304" pitchFamily="18" charset="0"/>
                  <a:ea typeface="ＭＳ 明朝" panose="02020609040205080304" pitchFamily="17" charset="-128"/>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ja-JP" altLang="ja-JP" sz="2800" i="1">
                              <a:effectLst/>
                              <a:latin typeface="Cambria Math" panose="02040503050406030204" pitchFamily="18" charset="0"/>
                              <a:ea typeface="Cambria Math" panose="020405030504060302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1</m:t>
                          </m:r>
                        </m:sub>
                      </m:sSub>
                      <m:sSup>
                        <m:sSupPr>
                          <m:ctrlPr>
                            <a:rPr lang="ja-JP" altLang="ja-JP" sz="2800" i="1">
                              <a:effectLst/>
                              <a:latin typeface="Cambria Math" panose="02040503050406030204" pitchFamily="18" charset="0"/>
                              <a:ea typeface="Cambria Math" panose="02040503050406030204" pitchFamily="18" charset="0"/>
                            </a:rPr>
                          </m:ctrlPr>
                        </m:sSup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𝑒</m:t>
                          </m:r>
                        </m:e>
                        <m:sup>
                          <m:f>
                            <m:fPr>
                              <m:type m:val="lin"/>
                              <m:ctrlPr>
                                <a:rPr lang="ja-JP" altLang="ja-JP" sz="2800" i="1">
                                  <a:effectLst/>
                                  <a:latin typeface="Cambria Math" panose="02040503050406030204" pitchFamily="18" charset="0"/>
                                  <a:ea typeface="Cambria Math" panose="02040503050406030204" pitchFamily="18" charset="0"/>
                                </a:rPr>
                              </m:ctrlPr>
                            </m:fPr>
                            <m:num>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800" i="1">
                                      <a:effectLst/>
                                      <a:latin typeface="Cambria Math" panose="02040503050406030204" pitchFamily="18" charset="0"/>
                                      <a:ea typeface="Cambria Math" panose="020405030504060302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sup>
                      </m:sSup>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2800" i="1">
                              <a:effectLst/>
                              <a:latin typeface="Cambria Math" panose="02040503050406030204" pitchFamily="18" charset="0"/>
                              <a:ea typeface="Cambria Math" panose="020405030504060302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2</m:t>
                          </m:r>
                        </m:sub>
                      </m:sSub>
                      <m:sSup>
                        <m:sSupPr>
                          <m:ctrlPr>
                            <a:rPr lang="ja-JP" altLang="ja-JP" sz="2800" i="1">
                              <a:effectLst/>
                              <a:latin typeface="Cambria Math" panose="02040503050406030204" pitchFamily="18" charset="0"/>
                              <a:ea typeface="Cambria Math" panose="02040503050406030204" pitchFamily="18" charset="0"/>
                            </a:rPr>
                          </m:ctrlPr>
                        </m:sSup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𝑒</m:t>
                          </m:r>
                        </m:e>
                        <m:sup>
                          <m:f>
                            <m:fPr>
                              <m:type m:val="lin"/>
                              <m:ctrlPr>
                                <a:rPr lang="ja-JP" altLang="ja-JP" sz="2800" i="1">
                                  <a:effectLst/>
                                  <a:latin typeface="Cambria Math" panose="02040503050406030204" pitchFamily="18" charset="0"/>
                                  <a:ea typeface="Cambria Math" panose="02040503050406030204" pitchFamily="18" charset="0"/>
                                </a:rPr>
                              </m:ctrlPr>
                            </m:fPr>
                            <m:num>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800" i="1">
                                      <a:effectLst/>
                                      <a:latin typeface="Cambria Math" panose="02040503050406030204" pitchFamily="18" charset="0"/>
                                      <a:ea typeface="Cambria Math" panose="020405030504060302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sup>
                      </m:sSup>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2800" i="1">
                              <a:effectLst/>
                              <a:latin typeface="Cambria Math" panose="02040503050406030204" pitchFamily="18" charset="0"/>
                              <a:ea typeface="Cambria Math" panose="02040503050406030204" pitchFamily="18" charset="0"/>
                            </a:rPr>
                          </m:ctrlPr>
                        </m:fPr>
                        <m:num>
                          <m:sSub>
                            <m:sSubPr>
                              <m:ctrlPr>
                                <a:rPr lang="ja-JP" altLang="ja-JP" sz="2800" i="1">
                                  <a:effectLst/>
                                  <a:latin typeface="Cambria Math" panose="02040503050406030204" pitchFamily="18" charset="0"/>
                                  <a:ea typeface="Cambria Math" panose="020405030504060302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8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2800" i="1">
                                  <a:effectLst/>
                                  <a:latin typeface="Cambria Math" panose="02040503050406030204" pitchFamily="18" charset="0"/>
                                  <a:ea typeface="Cambria Math" panose="020405030504060302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sSub>
                        <m:sSubPr>
                          <m:ctrlPr>
                            <a:rPr lang="ja-JP" altLang="ja-JP" sz="2800" i="1">
                              <a:effectLst/>
                              <a:latin typeface="Cambria Math" panose="02040503050406030204" pitchFamily="18" charset="0"/>
                              <a:ea typeface="Cambria Math" panose="020405030504060302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3</m:t>
                          </m:r>
                        </m:sub>
                      </m:sSub>
                    </m:oMath>
                  </m:oMathPara>
                </a14:m>
                <a:endParaRPr lang="ja-JP" altLang="en-US" sz="2800" dirty="0"/>
              </a:p>
            </p:txBody>
          </p:sp>
        </mc:Choice>
        <mc:Fallback xmlns="">
          <p:sp>
            <p:nvSpPr>
              <p:cNvPr id="7" name="テキスト ボックス 6">
                <a:extLst>
                  <a:ext uri="{FF2B5EF4-FFF2-40B4-BE49-F238E27FC236}">
                    <a16:creationId xmlns:a16="http://schemas.microsoft.com/office/drawing/2014/main" id="{F6209EBF-EBEE-F7DE-69C0-CAA44694DB0B}"/>
                  </a:ext>
                </a:extLst>
              </p:cNvPr>
              <p:cNvSpPr txBox="1">
                <a:spLocks noRot="1" noChangeAspect="1" noMove="1" noResize="1" noEditPoints="1" noAdjustHandles="1" noChangeArrowheads="1" noChangeShapeType="1" noTextEdit="1"/>
              </p:cNvSpPr>
              <p:nvPr/>
            </p:nvSpPr>
            <p:spPr>
              <a:xfrm>
                <a:off x="1140253" y="1344419"/>
                <a:ext cx="5247388" cy="1598899"/>
              </a:xfrm>
              <a:prstGeom prst="rect">
                <a:avLst/>
              </a:prstGeom>
              <a:blipFill>
                <a:blip r:embed="rId2"/>
                <a:stretch>
                  <a:fillRect t="-17176"/>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AC744797-3071-3EA6-C1E7-1D3C80669012}"/>
              </a:ext>
            </a:extLst>
          </p:cNvPr>
          <p:cNvSpPr txBox="1"/>
          <p:nvPr/>
        </p:nvSpPr>
        <p:spPr>
          <a:xfrm>
            <a:off x="1760706" y="734826"/>
            <a:ext cx="5606022" cy="461665"/>
          </a:xfrm>
          <a:prstGeom prst="rect">
            <a:avLst/>
          </a:prstGeom>
          <a:noFill/>
        </p:spPr>
        <p:txBody>
          <a:bodyPr wrap="none" rtlCol="0">
            <a:spAutoFit/>
          </a:bodyPr>
          <a:lstStyle/>
          <a:p>
            <a:r>
              <a:rPr kumimoji="1" lang="en-US" altLang="ja-JP" sz="2400" dirty="0"/>
              <a:t>(1) </a:t>
            </a:r>
            <a:r>
              <a:rPr kumimoji="1" lang="ja-JP" altLang="en-US" sz="2400" dirty="0"/>
              <a:t>一般解に境界条件を代入することで</a:t>
            </a:r>
          </a:p>
        </p:txBody>
      </p:sp>
      <p:pic>
        <p:nvPicPr>
          <p:cNvPr id="9" name="図 8">
            <a:extLst>
              <a:ext uri="{FF2B5EF4-FFF2-40B4-BE49-F238E27FC236}">
                <a16:creationId xmlns:a16="http://schemas.microsoft.com/office/drawing/2014/main" id="{7B192CD8-3F81-42B6-2F4E-2958DED48F59}"/>
              </a:ext>
            </a:extLst>
          </p:cNvPr>
          <p:cNvPicPr>
            <a:picLocks noChangeAspect="1"/>
          </p:cNvPicPr>
          <p:nvPr/>
        </p:nvPicPr>
        <p:blipFill>
          <a:blip r:embed="rId3"/>
          <a:stretch>
            <a:fillRect/>
          </a:stretch>
        </p:blipFill>
        <p:spPr>
          <a:xfrm>
            <a:off x="7266562" y="612910"/>
            <a:ext cx="4850224" cy="3082617"/>
          </a:xfrm>
          <a:prstGeom prst="rect">
            <a:avLst/>
          </a:prstGeom>
          <a:ln>
            <a:solidFill>
              <a:schemeClr val="tx1"/>
            </a:solidFill>
          </a:ln>
        </p:spPr>
      </p:pic>
      <p:sp>
        <p:nvSpPr>
          <p:cNvPr id="10" name="テキスト ボックス 9">
            <a:extLst>
              <a:ext uri="{FF2B5EF4-FFF2-40B4-BE49-F238E27FC236}">
                <a16:creationId xmlns:a16="http://schemas.microsoft.com/office/drawing/2014/main" id="{A5808CC8-34FA-C0AF-B46B-53F709FDE0A6}"/>
              </a:ext>
            </a:extLst>
          </p:cNvPr>
          <p:cNvSpPr txBox="1"/>
          <p:nvPr/>
        </p:nvSpPr>
        <p:spPr>
          <a:xfrm>
            <a:off x="1666264" y="2999666"/>
            <a:ext cx="5416868" cy="461665"/>
          </a:xfrm>
          <a:prstGeom prst="rect">
            <a:avLst/>
          </a:prstGeom>
          <a:noFill/>
        </p:spPr>
        <p:txBody>
          <a:bodyPr wrap="none" rtlCol="0">
            <a:spAutoFit/>
          </a:bodyPr>
          <a:lstStyle/>
          <a:p>
            <a:r>
              <a:rPr lang="ja-JP" altLang="en-US" sz="2400" dirty="0"/>
              <a:t>の３つの式が得られることを確認せよ</a:t>
            </a:r>
            <a:endParaRPr kumimoji="1" lang="ja-JP" altLang="en-US" sz="2400"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52EBA7D8-EACF-F2D0-2B0F-4C5A9726476A}"/>
                  </a:ext>
                </a:extLst>
              </p:cNvPr>
              <p:cNvSpPr txBox="1"/>
              <p:nvPr/>
            </p:nvSpPr>
            <p:spPr>
              <a:xfrm>
                <a:off x="489978" y="3795109"/>
                <a:ext cx="11702021" cy="461665"/>
              </a:xfrm>
              <a:prstGeom prst="rect">
                <a:avLst/>
              </a:prstGeom>
              <a:noFill/>
            </p:spPr>
            <p:txBody>
              <a:bodyPr wrap="square" rtlCol="0">
                <a:spAutoFit/>
              </a:bodyPr>
              <a:lstStyle/>
              <a:p>
                <a:r>
                  <a:rPr kumimoji="1" lang="en-US" altLang="ja-JP" sz="2400" dirty="0"/>
                  <a:t>(2) </a:t>
                </a:r>
                <a:r>
                  <a:rPr kumimoji="1" lang="ja-JP" altLang="en-US" sz="2400" dirty="0"/>
                  <a:t>これを解いて</a:t>
                </a:r>
                <a14:m>
                  <m:oMath xmlns:m="http://schemas.openxmlformats.org/officeDocument/2006/math">
                    <m:sSub>
                      <m:sSubPr>
                        <m:ctrlPr>
                          <a:rPr lang="ja-JP" altLang="ja-JP" sz="2400" i="1" kern="10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1</m:t>
                        </m:r>
                      </m:sub>
                    </m:sSub>
                  </m:oMath>
                </a14:m>
                <a:r>
                  <a:rPr lang="en-US" altLang="ja-JP" sz="2400" dirty="0"/>
                  <a:t>, </a:t>
                </a:r>
                <a14:m>
                  <m:oMath xmlns:m="http://schemas.openxmlformats.org/officeDocument/2006/math">
                    <m:sSub>
                      <m:sSubPr>
                        <m:ctrlPr>
                          <a:rPr lang="ja-JP" altLang="ja-JP" sz="2400" i="1" kern="10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2400" b="0" i="1" kern="1000" smtClean="0">
                            <a:latin typeface="Cambria Math" panose="02040503050406030204" pitchFamily="18" charset="0"/>
                            <a:ea typeface="ＭＳ 明朝" panose="02020609040205080304" pitchFamily="17" charset="-128"/>
                            <a:cs typeface="Times New Roman" panose="02020603050405020304" pitchFamily="18" charset="0"/>
                          </a:rPr>
                          <m:t>2</m:t>
                        </m:r>
                      </m:sub>
                    </m:sSub>
                  </m:oMath>
                </a14:m>
                <a:r>
                  <a:rPr kumimoji="1" lang="en-US" altLang="ja-JP" sz="2400" dirty="0"/>
                  <a:t>, </a:t>
                </a:r>
                <a14:m>
                  <m:oMath xmlns:m="http://schemas.openxmlformats.org/officeDocument/2006/math">
                    <m:sSub>
                      <m:sSubPr>
                        <m:ctrlPr>
                          <a:rPr lang="ja-JP" altLang="ja-JP" sz="2400" i="1" kern="10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2400" b="0" i="1" kern="1000" smtClean="0">
                            <a:latin typeface="Cambria Math" panose="02040503050406030204" pitchFamily="18" charset="0"/>
                            <a:ea typeface="ＭＳ 明朝" panose="02020609040205080304" pitchFamily="17" charset="-128"/>
                            <a:cs typeface="Times New Roman" panose="02020603050405020304" pitchFamily="18" charset="0"/>
                          </a:rPr>
                          <m:t>3</m:t>
                        </m:r>
                      </m:sub>
                    </m:sSub>
                  </m:oMath>
                </a14:m>
                <a:r>
                  <a:rPr kumimoji="1" lang="ja-JP" altLang="en-US" sz="2400" dirty="0"/>
                  <a:t>を求めよ</a:t>
                </a:r>
                <a:endParaRPr kumimoji="1" lang="en-US" altLang="ja-JP" sz="2400" dirty="0"/>
              </a:p>
            </p:txBody>
          </p:sp>
        </mc:Choice>
        <mc:Fallback xmlns="">
          <p:sp>
            <p:nvSpPr>
              <p:cNvPr id="11" name="テキスト ボックス 10">
                <a:extLst>
                  <a:ext uri="{FF2B5EF4-FFF2-40B4-BE49-F238E27FC236}">
                    <a16:creationId xmlns:a16="http://schemas.microsoft.com/office/drawing/2014/main" id="{52EBA7D8-EACF-F2D0-2B0F-4C5A9726476A}"/>
                  </a:ext>
                </a:extLst>
              </p:cNvPr>
              <p:cNvSpPr txBox="1">
                <a:spLocks noRot="1" noChangeAspect="1" noMove="1" noResize="1" noEditPoints="1" noAdjustHandles="1" noChangeArrowheads="1" noChangeShapeType="1" noTextEdit="1"/>
              </p:cNvSpPr>
              <p:nvPr/>
            </p:nvSpPr>
            <p:spPr>
              <a:xfrm>
                <a:off x="489978" y="3795109"/>
                <a:ext cx="11702021" cy="461665"/>
              </a:xfrm>
              <a:prstGeom prst="rect">
                <a:avLst/>
              </a:prstGeom>
              <a:blipFill>
                <a:blip r:embed="rId4"/>
                <a:stretch>
                  <a:fillRect l="-781" t="-10667" b="-30667"/>
                </a:stretch>
              </a:blipFill>
            </p:spPr>
            <p:txBody>
              <a:bodyPr/>
              <a:lstStyle/>
              <a:p>
                <a:r>
                  <a:rPr lang="ja-JP" altLang="en-US">
                    <a:noFill/>
                  </a:rPr>
                  <a:t> </a:t>
                </a:r>
              </a:p>
            </p:txBody>
          </p:sp>
        </mc:Fallback>
      </mc:AlternateContent>
      <p:sp>
        <p:nvSpPr>
          <p:cNvPr id="2" name="テキスト ボックス 1">
            <a:extLst>
              <a:ext uri="{FF2B5EF4-FFF2-40B4-BE49-F238E27FC236}">
                <a16:creationId xmlns:a16="http://schemas.microsoft.com/office/drawing/2014/main" id="{42464732-27E4-7E73-43EA-61D788BDAC2A}"/>
              </a:ext>
            </a:extLst>
          </p:cNvPr>
          <p:cNvSpPr txBox="1"/>
          <p:nvPr/>
        </p:nvSpPr>
        <p:spPr>
          <a:xfrm>
            <a:off x="6290619" y="1115582"/>
            <a:ext cx="595035" cy="584775"/>
          </a:xfrm>
          <a:prstGeom prst="rect">
            <a:avLst/>
          </a:prstGeom>
          <a:noFill/>
        </p:spPr>
        <p:txBody>
          <a:bodyPr wrap="none" rtlCol="0">
            <a:spAutoFit/>
          </a:bodyPr>
          <a:lstStyle/>
          <a:p>
            <a:r>
              <a:rPr kumimoji="1" lang="ja-JP" altLang="en-US" sz="3200" b="1" dirty="0"/>
              <a:t>①</a:t>
            </a:r>
          </a:p>
        </p:txBody>
      </p:sp>
      <p:sp>
        <p:nvSpPr>
          <p:cNvPr id="3" name="テキスト ボックス 2">
            <a:extLst>
              <a:ext uri="{FF2B5EF4-FFF2-40B4-BE49-F238E27FC236}">
                <a16:creationId xmlns:a16="http://schemas.microsoft.com/office/drawing/2014/main" id="{E1F1F09E-B1EC-ACAA-0D48-491EC930ABDC}"/>
              </a:ext>
            </a:extLst>
          </p:cNvPr>
          <p:cNvSpPr txBox="1"/>
          <p:nvPr/>
        </p:nvSpPr>
        <p:spPr>
          <a:xfrm>
            <a:off x="6290618" y="1677672"/>
            <a:ext cx="595035" cy="584775"/>
          </a:xfrm>
          <a:prstGeom prst="rect">
            <a:avLst/>
          </a:prstGeom>
          <a:noFill/>
        </p:spPr>
        <p:txBody>
          <a:bodyPr wrap="none" rtlCol="0">
            <a:spAutoFit/>
          </a:bodyPr>
          <a:lstStyle/>
          <a:p>
            <a:r>
              <a:rPr lang="ja-JP" altLang="en-US" sz="3200" b="1" dirty="0"/>
              <a:t>②</a:t>
            </a:r>
            <a:endParaRPr kumimoji="1" lang="ja-JP" altLang="en-US" sz="3200" b="1" dirty="0"/>
          </a:p>
        </p:txBody>
      </p:sp>
      <p:sp>
        <p:nvSpPr>
          <p:cNvPr id="4" name="テキスト ボックス 3">
            <a:extLst>
              <a:ext uri="{FF2B5EF4-FFF2-40B4-BE49-F238E27FC236}">
                <a16:creationId xmlns:a16="http://schemas.microsoft.com/office/drawing/2014/main" id="{888280E0-0BA9-A9DE-E8F7-5D4202728D2C}"/>
              </a:ext>
            </a:extLst>
          </p:cNvPr>
          <p:cNvSpPr txBox="1"/>
          <p:nvPr/>
        </p:nvSpPr>
        <p:spPr>
          <a:xfrm>
            <a:off x="6296449" y="2204848"/>
            <a:ext cx="595035" cy="584775"/>
          </a:xfrm>
          <a:prstGeom prst="rect">
            <a:avLst/>
          </a:prstGeom>
          <a:noFill/>
        </p:spPr>
        <p:txBody>
          <a:bodyPr wrap="none" rtlCol="0">
            <a:spAutoFit/>
          </a:bodyPr>
          <a:lstStyle/>
          <a:p>
            <a:r>
              <a:rPr kumimoji="1" lang="ja-JP" altLang="en-US" sz="3200" b="1" dirty="0"/>
              <a:t>③</a:t>
            </a:r>
          </a:p>
        </p:txBody>
      </p:sp>
    </p:spTree>
    <p:extLst>
      <p:ext uri="{BB962C8B-B14F-4D97-AF65-F5344CB8AC3E}">
        <p14:creationId xmlns:p14="http://schemas.microsoft.com/office/powerpoint/2010/main" val="2931716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2AA5628-10D3-4D59-83C7-2DF3C2F35679}"/>
              </a:ext>
            </a:extLst>
          </p:cNvPr>
          <p:cNvSpPr>
            <a:spLocks noGrp="1"/>
          </p:cNvSpPr>
          <p:nvPr>
            <p:ph type="sldNum" sz="quarter" idx="12"/>
          </p:nvPr>
        </p:nvSpPr>
        <p:spPr/>
        <p:txBody>
          <a:bodyPr/>
          <a:lstStyle/>
          <a:p>
            <a:fld id="{10699C8D-F842-49A6-A00D-0295EA5A1C7D}" type="slidenum">
              <a:rPr kumimoji="1" lang="ja-JP" altLang="en-US" smtClean="0"/>
              <a:t>13</a:t>
            </a:fld>
            <a:endParaRPr kumimoji="1" lang="ja-JP" altLang="en-US"/>
          </a:p>
        </p:txBody>
      </p:sp>
      <p:pic>
        <p:nvPicPr>
          <p:cNvPr id="6" name="Picture 2">
            <a:extLst>
              <a:ext uri="{FF2B5EF4-FFF2-40B4-BE49-F238E27FC236}">
                <a16:creationId xmlns:a16="http://schemas.microsoft.com/office/drawing/2014/main" id="{CC6BDBD1-6F82-407C-B9EE-AB3B34CB2B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649" y="454067"/>
            <a:ext cx="5626418" cy="3151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テキスト ボックス 6">
            <a:extLst>
              <a:ext uri="{FF2B5EF4-FFF2-40B4-BE49-F238E27FC236}">
                <a16:creationId xmlns:a16="http://schemas.microsoft.com/office/drawing/2014/main" id="{9AA3009C-BB67-43E7-996C-122AD8801B6E}"/>
              </a:ext>
            </a:extLst>
          </p:cNvPr>
          <p:cNvSpPr txBox="1"/>
          <p:nvPr/>
        </p:nvSpPr>
        <p:spPr>
          <a:xfrm>
            <a:off x="367649" y="475123"/>
            <a:ext cx="1755609" cy="400110"/>
          </a:xfrm>
          <a:prstGeom prst="rect">
            <a:avLst/>
          </a:prstGeom>
          <a:noFill/>
        </p:spPr>
        <p:txBody>
          <a:bodyPr wrap="none" rtlCol="0">
            <a:spAutoFit/>
          </a:bodyPr>
          <a:lstStyle/>
          <a:p>
            <a:r>
              <a:rPr lang="en-US" altLang="ja-JP" sz="2000" b="1" dirty="0"/>
              <a:t>Electric field</a:t>
            </a:r>
            <a:endParaRPr lang="ja-JP" altLang="en-US" sz="2000" b="1"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B5BC120-EF3D-4211-A068-F3A7FCDF1F93}"/>
                  </a:ext>
                </a:extLst>
              </p:cNvPr>
              <p:cNvSpPr txBox="1"/>
              <p:nvPr/>
            </p:nvSpPr>
            <p:spPr>
              <a:xfrm>
                <a:off x="19456" y="3697770"/>
                <a:ext cx="12172544" cy="1384995"/>
              </a:xfrm>
              <a:prstGeom prst="rect">
                <a:avLst/>
              </a:prstGeom>
              <a:noFill/>
            </p:spPr>
            <p:txBody>
              <a:bodyPr wrap="square" rtlCol="0">
                <a:spAutoFit/>
              </a:bodyPr>
              <a:lstStyle/>
              <a:p>
                <a:pPr marL="342900" indent="-342900">
                  <a:buFont typeface="Wingdings" panose="05000000000000000000" pitchFamily="2" charset="2"/>
                  <a:buChar char="l"/>
                </a:pPr>
                <a:r>
                  <a:rPr lang="ja-JP" altLang="en-US" sz="2800" dirty="0"/>
                  <a:t>空洞の楕円部分に入ってきた電子は、軸方向の電場によって加速される</a:t>
                </a:r>
                <a:endParaRPr lang="en-US" altLang="ja-JP" sz="2800" dirty="0"/>
              </a:p>
              <a:p>
                <a:pPr marL="342900" indent="-342900">
                  <a:buFont typeface="Wingdings" panose="05000000000000000000" pitchFamily="2" charset="2"/>
                  <a:buChar char="l"/>
                </a:pPr>
                <a:r>
                  <a:rPr lang="ja-JP" altLang="en-US" sz="2800" dirty="0"/>
                  <a:t>電子が楕円部分を通過する間に感じる平均電場を加速勾配</a:t>
                </a:r>
                <a:r>
                  <a:rPr lang="en-US" altLang="ja-JP" sz="2800" dirty="0"/>
                  <a:t>(gradient)</a:t>
                </a:r>
                <a:r>
                  <a:rPr lang="ja-JP" altLang="en-US" sz="2800" dirty="0"/>
                  <a:t>と呼び、</a:t>
                </a:r>
                <a14:m>
                  <m:oMath xmlns:m="http://schemas.openxmlformats.org/officeDocument/2006/math">
                    <m:sSub>
                      <m:sSubPr>
                        <m:ctrlPr>
                          <a:rPr lang="en-US" altLang="ja-JP" sz="2800" b="1" i="1" smtClean="0">
                            <a:solidFill>
                              <a:schemeClr val="tx1"/>
                            </a:solidFill>
                            <a:latin typeface="Cambria Math" panose="02040503050406030204" pitchFamily="18" charset="0"/>
                          </a:rPr>
                        </m:ctrlPr>
                      </m:sSubPr>
                      <m:e>
                        <m:r>
                          <a:rPr lang="en-US" altLang="ja-JP" sz="2800" b="1" i="1">
                            <a:solidFill>
                              <a:schemeClr val="tx1"/>
                            </a:solidFill>
                            <a:latin typeface="Cambria Math" panose="02040503050406030204" pitchFamily="18" charset="0"/>
                          </a:rPr>
                          <m:t>𝑬</m:t>
                        </m:r>
                      </m:e>
                      <m:sub>
                        <m:r>
                          <a:rPr lang="en-US" altLang="ja-JP" sz="2800" b="1" i="1">
                            <a:solidFill>
                              <a:schemeClr val="tx1"/>
                            </a:solidFill>
                            <a:latin typeface="Cambria Math" panose="02040503050406030204" pitchFamily="18" charset="0"/>
                          </a:rPr>
                          <m:t>𝒂𝒄𝒄</m:t>
                        </m:r>
                      </m:sub>
                    </m:sSub>
                  </m:oMath>
                </a14:m>
                <a:r>
                  <a:rPr lang="ja-JP" altLang="en-US" sz="2800" dirty="0"/>
                  <a:t>と書く。</a:t>
                </a:r>
                <a:r>
                  <a:rPr lang="en-US" altLang="ja-JP" sz="2800" dirty="0"/>
                  <a:t> </a:t>
                </a:r>
                <a14:m>
                  <m:oMath xmlns:m="http://schemas.openxmlformats.org/officeDocument/2006/math">
                    <m:sSub>
                      <m:sSubPr>
                        <m:ctrlPr>
                          <a:rPr lang="en-US" altLang="ja-JP" sz="2800" b="1" i="1" smtClean="0">
                            <a:solidFill>
                              <a:srgbClr val="FF0000"/>
                            </a:solidFill>
                            <a:latin typeface="Cambria Math" panose="02040503050406030204" pitchFamily="18" charset="0"/>
                          </a:rPr>
                        </m:ctrlPr>
                      </m:sSubPr>
                      <m:e>
                        <m:r>
                          <a:rPr lang="en-US" altLang="ja-JP" sz="2800" b="1" i="1">
                            <a:solidFill>
                              <a:srgbClr val="FF0000"/>
                            </a:solidFill>
                            <a:latin typeface="Cambria Math" panose="02040503050406030204" pitchFamily="18" charset="0"/>
                          </a:rPr>
                          <m:t>𝑬</m:t>
                        </m:r>
                      </m:e>
                      <m:sub>
                        <m:r>
                          <a:rPr lang="en-US" altLang="ja-JP" sz="2800" b="1" i="1">
                            <a:solidFill>
                              <a:srgbClr val="FF0000"/>
                            </a:solidFill>
                            <a:latin typeface="Cambria Math" panose="02040503050406030204" pitchFamily="18" charset="0"/>
                          </a:rPr>
                          <m:t>𝒂𝒄𝒄</m:t>
                        </m:r>
                      </m:sub>
                    </m:sSub>
                  </m:oMath>
                </a14:m>
                <a:r>
                  <a:rPr lang="ja-JP" altLang="en-US" sz="2800" dirty="0"/>
                  <a:t>は</a:t>
                </a:r>
                <a:r>
                  <a:rPr lang="ja-JP" altLang="en-US" sz="2800" b="1" u="sng" dirty="0"/>
                  <a:t>空洞性能</a:t>
                </a:r>
                <a:r>
                  <a:rPr lang="ja-JP" altLang="en-US" sz="2800" u="sng" dirty="0"/>
                  <a:t>を表すパラメータの一つ</a:t>
                </a:r>
                <a:r>
                  <a:rPr lang="ja-JP" altLang="en-US" sz="2800" dirty="0"/>
                  <a:t>。</a:t>
                </a:r>
                <a:endParaRPr lang="en-US" altLang="ja-JP" sz="2800" dirty="0"/>
              </a:p>
            </p:txBody>
          </p:sp>
        </mc:Choice>
        <mc:Fallback xmlns="">
          <p:sp>
            <p:nvSpPr>
              <p:cNvPr id="10" name="テキスト ボックス 9">
                <a:extLst>
                  <a:ext uri="{FF2B5EF4-FFF2-40B4-BE49-F238E27FC236}">
                    <a16:creationId xmlns:a16="http://schemas.microsoft.com/office/drawing/2014/main" id="{0B5BC120-EF3D-4211-A068-F3A7FCDF1F93}"/>
                  </a:ext>
                </a:extLst>
              </p:cNvPr>
              <p:cNvSpPr txBox="1">
                <a:spLocks noRot="1" noChangeAspect="1" noMove="1" noResize="1" noEditPoints="1" noAdjustHandles="1" noChangeArrowheads="1" noChangeShapeType="1" noTextEdit="1"/>
              </p:cNvSpPr>
              <p:nvPr/>
            </p:nvSpPr>
            <p:spPr>
              <a:xfrm>
                <a:off x="19456" y="3697770"/>
                <a:ext cx="12172544" cy="1384995"/>
              </a:xfrm>
              <a:prstGeom prst="rect">
                <a:avLst/>
              </a:prstGeom>
              <a:blipFill>
                <a:blip r:embed="rId3"/>
                <a:stretch>
                  <a:fillRect l="-851" t="-4405" r="-300" b="-11894"/>
                </a:stretch>
              </a:blipFill>
            </p:spPr>
            <p:txBody>
              <a:bodyPr/>
              <a:lstStyle/>
              <a:p>
                <a:r>
                  <a:rPr lang="ja-JP" altLang="en-US">
                    <a:noFill/>
                  </a:rPr>
                  <a:t> </a:t>
                </a:r>
              </a:p>
            </p:txBody>
          </p:sp>
        </mc:Fallback>
      </mc:AlternateContent>
      <p:sp>
        <p:nvSpPr>
          <p:cNvPr id="2" name="テキスト ボックス 1">
            <a:extLst>
              <a:ext uri="{FF2B5EF4-FFF2-40B4-BE49-F238E27FC236}">
                <a16:creationId xmlns:a16="http://schemas.microsoft.com/office/drawing/2014/main" id="{6927CE41-2B7D-2FF1-A4F6-4899AFEE2CA4}"/>
              </a:ext>
            </a:extLst>
          </p:cNvPr>
          <p:cNvSpPr txBox="1"/>
          <p:nvPr/>
        </p:nvSpPr>
        <p:spPr>
          <a:xfrm>
            <a:off x="19456" y="19456"/>
            <a:ext cx="2420856" cy="400110"/>
          </a:xfrm>
          <a:prstGeom prst="rect">
            <a:avLst/>
          </a:prstGeom>
          <a:noFill/>
          <a:ln>
            <a:solidFill>
              <a:schemeClr val="tx1"/>
            </a:solidFill>
          </a:ln>
        </p:spPr>
        <p:txBody>
          <a:bodyPr wrap="none" rtlCol="0">
            <a:spAutoFit/>
          </a:bodyPr>
          <a:lstStyle/>
          <a:p>
            <a:r>
              <a:rPr kumimoji="1" lang="en-US" altLang="ja-JP" sz="2000" b="1" dirty="0"/>
              <a:t>2.1 </a:t>
            </a:r>
            <a:r>
              <a:rPr kumimoji="1" lang="ja-JP" altLang="en-US" sz="2000" b="1" dirty="0"/>
              <a:t>超伝導加速空洞</a:t>
            </a:r>
          </a:p>
        </p:txBody>
      </p:sp>
    </p:spTree>
    <p:extLst>
      <p:ext uri="{BB962C8B-B14F-4D97-AF65-F5344CB8AC3E}">
        <p14:creationId xmlns:p14="http://schemas.microsoft.com/office/powerpoint/2010/main" val="41982289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9502F05-7A47-3B2C-624B-D47DA20D7F67}"/>
              </a:ext>
            </a:extLst>
          </p:cNvPr>
          <p:cNvSpPr txBox="1"/>
          <p:nvPr/>
        </p:nvSpPr>
        <p:spPr>
          <a:xfrm>
            <a:off x="29183" y="41659"/>
            <a:ext cx="3025301" cy="400110"/>
          </a:xfrm>
          <a:prstGeom prst="rect">
            <a:avLst/>
          </a:prstGeom>
          <a:noFill/>
          <a:ln>
            <a:solidFill>
              <a:schemeClr val="tx1"/>
            </a:solidFill>
          </a:ln>
        </p:spPr>
        <p:txBody>
          <a:bodyPr wrap="square">
            <a:spAutoFit/>
          </a:bodyPr>
          <a:lstStyle/>
          <a:p>
            <a:pPr algn="ctr"/>
            <a:r>
              <a:rPr lang="en-US" altLang="ja-JP" sz="2000" b="1" dirty="0"/>
              <a:t>4.1 </a:t>
            </a:r>
            <a:r>
              <a:rPr lang="ja-JP" altLang="en-US" sz="2000" b="1" dirty="0"/>
              <a:t>ロンドン方程式の解</a:t>
            </a:r>
            <a:endParaRPr kumimoji="1" lang="en-US" altLang="ja-JP" sz="2000" b="1" dirty="0"/>
          </a:p>
        </p:txBody>
      </p:sp>
      <p:sp>
        <p:nvSpPr>
          <p:cNvPr id="4" name="テキスト ボックス 3">
            <a:extLst>
              <a:ext uri="{FF2B5EF4-FFF2-40B4-BE49-F238E27FC236}">
                <a16:creationId xmlns:a16="http://schemas.microsoft.com/office/drawing/2014/main" id="{101F944D-BD1E-A702-761D-C634F7C2798F}"/>
              </a:ext>
            </a:extLst>
          </p:cNvPr>
          <p:cNvSpPr txBox="1"/>
          <p:nvPr/>
        </p:nvSpPr>
        <p:spPr>
          <a:xfrm>
            <a:off x="24464" y="611716"/>
            <a:ext cx="2837636" cy="707886"/>
          </a:xfrm>
          <a:prstGeom prst="rect">
            <a:avLst/>
          </a:prstGeom>
          <a:noFill/>
          <a:ln w="25400">
            <a:solidFill>
              <a:schemeClr val="tx1"/>
            </a:solidFill>
          </a:ln>
        </p:spPr>
        <p:txBody>
          <a:bodyPr wrap="none" rtlCol="0">
            <a:spAutoFit/>
          </a:bodyPr>
          <a:lstStyle/>
          <a:p>
            <a:r>
              <a:rPr kumimoji="1" lang="ja-JP" altLang="en-US" sz="4000" dirty="0"/>
              <a:t>問題</a:t>
            </a:r>
            <a:r>
              <a:rPr kumimoji="1" lang="en-US" altLang="ja-JP" sz="4000" dirty="0"/>
              <a:t>10 (</a:t>
            </a:r>
            <a:r>
              <a:rPr kumimoji="1" lang="ja-JP" altLang="en-US" sz="4000" dirty="0"/>
              <a:t>解</a:t>
            </a:r>
            <a:r>
              <a:rPr kumimoji="1" lang="en-US" altLang="ja-JP" sz="4000" dirty="0"/>
              <a:t>)</a:t>
            </a:r>
            <a:endParaRPr kumimoji="1" lang="ja-JP" altLang="en-US" sz="4000" dirty="0"/>
          </a:p>
        </p:txBody>
      </p:sp>
      <p:sp>
        <p:nvSpPr>
          <p:cNvPr id="6" name="テキスト ボックス 5">
            <a:extLst>
              <a:ext uri="{FF2B5EF4-FFF2-40B4-BE49-F238E27FC236}">
                <a16:creationId xmlns:a16="http://schemas.microsoft.com/office/drawing/2014/main" id="{7D1D3934-B58A-57BA-3A34-575A0A1F751E}"/>
              </a:ext>
            </a:extLst>
          </p:cNvPr>
          <p:cNvSpPr txBox="1"/>
          <p:nvPr/>
        </p:nvSpPr>
        <p:spPr>
          <a:xfrm>
            <a:off x="3180521" y="704049"/>
            <a:ext cx="1843774" cy="523220"/>
          </a:xfrm>
          <a:prstGeom prst="rect">
            <a:avLst/>
          </a:prstGeom>
          <a:noFill/>
        </p:spPr>
        <p:txBody>
          <a:bodyPr wrap="none" rtlCol="0">
            <a:spAutoFit/>
          </a:bodyPr>
          <a:lstStyle/>
          <a:p>
            <a:r>
              <a:rPr kumimoji="1" lang="en-US" altLang="ja-JP" sz="2800" dirty="0"/>
              <a:t>(1)</a:t>
            </a:r>
            <a:r>
              <a:rPr lang="ja-JP" altLang="en-US" sz="2800" dirty="0"/>
              <a:t> </a:t>
            </a:r>
            <a:r>
              <a:rPr kumimoji="1" lang="ja-JP" altLang="en-US" sz="2800" dirty="0"/>
              <a:t>は省略</a:t>
            </a:r>
          </a:p>
        </p:txBody>
      </p:sp>
      <p:sp>
        <p:nvSpPr>
          <p:cNvPr id="7" name="テキスト ボックス 6">
            <a:extLst>
              <a:ext uri="{FF2B5EF4-FFF2-40B4-BE49-F238E27FC236}">
                <a16:creationId xmlns:a16="http://schemas.microsoft.com/office/drawing/2014/main" id="{88052EB8-74BE-9F56-97B5-DB9AF4CBF692}"/>
              </a:ext>
            </a:extLst>
          </p:cNvPr>
          <p:cNvSpPr txBox="1"/>
          <p:nvPr/>
        </p:nvSpPr>
        <p:spPr>
          <a:xfrm>
            <a:off x="24464" y="1516116"/>
            <a:ext cx="2751074" cy="461665"/>
          </a:xfrm>
          <a:prstGeom prst="rect">
            <a:avLst/>
          </a:prstGeom>
          <a:noFill/>
        </p:spPr>
        <p:txBody>
          <a:bodyPr wrap="none" rtlCol="0">
            <a:spAutoFit/>
          </a:bodyPr>
          <a:lstStyle/>
          <a:p>
            <a:r>
              <a:rPr kumimoji="1" lang="en-US" altLang="ja-JP" sz="2400" dirty="0"/>
              <a:t>(2)</a:t>
            </a:r>
            <a:r>
              <a:rPr lang="ja-JP" altLang="en-US" sz="2400" dirty="0"/>
              <a:t> まず②</a:t>
            </a:r>
            <a:r>
              <a:rPr lang="en-US" altLang="ja-JP" sz="2400" dirty="0"/>
              <a:t>+</a:t>
            </a:r>
            <a:r>
              <a:rPr lang="ja-JP" altLang="en-US" sz="2400" dirty="0"/>
              <a:t>③から</a:t>
            </a:r>
            <a:endParaRPr kumimoji="1" lang="ja-JP" altLang="en-US" sz="2400" dirty="0"/>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38F759F-50C1-1AB1-3312-D9BE46F8EE04}"/>
                  </a:ext>
                </a:extLst>
              </p:cNvPr>
              <p:cNvSpPr txBox="1"/>
              <p:nvPr/>
            </p:nvSpPr>
            <p:spPr>
              <a:xfrm>
                <a:off x="2247553" y="1355013"/>
                <a:ext cx="3965269" cy="783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ja-JP" sz="2000" i="1" kern="10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kern="1000">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2000" i="1" kern="1000">
                              <a:effectLst/>
                              <a:latin typeface="Cambria Math" panose="02040503050406030204" pitchFamily="18" charset="0"/>
                              <a:ea typeface="ＭＳ 明朝" panose="02020609040205080304" pitchFamily="17" charset="-128"/>
                              <a:cs typeface="Times New Roman" panose="02020603050405020304" pitchFamily="18" charset="0"/>
                            </a:rPr>
                            <m:t>1</m:t>
                          </m:r>
                        </m:sub>
                      </m:sSub>
                      <m:r>
                        <a:rPr lang="en-US" altLang="ja-JP" sz="20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en-US" altLang="ja-JP" sz="2000" b="0" i="1" kern="1000" smtClean="0">
                              <a:effectLst/>
                              <a:latin typeface="Cambria Math" panose="02040503050406030204" pitchFamily="18" charset="0"/>
                              <a:ea typeface="ＭＳ 明朝" panose="02020609040205080304" pitchFamily="17" charset="-128"/>
                              <a:cs typeface="Times New Roman" panose="02020603050405020304" pitchFamily="18" charset="0"/>
                            </a:rPr>
                          </m:ctrlPr>
                        </m:fPr>
                        <m:num>
                          <m:sSub>
                            <m:sSubPr>
                              <m:ctrlP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3</m:t>
                              </m:r>
                            </m:sub>
                          </m:sSub>
                        </m:num>
                        <m:den>
                          <m:r>
                            <a:rPr lang="en-US" altLang="ja-JP" sz="20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2</m:t>
                          </m:r>
                        </m:den>
                      </m:f>
                      <m:d>
                        <m:dPr>
                          <m:ctrlPr>
                            <a:rPr lang="en-US" altLang="ja-JP" sz="2000" b="0" i="1" kern="1000" smtClean="0">
                              <a:effectLst/>
                              <a:latin typeface="Cambria Math" panose="02040503050406030204" pitchFamily="18" charset="0"/>
                              <a:ea typeface="ＭＳ 明朝" panose="02020609040205080304" pitchFamily="17" charset="-128"/>
                              <a:cs typeface="Times New Roman" panose="02020603050405020304" pitchFamily="18" charset="0"/>
                            </a:rPr>
                          </m:ctrlPr>
                        </m:dPr>
                        <m:e>
                          <m:r>
                            <a:rPr lang="en-US" altLang="ja-JP" sz="20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1</m:t>
                          </m:r>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2000" i="1">
                                  <a:latin typeface="Cambria Math" panose="02040503050406030204" pitchFamily="18" charset="0"/>
                                  <a:ea typeface="Cambria Math" panose="02040503050406030204" pitchFamily="18" charset="0"/>
                                </a:rPr>
                              </m:ctrlPr>
                            </m:fPr>
                            <m:num>
                              <m:sSub>
                                <m:sSubPr>
                                  <m:ctrlPr>
                                    <a:rPr lang="ja-JP" altLang="ja-JP" sz="2000" i="1">
                                      <a:latin typeface="Cambria Math" panose="02040503050406030204" pitchFamily="18" charset="0"/>
                                      <a:ea typeface="Cambria Math" panose="020405030504060302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000" kern="1000">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2000" i="1">
                                      <a:latin typeface="Cambria Math" panose="02040503050406030204" pitchFamily="18" charset="0"/>
                                      <a:ea typeface="Cambria Math" panose="020405030504060302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𝑠</m:t>
                                  </m:r>
                                </m:sub>
                              </m:sSub>
                            </m:den>
                          </m:f>
                        </m:e>
                      </m:d>
                      <m:sSup>
                        <m:sSupPr>
                          <m:ctrlPr>
                            <a:rPr lang="ja-JP" altLang="ja-JP" sz="2000" i="1" kern="10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𝑒</m:t>
                          </m:r>
                        </m:e>
                        <m:sup>
                          <m:r>
                            <a:rPr lang="en-US" altLang="ja-JP" sz="2000" b="0" i="1" kern="1000" smtClean="0">
                              <a:latin typeface="Cambria Math" panose="02040503050406030204" pitchFamily="18" charset="0"/>
                              <a:ea typeface="ＭＳ 明朝" panose="02020609040205080304" pitchFamily="17" charset="-128"/>
                              <a:cs typeface="Times New Roman" panose="02020603050405020304" pitchFamily="18" charset="0"/>
                            </a:rPr>
                            <m:t>−</m:t>
                          </m:r>
                          <m:f>
                            <m:fPr>
                              <m:type m:val="lin"/>
                              <m:ctrlPr>
                                <a:rPr lang="ja-JP" altLang="ja-JP" sz="2000" i="1" kern="10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000" i="1" kern="10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𝑠</m:t>
                                  </m:r>
                                </m:sub>
                              </m:sSub>
                            </m:den>
                          </m:f>
                        </m:sup>
                      </m:sSup>
                    </m:oMath>
                  </m:oMathPara>
                </a14:m>
                <a:endParaRPr lang="ja-JP" altLang="en-US" sz="2000" dirty="0"/>
              </a:p>
            </p:txBody>
          </p:sp>
        </mc:Choice>
        <mc:Fallback xmlns="">
          <p:sp>
            <p:nvSpPr>
              <p:cNvPr id="9" name="テキスト ボックス 8">
                <a:extLst>
                  <a:ext uri="{FF2B5EF4-FFF2-40B4-BE49-F238E27FC236}">
                    <a16:creationId xmlns:a16="http://schemas.microsoft.com/office/drawing/2014/main" id="{F38F759F-50C1-1AB1-3312-D9BE46F8EE04}"/>
                  </a:ext>
                </a:extLst>
              </p:cNvPr>
              <p:cNvSpPr txBox="1">
                <a:spLocks noRot="1" noChangeAspect="1" noMove="1" noResize="1" noEditPoints="1" noAdjustHandles="1" noChangeArrowheads="1" noChangeShapeType="1" noTextEdit="1"/>
              </p:cNvSpPr>
              <p:nvPr/>
            </p:nvSpPr>
            <p:spPr>
              <a:xfrm>
                <a:off x="2247553" y="1355013"/>
                <a:ext cx="3965269" cy="783869"/>
              </a:xfrm>
              <a:prstGeom prst="rect">
                <a:avLst/>
              </a:prstGeom>
              <a:blipFill>
                <a:blip r:embed="rId2"/>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30EF4B5-3E9D-2DC4-79CD-879EDF028622}"/>
              </a:ext>
            </a:extLst>
          </p:cNvPr>
          <p:cNvSpPr txBox="1"/>
          <p:nvPr/>
        </p:nvSpPr>
        <p:spPr>
          <a:xfrm>
            <a:off x="6396789" y="1502928"/>
            <a:ext cx="2473754" cy="461665"/>
          </a:xfrm>
          <a:prstGeom prst="rect">
            <a:avLst/>
          </a:prstGeom>
          <a:noFill/>
        </p:spPr>
        <p:txBody>
          <a:bodyPr wrap="none" rtlCol="0">
            <a:spAutoFit/>
          </a:bodyPr>
          <a:lstStyle/>
          <a:p>
            <a:r>
              <a:rPr lang="ja-JP" altLang="en-US" sz="2400" dirty="0"/>
              <a:t>また、②</a:t>
            </a:r>
            <a:r>
              <a:rPr lang="en-US" altLang="ja-JP" sz="2400" dirty="0"/>
              <a:t>-</a:t>
            </a:r>
            <a:r>
              <a:rPr lang="ja-JP" altLang="en-US" sz="2400" dirty="0"/>
              <a:t>③から</a:t>
            </a:r>
            <a:endParaRPr kumimoji="1" lang="ja-JP" altLang="en-US" sz="2400"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1B4511B3-ED3B-76F9-2309-6F1DB5128EB4}"/>
                  </a:ext>
                </a:extLst>
              </p:cNvPr>
              <p:cNvSpPr txBox="1"/>
              <p:nvPr/>
            </p:nvSpPr>
            <p:spPr>
              <a:xfrm>
                <a:off x="8870543" y="1355013"/>
                <a:ext cx="3277082" cy="783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ja-JP" sz="2000" i="1" kern="10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kern="1000">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20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2</m:t>
                          </m:r>
                        </m:sub>
                      </m:sSub>
                      <m:r>
                        <a:rPr lang="en-US" altLang="ja-JP" sz="20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en-US" altLang="ja-JP" sz="2000" b="0" i="1" kern="1000" smtClean="0">
                              <a:effectLst/>
                              <a:latin typeface="Cambria Math" panose="02040503050406030204" pitchFamily="18" charset="0"/>
                              <a:ea typeface="ＭＳ 明朝" panose="02020609040205080304" pitchFamily="17" charset="-128"/>
                              <a:cs typeface="Times New Roman" panose="02020603050405020304" pitchFamily="18" charset="0"/>
                            </a:rPr>
                          </m:ctrlPr>
                        </m:fPr>
                        <m:num>
                          <m:sSub>
                            <m:sSubPr>
                              <m:ctrlP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3</m:t>
                              </m:r>
                            </m:sub>
                          </m:sSub>
                        </m:num>
                        <m:den>
                          <m:r>
                            <a:rPr lang="en-US" altLang="ja-JP" sz="20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2</m:t>
                          </m:r>
                        </m:den>
                      </m:f>
                      <m:d>
                        <m:dPr>
                          <m:ctrlPr>
                            <a:rPr lang="en-US" altLang="ja-JP" sz="2000" b="0" i="1" kern="1000" smtClean="0">
                              <a:effectLst/>
                              <a:latin typeface="Cambria Math" panose="02040503050406030204" pitchFamily="18" charset="0"/>
                              <a:ea typeface="ＭＳ 明朝" panose="02020609040205080304" pitchFamily="17" charset="-128"/>
                              <a:cs typeface="Times New Roman" panose="02020603050405020304" pitchFamily="18" charset="0"/>
                            </a:rPr>
                          </m:ctrlPr>
                        </m:dPr>
                        <m:e>
                          <m:r>
                            <a:rPr lang="en-US" altLang="ja-JP" sz="20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1+</m:t>
                          </m:r>
                          <m:f>
                            <m:fPr>
                              <m:ctrlPr>
                                <a:rPr lang="ja-JP" altLang="ja-JP" sz="2000" i="1">
                                  <a:latin typeface="Cambria Math" panose="02040503050406030204" pitchFamily="18" charset="0"/>
                                  <a:ea typeface="Cambria Math" panose="02040503050406030204" pitchFamily="18" charset="0"/>
                                </a:rPr>
                              </m:ctrlPr>
                            </m:fPr>
                            <m:num>
                              <m:sSub>
                                <m:sSubPr>
                                  <m:ctrlPr>
                                    <a:rPr lang="ja-JP" altLang="ja-JP" sz="2000" i="1">
                                      <a:latin typeface="Cambria Math" panose="02040503050406030204" pitchFamily="18" charset="0"/>
                                      <a:ea typeface="Cambria Math" panose="020405030504060302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000" kern="1000">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2000" i="1">
                                      <a:latin typeface="Cambria Math" panose="02040503050406030204" pitchFamily="18" charset="0"/>
                                      <a:ea typeface="Cambria Math" panose="020405030504060302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𝑠</m:t>
                                  </m:r>
                                </m:sub>
                              </m:sSub>
                            </m:den>
                          </m:f>
                        </m:e>
                      </m:d>
                      <m:sSup>
                        <m:sSupPr>
                          <m:ctrlPr>
                            <a:rPr lang="ja-JP" altLang="ja-JP" sz="2000" i="1" kern="10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𝑒</m:t>
                          </m:r>
                        </m:e>
                        <m:sup>
                          <m:r>
                            <a:rPr lang="en-US" altLang="ja-JP" sz="2000" b="0" i="1" kern="1000" smtClean="0">
                              <a:latin typeface="Cambria Math" panose="02040503050406030204" pitchFamily="18" charset="0"/>
                              <a:ea typeface="ＭＳ 明朝" panose="02020609040205080304" pitchFamily="17" charset="-128"/>
                              <a:cs typeface="Times New Roman" panose="02020603050405020304" pitchFamily="18" charset="0"/>
                            </a:rPr>
                            <m:t>+</m:t>
                          </m:r>
                          <m:f>
                            <m:fPr>
                              <m:type m:val="lin"/>
                              <m:ctrlPr>
                                <a:rPr lang="ja-JP" altLang="ja-JP" sz="2000" i="1" kern="10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000" i="1" kern="10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𝑠</m:t>
                                  </m:r>
                                </m:sub>
                              </m:sSub>
                            </m:den>
                          </m:f>
                        </m:sup>
                      </m:sSup>
                    </m:oMath>
                  </m:oMathPara>
                </a14:m>
                <a:endParaRPr lang="ja-JP" altLang="en-US" sz="2000" dirty="0"/>
              </a:p>
            </p:txBody>
          </p:sp>
        </mc:Choice>
        <mc:Fallback xmlns="">
          <p:sp>
            <p:nvSpPr>
              <p:cNvPr id="11" name="テキスト ボックス 10">
                <a:extLst>
                  <a:ext uri="{FF2B5EF4-FFF2-40B4-BE49-F238E27FC236}">
                    <a16:creationId xmlns:a16="http://schemas.microsoft.com/office/drawing/2014/main" id="{1B4511B3-ED3B-76F9-2309-6F1DB5128EB4}"/>
                  </a:ext>
                </a:extLst>
              </p:cNvPr>
              <p:cNvSpPr txBox="1">
                <a:spLocks noRot="1" noChangeAspect="1" noMove="1" noResize="1" noEditPoints="1" noAdjustHandles="1" noChangeArrowheads="1" noChangeShapeType="1" noTextEdit="1"/>
              </p:cNvSpPr>
              <p:nvPr/>
            </p:nvSpPr>
            <p:spPr>
              <a:xfrm>
                <a:off x="8870543" y="1355013"/>
                <a:ext cx="3277082" cy="783869"/>
              </a:xfrm>
              <a:prstGeom prst="rect">
                <a:avLst/>
              </a:prstGeom>
              <a:blipFill>
                <a:blip r:embed="rId3"/>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0E793E91-B322-4E59-504A-3DCC094B26EA}"/>
              </a:ext>
            </a:extLst>
          </p:cNvPr>
          <p:cNvSpPr txBox="1"/>
          <p:nvPr/>
        </p:nvSpPr>
        <p:spPr>
          <a:xfrm>
            <a:off x="346684" y="2254424"/>
            <a:ext cx="3262432" cy="461665"/>
          </a:xfrm>
          <a:prstGeom prst="rect">
            <a:avLst/>
          </a:prstGeom>
          <a:noFill/>
        </p:spPr>
        <p:txBody>
          <a:bodyPr wrap="none" rtlCol="0">
            <a:spAutoFit/>
          </a:bodyPr>
          <a:lstStyle/>
          <a:p>
            <a:r>
              <a:rPr lang="ja-JP" altLang="en-US" sz="2400" dirty="0"/>
              <a:t>これらを①に入れて、</a:t>
            </a:r>
            <a:endParaRPr kumimoji="1" lang="ja-JP" altLang="en-US" sz="2400" dirty="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D29B988-6377-ED8E-0262-939341248387}"/>
                  </a:ext>
                </a:extLst>
              </p:cNvPr>
              <p:cNvSpPr txBox="1"/>
              <p:nvPr/>
            </p:nvSpPr>
            <p:spPr>
              <a:xfrm>
                <a:off x="1921934" y="2586186"/>
                <a:ext cx="4564968"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𝐵</m:t>
                          </m:r>
                        </m:e>
                        <m:sub>
                          <m:r>
                            <a:rPr kumimoji="1" lang="en-US" altLang="ja-JP" sz="2000" b="0" i="1" smtClean="0">
                              <a:latin typeface="Cambria Math" panose="02040503050406030204" pitchFamily="18" charset="0"/>
                            </a:rPr>
                            <m:t>0</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2</m:t>
                          </m:r>
                        </m:sub>
                      </m:sSub>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𝐶</m:t>
                          </m:r>
                        </m:e>
                        <m:sub>
                          <m:r>
                            <a:rPr kumimoji="1" lang="en-US" altLang="ja-JP" sz="2000" b="0" i="1" smtClean="0">
                              <a:latin typeface="Cambria Math" panose="02040503050406030204" pitchFamily="18" charset="0"/>
                            </a:rPr>
                            <m:t>3</m:t>
                          </m:r>
                        </m:sub>
                      </m:sSub>
                      <m:d>
                        <m:dPr>
                          <m:ctrlPr>
                            <a:rPr kumimoji="1" lang="en-US" altLang="ja-JP" sz="2000" b="0" i="1" smtClean="0">
                              <a:latin typeface="Cambria Math" panose="02040503050406030204" pitchFamily="18" charset="0"/>
                            </a:rPr>
                          </m:ctrlPr>
                        </m:dPr>
                        <m:e>
                          <m:func>
                            <m:funcPr>
                              <m:ctrlPr>
                                <a:rPr kumimoji="1" lang="en-US" altLang="ja-JP" sz="2000" b="0" i="1" smtClean="0">
                                  <a:latin typeface="Cambria Math" panose="02040503050406030204" pitchFamily="18" charset="0"/>
                                </a:rPr>
                              </m:ctrlPr>
                            </m:funcPr>
                            <m:fName>
                              <m:r>
                                <m:rPr>
                                  <m:sty m:val="p"/>
                                </m:rPr>
                                <a:rPr kumimoji="1" lang="en-US" altLang="ja-JP" sz="2000" b="0" i="0" smtClean="0">
                                  <a:latin typeface="Cambria Math" panose="02040503050406030204" pitchFamily="18" charset="0"/>
                                </a:rPr>
                                <m:t>cosh</m:t>
                              </m:r>
                            </m:fName>
                            <m:e>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𝑑</m:t>
                                  </m:r>
                                </m:num>
                                <m:den>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𝜆</m:t>
                                      </m:r>
                                    </m:e>
                                    <m:sub>
                                      <m:r>
                                        <a:rPr kumimoji="1" lang="en-US" altLang="ja-JP" sz="2000" b="0" i="1" smtClean="0">
                                          <a:latin typeface="Cambria Math" panose="02040503050406030204" pitchFamily="18" charset="0"/>
                                        </a:rPr>
                                        <m:t>𝑠</m:t>
                                      </m:r>
                                    </m:sub>
                                  </m:sSub>
                                </m:den>
                              </m:f>
                            </m:e>
                          </m:func>
                          <m:r>
                            <a:rPr lang="en-US" altLang="ja-JP" sz="2000" i="1">
                              <a:latin typeface="Cambria Math" panose="02040503050406030204" pitchFamily="18" charset="0"/>
                            </a:rPr>
                            <m:t>+</m:t>
                          </m:r>
                          <m:f>
                            <m:fPr>
                              <m:ctrlPr>
                                <a:rPr lang="ja-JP" altLang="ja-JP" sz="2000" i="1">
                                  <a:latin typeface="Cambria Math" panose="02040503050406030204" pitchFamily="18" charset="0"/>
                                  <a:ea typeface="Cambria Math" panose="02040503050406030204" pitchFamily="18" charset="0"/>
                                </a:rPr>
                              </m:ctrlPr>
                            </m:fPr>
                            <m:num>
                              <m:sSub>
                                <m:sSubPr>
                                  <m:ctrlPr>
                                    <a:rPr lang="ja-JP" altLang="ja-JP" sz="2000" i="1">
                                      <a:latin typeface="Cambria Math" panose="02040503050406030204" pitchFamily="18" charset="0"/>
                                      <a:ea typeface="Cambria Math" panose="020405030504060302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000" kern="1000">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2000" i="1">
                                      <a:latin typeface="Cambria Math" panose="02040503050406030204" pitchFamily="18" charset="0"/>
                                      <a:ea typeface="Cambria Math" panose="020405030504060302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m:t>
                              </m:r>
                              <m:r>
                                <m:rPr>
                                  <m:sty m:val="p"/>
                                </m:rPr>
                                <a:rPr lang="en-US" altLang="ja-JP" sz="2000" b="0" i="0" smtClean="0">
                                  <a:latin typeface="Cambria Math" panose="02040503050406030204" pitchFamily="18" charset="0"/>
                                </a:rPr>
                                <m:t>in</m:t>
                              </m:r>
                              <m:r>
                                <m:rPr>
                                  <m:sty m:val="p"/>
                                </m:rPr>
                                <a:rPr lang="en-US" altLang="ja-JP" sz="2000">
                                  <a:latin typeface="Cambria Math" panose="02040503050406030204" pitchFamily="18" charset="0"/>
                                </a:rPr>
                                <m:t>h</m:t>
                              </m:r>
                            </m:fName>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𝑑</m:t>
                                  </m:r>
                                </m:num>
                                <m:den>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𝜆</m:t>
                                      </m:r>
                                    </m:e>
                                    <m:sub>
                                      <m:r>
                                        <a:rPr lang="en-US" altLang="ja-JP" sz="2000" i="1">
                                          <a:latin typeface="Cambria Math" panose="02040503050406030204" pitchFamily="18" charset="0"/>
                                        </a:rPr>
                                        <m:t>𝑠</m:t>
                                      </m:r>
                                    </m:sub>
                                  </m:sSub>
                                </m:den>
                              </m:f>
                            </m:e>
                          </m:func>
                        </m:e>
                      </m:d>
                    </m:oMath>
                  </m:oMathPara>
                </a14:m>
                <a:endParaRPr kumimoji="1" lang="ja-JP" altLang="en-US" sz="2000" dirty="0"/>
              </a:p>
            </p:txBody>
          </p:sp>
        </mc:Choice>
        <mc:Fallback xmlns="">
          <p:sp>
            <p:nvSpPr>
              <p:cNvPr id="13" name="テキスト ボックス 12">
                <a:extLst>
                  <a:ext uri="{FF2B5EF4-FFF2-40B4-BE49-F238E27FC236}">
                    <a16:creationId xmlns:a16="http://schemas.microsoft.com/office/drawing/2014/main" id="{3D29B988-6377-ED8E-0262-939341248387}"/>
                  </a:ext>
                </a:extLst>
              </p:cNvPr>
              <p:cNvSpPr txBox="1">
                <a:spLocks noRot="1" noChangeAspect="1" noMove="1" noResize="1" noEditPoints="1" noAdjustHandles="1" noChangeArrowheads="1" noChangeShapeType="1" noTextEdit="1"/>
              </p:cNvSpPr>
              <p:nvPr/>
            </p:nvSpPr>
            <p:spPr>
              <a:xfrm>
                <a:off x="1921934" y="2586186"/>
                <a:ext cx="4564968" cy="69153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5D1C8393-8989-4B44-E454-8CF19EAF7466}"/>
                  </a:ext>
                </a:extLst>
              </p:cNvPr>
              <p:cNvSpPr txBox="1"/>
              <p:nvPr/>
            </p:nvSpPr>
            <p:spPr>
              <a:xfrm>
                <a:off x="8154690" y="2492684"/>
                <a:ext cx="3358868" cy="10620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𝐶</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𝐵</m:t>
                              </m:r>
                            </m:e>
                            <m:sub>
                              <m:r>
                                <a:rPr lang="en-US" altLang="ja-JP" sz="2400" i="1">
                                  <a:latin typeface="Cambria Math" panose="02040503050406030204" pitchFamily="18" charset="0"/>
                                </a:rPr>
                                <m:t>0</m:t>
                              </m:r>
                            </m:sub>
                          </m:sSub>
                        </m:num>
                        <m:den>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cosh</m:t>
                              </m:r>
                            </m:fName>
                            <m:e>
                              <m:f>
                                <m:fPr>
                                  <m:ctrlPr>
                                    <a:rPr lang="en-US" altLang="ja-JP" sz="2400" i="1">
                                      <a:latin typeface="Cambria Math" panose="02040503050406030204" pitchFamily="18" charset="0"/>
                                    </a:rPr>
                                  </m:ctrlPr>
                                </m:fPr>
                                <m:num>
                                  <m:r>
                                    <a:rPr lang="en-US" altLang="ja-JP" sz="2400" i="1">
                                      <a:latin typeface="Cambria Math" panose="02040503050406030204" pitchFamily="18" charset="0"/>
                                    </a:rPr>
                                    <m:t>𝑑</m:t>
                                  </m:r>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𝜆</m:t>
                                      </m:r>
                                    </m:e>
                                    <m:sub>
                                      <m:r>
                                        <a:rPr lang="en-US" altLang="ja-JP" sz="2400" i="1">
                                          <a:latin typeface="Cambria Math" panose="02040503050406030204" pitchFamily="18" charset="0"/>
                                        </a:rPr>
                                        <m:t>𝑠</m:t>
                                      </m:r>
                                    </m:sub>
                                  </m:sSub>
                                </m:den>
                              </m:f>
                            </m:e>
                          </m:func>
                          <m:r>
                            <a:rPr lang="en-US" altLang="ja-JP" sz="2400" i="1">
                              <a:latin typeface="Cambria Math" panose="02040503050406030204" pitchFamily="18" charset="0"/>
                            </a:rPr>
                            <m:t>+</m:t>
                          </m:r>
                          <m:f>
                            <m:fPr>
                              <m:ctrlPr>
                                <a:rPr lang="ja-JP" altLang="ja-JP" sz="2400" i="1">
                                  <a:latin typeface="Cambria Math" panose="02040503050406030204" pitchFamily="18" charset="0"/>
                                  <a:ea typeface="Cambria Math" panose="02040503050406030204" pitchFamily="18" charset="0"/>
                                </a:rPr>
                              </m:ctrlPr>
                            </m:fPr>
                            <m:num>
                              <m:sSub>
                                <m:sSubPr>
                                  <m:ctrlPr>
                                    <a:rPr lang="ja-JP" altLang="ja-JP" sz="2400" i="1">
                                      <a:latin typeface="Cambria Math" panose="02040503050406030204" pitchFamily="18" charset="0"/>
                                      <a:ea typeface="Cambria Math" panose="02040503050406030204" pitchFamily="18" charset="0"/>
                                    </a:rPr>
                                  </m:ctrlPr>
                                </m:sSubPr>
                                <m:e>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400" kern="1000">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2400" i="1">
                                      <a:latin typeface="Cambria Math" panose="02040503050406030204" pitchFamily="18" charset="0"/>
                                      <a:ea typeface="Cambria Math" panose="02040503050406030204" pitchFamily="18" charset="0"/>
                                    </a:rPr>
                                  </m:ctrlPr>
                                </m:sSubPr>
                                <m:e>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en-US" altLang="ja-JP" sz="2400" i="1">
                                  <a:latin typeface="Cambria Math" panose="02040503050406030204" pitchFamily="18" charset="0"/>
                                </a:rPr>
                              </m:ctrlPr>
                            </m:funcPr>
                            <m:fName>
                              <m:r>
                                <m:rPr>
                                  <m:sty m:val="p"/>
                                </m:rPr>
                                <a:rPr lang="en-US" altLang="ja-JP" sz="2400">
                                  <a:latin typeface="Cambria Math" panose="02040503050406030204" pitchFamily="18" charset="0"/>
                                </a:rPr>
                                <m:t>sinh</m:t>
                              </m:r>
                            </m:fName>
                            <m:e>
                              <m:f>
                                <m:fPr>
                                  <m:ctrlPr>
                                    <a:rPr lang="en-US" altLang="ja-JP" sz="2400" i="1">
                                      <a:latin typeface="Cambria Math" panose="02040503050406030204" pitchFamily="18" charset="0"/>
                                    </a:rPr>
                                  </m:ctrlPr>
                                </m:fPr>
                                <m:num>
                                  <m:r>
                                    <a:rPr lang="en-US" altLang="ja-JP" sz="2400" i="1">
                                      <a:latin typeface="Cambria Math" panose="02040503050406030204" pitchFamily="18" charset="0"/>
                                    </a:rPr>
                                    <m:t>𝑑</m:t>
                                  </m:r>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𝜆</m:t>
                                      </m:r>
                                    </m:e>
                                    <m:sub>
                                      <m:r>
                                        <a:rPr lang="en-US" altLang="ja-JP" sz="2400" i="1">
                                          <a:latin typeface="Cambria Math" panose="02040503050406030204" pitchFamily="18" charset="0"/>
                                        </a:rPr>
                                        <m:t>𝑠</m:t>
                                      </m:r>
                                    </m:sub>
                                  </m:sSub>
                                </m:den>
                              </m:f>
                            </m:e>
                          </m:func>
                        </m:den>
                      </m:f>
                    </m:oMath>
                  </m:oMathPara>
                </a14:m>
                <a:endParaRPr kumimoji="1" lang="ja-JP" altLang="en-US" sz="2400" dirty="0"/>
              </a:p>
            </p:txBody>
          </p:sp>
        </mc:Choice>
        <mc:Fallback xmlns="">
          <p:sp>
            <p:nvSpPr>
              <p:cNvPr id="14" name="テキスト ボックス 13">
                <a:extLst>
                  <a:ext uri="{FF2B5EF4-FFF2-40B4-BE49-F238E27FC236}">
                    <a16:creationId xmlns:a16="http://schemas.microsoft.com/office/drawing/2014/main" id="{5D1C8393-8989-4B44-E454-8CF19EAF7466}"/>
                  </a:ext>
                </a:extLst>
              </p:cNvPr>
              <p:cNvSpPr txBox="1">
                <a:spLocks noRot="1" noChangeAspect="1" noMove="1" noResize="1" noEditPoints="1" noAdjustHandles="1" noChangeArrowheads="1" noChangeShapeType="1" noTextEdit="1"/>
              </p:cNvSpPr>
              <p:nvPr/>
            </p:nvSpPr>
            <p:spPr>
              <a:xfrm>
                <a:off x="8154690" y="2492684"/>
                <a:ext cx="3358868" cy="1062086"/>
              </a:xfrm>
              <a:prstGeom prst="rect">
                <a:avLst/>
              </a:prstGeom>
              <a:blipFill>
                <a:blip r:embed="rId5"/>
                <a:stretch>
                  <a:fillRect/>
                </a:stretch>
              </a:blipFill>
            </p:spPr>
            <p:txBody>
              <a:bodyPr/>
              <a:lstStyle/>
              <a:p>
                <a:r>
                  <a:rPr lang="ja-JP" altLang="en-US">
                    <a:noFill/>
                  </a:rPr>
                  <a:t> </a:t>
                </a:r>
              </a:p>
            </p:txBody>
          </p:sp>
        </mc:Fallback>
      </mc:AlternateContent>
      <p:sp>
        <p:nvSpPr>
          <p:cNvPr id="15" name="テキスト ボックス 14">
            <a:extLst>
              <a:ext uri="{FF2B5EF4-FFF2-40B4-BE49-F238E27FC236}">
                <a16:creationId xmlns:a16="http://schemas.microsoft.com/office/drawing/2014/main" id="{687F2B5E-F4B4-41FB-5B99-EF03377A7505}"/>
              </a:ext>
            </a:extLst>
          </p:cNvPr>
          <p:cNvSpPr txBox="1"/>
          <p:nvPr/>
        </p:nvSpPr>
        <p:spPr>
          <a:xfrm>
            <a:off x="6715502" y="2731514"/>
            <a:ext cx="1210588" cy="400110"/>
          </a:xfrm>
          <a:prstGeom prst="rect">
            <a:avLst/>
          </a:prstGeom>
          <a:noFill/>
        </p:spPr>
        <p:txBody>
          <a:bodyPr wrap="none" rtlCol="0">
            <a:spAutoFit/>
          </a:bodyPr>
          <a:lstStyle/>
          <a:p>
            <a:r>
              <a:rPr lang="ja-JP" altLang="en-US" sz="2000" dirty="0"/>
              <a:t>すなわち</a:t>
            </a:r>
            <a:endParaRPr kumimoji="1" lang="ja-JP" altLang="en-US" sz="2000" dirty="0"/>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DDC4205A-8A36-D209-6251-ED351A626207}"/>
                  </a:ext>
                </a:extLst>
              </p:cNvPr>
              <p:cNvSpPr txBox="1"/>
              <p:nvPr/>
            </p:nvSpPr>
            <p:spPr>
              <a:xfrm>
                <a:off x="1219493" y="3462306"/>
                <a:ext cx="7249718" cy="12411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ja-JP" sz="2000" i="1" kern="10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kern="1000">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2000" i="1" kern="1000">
                              <a:effectLst/>
                              <a:latin typeface="Cambria Math" panose="02040503050406030204" pitchFamily="18" charset="0"/>
                              <a:ea typeface="ＭＳ 明朝" panose="02020609040205080304" pitchFamily="17" charset="-128"/>
                              <a:cs typeface="Times New Roman" panose="02020603050405020304" pitchFamily="18" charset="0"/>
                            </a:rPr>
                            <m:t>1</m:t>
                          </m:r>
                        </m:sub>
                      </m:sSub>
                      <m:r>
                        <a:rPr lang="en-US" altLang="ja-JP" sz="20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en-US" altLang="ja-JP" sz="2000" b="0" i="1" kern="1000" smtClean="0">
                              <a:effectLst/>
                              <a:latin typeface="Cambria Math" panose="02040503050406030204" pitchFamily="18" charset="0"/>
                              <a:ea typeface="ＭＳ 明朝" panose="02020609040205080304" pitchFamily="17" charset="-128"/>
                              <a:cs typeface="Times New Roman" panose="02020603050405020304" pitchFamily="18" charset="0"/>
                            </a:rPr>
                          </m:ctrlPr>
                        </m:fPr>
                        <m:num>
                          <m:sSub>
                            <m:sSubPr>
                              <m:ctrlP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3</m:t>
                              </m:r>
                            </m:sub>
                          </m:sSub>
                        </m:num>
                        <m:den>
                          <m:r>
                            <a:rPr lang="en-US" altLang="ja-JP" sz="20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2</m:t>
                          </m:r>
                        </m:den>
                      </m:f>
                      <m:d>
                        <m:dPr>
                          <m:ctrlPr>
                            <a:rPr lang="en-US" altLang="ja-JP" sz="2000" b="0" i="1" kern="1000" smtClean="0">
                              <a:effectLst/>
                              <a:latin typeface="Cambria Math" panose="02040503050406030204" pitchFamily="18" charset="0"/>
                              <a:ea typeface="ＭＳ 明朝" panose="02020609040205080304" pitchFamily="17" charset="-128"/>
                              <a:cs typeface="Times New Roman" panose="02020603050405020304" pitchFamily="18" charset="0"/>
                            </a:rPr>
                          </m:ctrlPr>
                        </m:dPr>
                        <m:e>
                          <m:r>
                            <a:rPr lang="en-US" altLang="ja-JP" sz="20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1</m:t>
                          </m:r>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2000" i="1">
                                  <a:latin typeface="Cambria Math" panose="02040503050406030204" pitchFamily="18" charset="0"/>
                                  <a:ea typeface="Cambria Math" panose="02040503050406030204" pitchFamily="18" charset="0"/>
                                </a:rPr>
                              </m:ctrlPr>
                            </m:fPr>
                            <m:num>
                              <m:sSub>
                                <m:sSubPr>
                                  <m:ctrlPr>
                                    <a:rPr lang="ja-JP" altLang="ja-JP" sz="2000" i="1">
                                      <a:latin typeface="Cambria Math" panose="02040503050406030204" pitchFamily="18" charset="0"/>
                                      <a:ea typeface="Cambria Math" panose="020405030504060302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000" kern="1000">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2000" i="1">
                                      <a:latin typeface="Cambria Math" panose="02040503050406030204" pitchFamily="18" charset="0"/>
                                      <a:ea typeface="Cambria Math" panose="020405030504060302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𝑠</m:t>
                                  </m:r>
                                </m:sub>
                              </m:sSub>
                            </m:den>
                          </m:f>
                        </m:e>
                      </m:d>
                      <m:sSup>
                        <m:sSupPr>
                          <m:ctrlPr>
                            <a:rPr lang="ja-JP" altLang="ja-JP" sz="2000" i="1" kern="10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𝑒</m:t>
                          </m:r>
                        </m:e>
                        <m:sup>
                          <m:r>
                            <a:rPr lang="en-US" altLang="ja-JP" sz="2000" b="0" i="1" kern="1000" smtClean="0">
                              <a:latin typeface="Cambria Math" panose="02040503050406030204" pitchFamily="18" charset="0"/>
                              <a:ea typeface="ＭＳ 明朝" panose="02020609040205080304" pitchFamily="17" charset="-128"/>
                              <a:cs typeface="Times New Roman" panose="02020603050405020304" pitchFamily="18" charset="0"/>
                            </a:rPr>
                            <m:t>−</m:t>
                          </m:r>
                          <m:f>
                            <m:fPr>
                              <m:type m:val="lin"/>
                              <m:ctrlPr>
                                <a:rPr lang="ja-JP" altLang="ja-JP" sz="2000" i="1" kern="10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000" i="1" kern="10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𝑠</m:t>
                                  </m:r>
                                </m:sub>
                              </m:sSub>
                            </m:den>
                          </m:f>
                        </m:sup>
                      </m:sSup>
                      <m:r>
                        <a:rPr lang="en-US" altLang="ja-JP" sz="2000" b="0" i="1" kern="1000" smtClean="0">
                          <a:latin typeface="Cambria Math" panose="02040503050406030204" pitchFamily="18" charset="0"/>
                          <a:ea typeface="ＭＳ 明朝" panose="02020609040205080304" pitchFamily="17" charset="-128"/>
                          <a:cs typeface="Times New Roman" panose="02020603050405020304" pitchFamily="18" charset="0"/>
                        </a:rPr>
                        <m:t>=</m:t>
                      </m:r>
                      <m:f>
                        <m:fPr>
                          <m:ctrlPr>
                            <a:rPr lang="en-US" altLang="ja-JP" sz="2000" b="0" i="1" kern="1000" smtClean="0">
                              <a:latin typeface="Cambria Math" panose="02040503050406030204" pitchFamily="18" charset="0"/>
                              <a:ea typeface="ＭＳ 明朝" panose="02020609040205080304" pitchFamily="17" charset="-128"/>
                              <a:cs typeface="Times New Roman" panose="02020603050405020304" pitchFamily="18" charset="0"/>
                            </a:rPr>
                          </m:ctrlPr>
                        </m:fPr>
                        <m:num>
                          <m:sSub>
                            <m:sSubPr>
                              <m:ctrlPr>
                                <a:rPr lang="en-US" altLang="ja-JP" sz="2000" b="0" i="1" kern="1000" smtClean="0">
                                  <a:latin typeface="Cambria Math" panose="02040503050406030204" pitchFamily="18" charset="0"/>
                                  <a:ea typeface="ＭＳ 明朝" panose="02020609040205080304" pitchFamily="17" charset="-128"/>
                                  <a:cs typeface="Times New Roman" panose="02020603050405020304" pitchFamily="18" charset="0"/>
                                </a:rPr>
                              </m:ctrlPr>
                            </m:sSubPr>
                            <m:e>
                              <m:r>
                                <a:rPr lang="en-US" altLang="ja-JP" sz="2000" b="0" i="1" kern="1000" smtClean="0">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2000" b="0" i="1" kern="1000" smtClean="0">
                                  <a:latin typeface="Cambria Math" panose="02040503050406030204" pitchFamily="18" charset="0"/>
                                  <a:ea typeface="ＭＳ 明朝" panose="02020609040205080304" pitchFamily="17" charset="-128"/>
                                  <a:cs typeface="Times New Roman" panose="02020603050405020304" pitchFamily="18" charset="0"/>
                                </a:rPr>
                                <m:t>0</m:t>
                              </m:r>
                            </m:sub>
                          </m:sSub>
                        </m:num>
                        <m:den>
                          <m:r>
                            <a:rPr lang="en-US" altLang="ja-JP" sz="2000" b="0" i="1" kern="1000" smtClean="0">
                              <a:latin typeface="Cambria Math" panose="02040503050406030204" pitchFamily="18" charset="0"/>
                              <a:ea typeface="ＭＳ 明朝" panose="02020609040205080304" pitchFamily="17" charset="-128"/>
                              <a:cs typeface="Times New Roman" panose="02020603050405020304" pitchFamily="18" charset="0"/>
                            </a:rPr>
                            <m:t>2</m:t>
                          </m:r>
                        </m:den>
                      </m:f>
                      <m:f>
                        <m:fPr>
                          <m:ctrlPr>
                            <a:rPr lang="en-US" altLang="ja-JP" sz="2000" i="1">
                              <a:latin typeface="Cambria Math" panose="02040503050406030204" pitchFamily="18" charset="0"/>
                            </a:rPr>
                          </m:ctrlPr>
                        </m:fPr>
                        <m:num>
                          <m:d>
                            <m:dPr>
                              <m:ctrlP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ctrlPr>
                            </m:d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1−</m:t>
                              </m:r>
                              <m:f>
                                <m:fPr>
                                  <m:ctrlPr>
                                    <a:rPr lang="ja-JP" altLang="ja-JP" sz="2000" i="1">
                                      <a:latin typeface="Cambria Math" panose="02040503050406030204" pitchFamily="18" charset="0"/>
                                      <a:ea typeface="Cambria Math" panose="02040503050406030204" pitchFamily="18" charset="0"/>
                                    </a:rPr>
                                  </m:ctrlPr>
                                </m:fPr>
                                <m:num>
                                  <m:sSub>
                                    <m:sSubPr>
                                      <m:ctrlPr>
                                        <a:rPr lang="ja-JP" altLang="ja-JP" sz="2000" i="1">
                                          <a:latin typeface="Cambria Math" panose="02040503050406030204" pitchFamily="18" charset="0"/>
                                          <a:ea typeface="Cambria Math" panose="020405030504060302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000" kern="1000">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2000" i="1">
                                          <a:latin typeface="Cambria Math" panose="02040503050406030204" pitchFamily="18" charset="0"/>
                                          <a:ea typeface="Cambria Math" panose="020405030504060302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𝑠</m:t>
                                      </m:r>
                                    </m:sub>
                                  </m:sSub>
                                </m:den>
                              </m:f>
                            </m:e>
                          </m:d>
                          <m:sSup>
                            <m:sSupPr>
                              <m:ctrlPr>
                                <a:rPr lang="ja-JP" altLang="ja-JP" sz="2000" i="1" kern="10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𝑒</m:t>
                              </m:r>
                            </m:e>
                            <m:sup>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m:t>
                              </m:r>
                              <m:f>
                                <m:fPr>
                                  <m:type m:val="lin"/>
                                  <m:ctrlPr>
                                    <a:rPr lang="ja-JP" altLang="ja-JP" sz="2000" i="1" kern="10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000" i="1" kern="10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𝑠</m:t>
                                      </m:r>
                                    </m:sub>
                                  </m:sSub>
                                </m:den>
                              </m:f>
                            </m:sup>
                          </m:sSup>
                        </m:num>
                        <m:den>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cosh</m:t>
                              </m:r>
                            </m:fName>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𝑑</m:t>
                                  </m:r>
                                </m:num>
                                <m:den>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𝜆</m:t>
                                      </m:r>
                                    </m:e>
                                    <m:sub>
                                      <m:r>
                                        <a:rPr lang="en-US" altLang="ja-JP" sz="2000" i="1">
                                          <a:latin typeface="Cambria Math" panose="02040503050406030204" pitchFamily="18" charset="0"/>
                                        </a:rPr>
                                        <m:t>𝑠</m:t>
                                      </m:r>
                                    </m:sub>
                                  </m:sSub>
                                </m:den>
                              </m:f>
                            </m:e>
                          </m:func>
                          <m:r>
                            <a:rPr lang="en-US" altLang="ja-JP" sz="2000" i="1">
                              <a:latin typeface="Cambria Math" panose="02040503050406030204" pitchFamily="18" charset="0"/>
                            </a:rPr>
                            <m:t>+</m:t>
                          </m:r>
                          <m:f>
                            <m:fPr>
                              <m:ctrlPr>
                                <a:rPr lang="ja-JP" altLang="ja-JP" sz="2000" i="1">
                                  <a:latin typeface="Cambria Math" panose="02040503050406030204" pitchFamily="18" charset="0"/>
                                  <a:ea typeface="Cambria Math" panose="02040503050406030204" pitchFamily="18" charset="0"/>
                                </a:rPr>
                              </m:ctrlPr>
                            </m:fPr>
                            <m:num>
                              <m:sSub>
                                <m:sSubPr>
                                  <m:ctrlPr>
                                    <a:rPr lang="ja-JP" altLang="ja-JP" sz="2000" i="1">
                                      <a:latin typeface="Cambria Math" panose="02040503050406030204" pitchFamily="18" charset="0"/>
                                      <a:ea typeface="Cambria Math" panose="020405030504060302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000" kern="1000">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2000" i="1">
                                      <a:latin typeface="Cambria Math" panose="02040503050406030204" pitchFamily="18" charset="0"/>
                                      <a:ea typeface="Cambria Math" panose="020405030504060302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sinh</m:t>
                              </m:r>
                            </m:fName>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𝑑</m:t>
                                  </m:r>
                                </m:num>
                                <m:den>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𝜆</m:t>
                                      </m:r>
                                    </m:e>
                                    <m:sub>
                                      <m:r>
                                        <a:rPr lang="en-US" altLang="ja-JP" sz="2000" i="1">
                                          <a:latin typeface="Cambria Math" panose="02040503050406030204" pitchFamily="18" charset="0"/>
                                        </a:rPr>
                                        <m:t>𝑠</m:t>
                                      </m:r>
                                    </m:sub>
                                  </m:sSub>
                                </m:den>
                              </m:f>
                            </m:e>
                          </m:func>
                        </m:den>
                      </m:f>
                    </m:oMath>
                  </m:oMathPara>
                </a14:m>
                <a:endParaRPr lang="ja-JP" altLang="en-US" sz="2000" dirty="0"/>
              </a:p>
            </p:txBody>
          </p:sp>
        </mc:Choice>
        <mc:Fallback xmlns="">
          <p:sp>
            <p:nvSpPr>
              <p:cNvPr id="16" name="テキスト ボックス 15">
                <a:extLst>
                  <a:ext uri="{FF2B5EF4-FFF2-40B4-BE49-F238E27FC236}">
                    <a16:creationId xmlns:a16="http://schemas.microsoft.com/office/drawing/2014/main" id="{DDC4205A-8A36-D209-6251-ED351A626207}"/>
                  </a:ext>
                </a:extLst>
              </p:cNvPr>
              <p:cNvSpPr txBox="1">
                <a:spLocks noRot="1" noChangeAspect="1" noMove="1" noResize="1" noEditPoints="1" noAdjustHandles="1" noChangeArrowheads="1" noChangeShapeType="1" noTextEdit="1"/>
              </p:cNvSpPr>
              <p:nvPr/>
            </p:nvSpPr>
            <p:spPr>
              <a:xfrm>
                <a:off x="1219493" y="3462306"/>
                <a:ext cx="7249718" cy="1241109"/>
              </a:xfrm>
              <a:prstGeom prst="rect">
                <a:avLst/>
              </a:prstGeom>
              <a:blipFill>
                <a:blip r:embed="rId6"/>
                <a:stretch>
                  <a:fillRect/>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6081A34C-282B-E11A-700A-542DD28EEAB6}"/>
              </a:ext>
            </a:extLst>
          </p:cNvPr>
          <p:cNvSpPr txBox="1"/>
          <p:nvPr/>
        </p:nvSpPr>
        <p:spPr>
          <a:xfrm>
            <a:off x="433837" y="3677240"/>
            <a:ext cx="1107996" cy="461665"/>
          </a:xfrm>
          <a:prstGeom prst="rect">
            <a:avLst/>
          </a:prstGeom>
          <a:noFill/>
        </p:spPr>
        <p:txBody>
          <a:bodyPr wrap="none" rtlCol="0">
            <a:spAutoFit/>
          </a:bodyPr>
          <a:lstStyle/>
          <a:p>
            <a:r>
              <a:rPr kumimoji="1" lang="ja-JP" altLang="en-US" sz="2400" dirty="0"/>
              <a:t>よって</a:t>
            </a: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45D45463-A5B9-4DA5-02D0-FA0E39A0BC33}"/>
                  </a:ext>
                </a:extLst>
              </p:cNvPr>
              <p:cNvSpPr txBox="1"/>
              <p:nvPr/>
            </p:nvSpPr>
            <p:spPr>
              <a:xfrm>
                <a:off x="1236918" y="4829077"/>
                <a:ext cx="7249718" cy="12411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ja-JP" sz="2000" i="1" kern="10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kern="1000">
                              <a:effectLst/>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20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2</m:t>
                          </m:r>
                        </m:sub>
                      </m:sSub>
                      <m:r>
                        <a:rPr lang="en-US" altLang="ja-JP" sz="20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en-US" altLang="ja-JP" sz="2000" b="0" i="1" kern="1000" smtClean="0">
                              <a:effectLst/>
                              <a:latin typeface="Cambria Math" panose="02040503050406030204" pitchFamily="18" charset="0"/>
                              <a:ea typeface="ＭＳ 明朝" panose="02020609040205080304" pitchFamily="17" charset="-128"/>
                              <a:cs typeface="Times New Roman" panose="02020603050405020304" pitchFamily="18" charset="0"/>
                            </a:rPr>
                          </m:ctrlPr>
                        </m:fPr>
                        <m:num>
                          <m:sSub>
                            <m:sSubPr>
                              <m:ctrlP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𝐶</m:t>
                              </m:r>
                            </m:e>
                            <m:sub>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3</m:t>
                              </m:r>
                            </m:sub>
                          </m:sSub>
                        </m:num>
                        <m:den>
                          <m:r>
                            <a:rPr lang="en-US" altLang="ja-JP" sz="20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2</m:t>
                          </m:r>
                        </m:den>
                      </m:f>
                      <m:d>
                        <m:dPr>
                          <m:ctrlPr>
                            <a:rPr lang="en-US" altLang="ja-JP" sz="2000" b="0" i="1" kern="1000" smtClean="0">
                              <a:effectLst/>
                              <a:latin typeface="Cambria Math" panose="02040503050406030204" pitchFamily="18" charset="0"/>
                              <a:ea typeface="ＭＳ 明朝" panose="02020609040205080304" pitchFamily="17" charset="-128"/>
                              <a:cs typeface="Times New Roman" panose="02020603050405020304" pitchFamily="18" charset="0"/>
                            </a:rPr>
                          </m:ctrlPr>
                        </m:dPr>
                        <m:e>
                          <m:r>
                            <a:rPr lang="en-US" altLang="ja-JP" sz="20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1+</m:t>
                          </m:r>
                          <m:f>
                            <m:fPr>
                              <m:ctrlPr>
                                <a:rPr lang="ja-JP" altLang="ja-JP" sz="2000" i="1">
                                  <a:latin typeface="Cambria Math" panose="02040503050406030204" pitchFamily="18" charset="0"/>
                                  <a:ea typeface="Cambria Math" panose="02040503050406030204" pitchFamily="18" charset="0"/>
                                </a:rPr>
                              </m:ctrlPr>
                            </m:fPr>
                            <m:num>
                              <m:sSub>
                                <m:sSubPr>
                                  <m:ctrlPr>
                                    <a:rPr lang="ja-JP" altLang="ja-JP" sz="2000" i="1">
                                      <a:latin typeface="Cambria Math" panose="02040503050406030204" pitchFamily="18" charset="0"/>
                                      <a:ea typeface="Cambria Math" panose="020405030504060302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000" kern="1000">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2000" i="1">
                                      <a:latin typeface="Cambria Math" panose="02040503050406030204" pitchFamily="18" charset="0"/>
                                      <a:ea typeface="Cambria Math" panose="020405030504060302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𝑠</m:t>
                                  </m:r>
                                </m:sub>
                              </m:sSub>
                            </m:den>
                          </m:f>
                        </m:e>
                      </m:d>
                      <m:sSup>
                        <m:sSupPr>
                          <m:ctrlPr>
                            <a:rPr lang="ja-JP" altLang="ja-JP" sz="2000" i="1" kern="10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𝑒</m:t>
                          </m:r>
                        </m:e>
                        <m:sup>
                          <m:r>
                            <a:rPr lang="en-US" altLang="ja-JP" sz="2000" b="0" i="1" kern="1000" smtClean="0">
                              <a:latin typeface="Cambria Math" panose="02040503050406030204" pitchFamily="18" charset="0"/>
                              <a:ea typeface="ＭＳ 明朝" panose="02020609040205080304" pitchFamily="17" charset="-128"/>
                              <a:cs typeface="Times New Roman" panose="02020603050405020304" pitchFamily="18" charset="0"/>
                            </a:rPr>
                            <m:t>+</m:t>
                          </m:r>
                          <m:f>
                            <m:fPr>
                              <m:type m:val="lin"/>
                              <m:ctrlPr>
                                <a:rPr lang="ja-JP" altLang="ja-JP" sz="2000" i="1" kern="10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000" i="1" kern="10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𝑠</m:t>
                                  </m:r>
                                </m:sub>
                              </m:sSub>
                            </m:den>
                          </m:f>
                        </m:sup>
                      </m:sSup>
                      <m:r>
                        <a:rPr lang="en-US" altLang="ja-JP" sz="2000" b="0" i="1" kern="1000" smtClean="0">
                          <a:latin typeface="Cambria Math" panose="02040503050406030204" pitchFamily="18" charset="0"/>
                          <a:ea typeface="ＭＳ 明朝" panose="02020609040205080304" pitchFamily="17" charset="-128"/>
                          <a:cs typeface="Times New Roman" panose="02020603050405020304" pitchFamily="18" charset="0"/>
                        </a:rPr>
                        <m:t>=</m:t>
                      </m:r>
                      <m:f>
                        <m:fPr>
                          <m:ctrlPr>
                            <a:rPr lang="en-US" altLang="ja-JP" sz="2000" b="0" i="1" kern="1000" smtClean="0">
                              <a:latin typeface="Cambria Math" panose="02040503050406030204" pitchFamily="18" charset="0"/>
                              <a:ea typeface="ＭＳ 明朝" panose="02020609040205080304" pitchFamily="17" charset="-128"/>
                              <a:cs typeface="Times New Roman" panose="02020603050405020304" pitchFamily="18" charset="0"/>
                            </a:rPr>
                          </m:ctrlPr>
                        </m:fPr>
                        <m:num>
                          <m:sSub>
                            <m:sSubPr>
                              <m:ctrlPr>
                                <a:rPr lang="en-US" altLang="ja-JP" sz="2000" b="0" i="1" kern="1000" smtClean="0">
                                  <a:latin typeface="Cambria Math" panose="02040503050406030204" pitchFamily="18" charset="0"/>
                                  <a:ea typeface="ＭＳ 明朝" panose="02020609040205080304" pitchFamily="17" charset="-128"/>
                                  <a:cs typeface="Times New Roman" panose="02020603050405020304" pitchFamily="18" charset="0"/>
                                </a:rPr>
                              </m:ctrlPr>
                            </m:sSubPr>
                            <m:e>
                              <m:r>
                                <a:rPr lang="en-US" altLang="ja-JP" sz="2000" b="0" i="1" kern="1000" smtClean="0">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2000" b="0" i="1" kern="1000" smtClean="0">
                                  <a:latin typeface="Cambria Math" panose="02040503050406030204" pitchFamily="18" charset="0"/>
                                  <a:ea typeface="ＭＳ 明朝" panose="02020609040205080304" pitchFamily="17" charset="-128"/>
                                  <a:cs typeface="Times New Roman" panose="02020603050405020304" pitchFamily="18" charset="0"/>
                                </a:rPr>
                                <m:t>0</m:t>
                              </m:r>
                            </m:sub>
                          </m:sSub>
                        </m:num>
                        <m:den>
                          <m:r>
                            <a:rPr lang="en-US" altLang="ja-JP" sz="2000" b="0" i="1" kern="1000" smtClean="0">
                              <a:latin typeface="Cambria Math" panose="02040503050406030204" pitchFamily="18" charset="0"/>
                              <a:ea typeface="ＭＳ 明朝" panose="02020609040205080304" pitchFamily="17" charset="-128"/>
                              <a:cs typeface="Times New Roman" panose="02020603050405020304" pitchFamily="18" charset="0"/>
                            </a:rPr>
                            <m:t>2</m:t>
                          </m:r>
                        </m:den>
                      </m:f>
                      <m:f>
                        <m:fPr>
                          <m:ctrlPr>
                            <a:rPr lang="en-US" altLang="ja-JP" sz="2000" i="1">
                              <a:latin typeface="Cambria Math" panose="02040503050406030204" pitchFamily="18" charset="0"/>
                            </a:rPr>
                          </m:ctrlPr>
                        </m:fPr>
                        <m:num>
                          <m:d>
                            <m:dPr>
                              <m:ctrlP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ctrlPr>
                            </m:d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1</m:t>
                              </m:r>
                              <m:r>
                                <a:rPr lang="en-US" altLang="ja-JP" sz="2000" b="0" i="1" kern="1000" smtClean="0">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2000" i="1">
                                      <a:latin typeface="Cambria Math" panose="02040503050406030204" pitchFamily="18" charset="0"/>
                                      <a:ea typeface="Cambria Math" panose="02040503050406030204" pitchFamily="18" charset="0"/>
                                    </a:rPr>
                                  </m:ctrlPr>
                                </m:fPr>
                                <m:num>
                                  <m:sSub>
                                    <m:sSubPr>
                                      <m:ctrlPr>
                                        <a:rPr lang="ja-JP" altLang="ja-JP" sz="2000" i="1">
                                          <a:latin typeface="Cambria Math" panose="02040503050406030204" pitchFamily="18" charset="0"/>
                                          <a:ea typeface="Cambria Math" panose="020405030504060302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000" kern="1000">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2000" i="1">
                                          <a:latin typeface="Cambria Math" panose="02040503050406030204" pitchFamily="18" charset="0"/>
                                          <a:ea typeface="Cambria Math" panose="020405030504060302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𝑠</m:t>
                                      </m:r>
                                    </m:sub>
                                  </m:sSub>
                                </m:den>
                              </m:f>
                            </m:e>
                          </m:d>
                          <m:sSup>
                            <m:sSupPr>
                              <m:ctrlPr>
                                <a:rPr lang="ja-JP" altLang="ja-JP" sz="2000" i="1" kern="10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𝑒</m:t>
                              </m:r>
                            </m:e>
                            <m:sup>
                              <m:r>
                                <a:rPr lang="en-US" altLang="ja-JP" sz="2000" b="0" i="1" kern="1000" smtClean="0">
                                  <a:latin typeface="Cambria Math" panose="02040503050406030204" pitchFamily="18" charset="0"/>
                                  <a:ea typeface="ＭＳ 明朝" panose="02020609040205080304" pitchFamily="17" charset="-128"/>
                                  <a:cs typeface="Times New Roman" panose="02020603050405020304" pitchFamily="18" charset="0"/>
                                </a:rPr>
                                <m:t>+</m:t>
                              </m:r>
                              <m:f>
                                <m:fPr>
                                  <m:type m:val="lin"/>
                                  <m:ctrlPr>
                                    <a:rPr lang="ja-JP" altLang="ja-JP" sz="2000" i="1" kern="10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000" i="1" kern="10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𝑠</m:t>
                                      </m:r>
                                    </m:sub>
                                  </m:sSub>
                                </m:den>
                              </m:f>
                            </m:sup>
                          </m:sSup>
                        </m:num>
                        <m:den>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cosh</m:t>
                              </m:r>
                            </m:fName>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𝑑</m:t>
                                  </m:r>
                                </m:num>
                                <m:den>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𝜆</m:t>
                                      </m:r>
                                    </m:e>
                                    <m:sub>
                                      <m:r>
                                        <a:rPr lang="en-US" altLang="ja-JP" sz="2000" i="1">
                                          <a:latin typeface="Cambria Math" panose="02040503050406030204" pitchFamily="18" charset="0"/>
                                        </a:rPr>
                                        <m:t>𝑠</m:t>
                                      </m:r>
                                    </m:sub>
                                  </m:sSub>
                                </m:den>
                              </m:f>
                            </m:e>
                          </m:func>
                          <m:r>
                            <a:rPr lang="en-US" altLang="ja-JP" sz="2000" i="1">
                              <a:latin typeface="Cambria Math" panose="02040503050406030204" pitchFamily="18" charset="0"/>
                            </a:rPr>
                            <m:t>+</m:t>
                          </m:r>
                          <m:f>
                            <m:fPr>
                              <m:ctrlPr>
                                <a:rPr lang="ja-JP" altLang="ja-JP" sz="2000" i="1">
                                  <a:latin typeface="Cambria Math" panose="02040503050406030204" pitchFamily="18" charset="0"/>
                                  <a:ea typeface="Cambria Math" panose="02040503050406030204" pitchFamily="18" charset="0"/>
                                </a:rPr>
                              </m:ctrlPr>
                            </m:fPr>
                            <m:num>
                              <m:sSub>
                                <m:sSubPr>
                                  <m:ctrlPr>
                                    <a:rPr lang="ja-JP" altLang="ja-JP" sz="2000" i="1">
                                      <a:latin typeface="Cambria Math" panose="02040503050406030204" pitchFamily="18" charset="0"/>
                                      <a:ea typeface="Cambria Math" panose="020405030504060302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000" kern="1000">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2000" i="1">
                                      <a:latin typeface="Cambria Math" panose="02040503050406030204" pitchFamily="18" charset="0"/>
                                      <a:ea typeface="Cambria Math" panose="02040503050406030204" pitchFamily="18" charset="0"/>
                                    </a:rPr>
                                  </m:ctrlPr>
                                </m:sSubPr>
                                <m:e>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000" i="1" kern="1000">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sinh</m:t>
                              </m:r>
                            </m:fName>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𝑑</m:t>
                                  </m:r>
                                </m:num>
                                <m:den>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𝜆</m:t>
                                      </m:r>
                                    </m:e>
                                    <m:sub>
                                      <m:r>
                                        <a:rPr lang="en-US" altLang="ja-JP" sz="2000" i="1">
                                          <a:latin typeface="Cambria Math" panose="02040503050406030204" pitchFamily="18" charset="0"/>
                                        </a:rPr>
                                        <m:t>𝑠</m:t>
                                      </m:r>
                                    </m:sub>
                                  </m:sSub>
                                </m:den>
                              </m:f>
                            </m:e>
                          </m:func>
                        </m:den>
                      </m:f>
                    </m:oMath>
                  </m:oMathPara>
                </a14:m>
                <a:endParaRPr lang="ja-JP" altLang="en-US" sz="2000" dirty="0"/>
              </a:p>
            </p:txBody>
          </p:sp>
        </mc:Choice>
        <mc:Fallback xmlns="">
          <p:sp>
            <p:nvSpPr>
              <p:cNvPr id="18" name="テキスト ボックス 17">
                <a:extLst>
                  <a:ext uri="{FF2B5EF4-FFF2-40B4-BE49-F238E27FC236}">
                    <a16:creationId xmlns:a16="http://schemas.microsoft.com/office/drawing/2014/main" id="{45D45463-A5B9-4DA5-02D0-FA0E39A0BC33}"/>
                  </a:ext>
                </a:extLst>
              </p:cNvPr>
              <p:cNvSpPr txBox="1">
                <a:spLocks noRot="1" noChangeAspect="1" noMove="1" noResize="1" noEditPoints="1" noAdjustHandles="1" noChangeArrowheads="1" noChangeShapeType="1" noTextEdit="1"/>
              </p:cNvSpPr>
              <p:nvPr/>
            </p:nvSpPr>
            <p:spPr>
              <a:xfrm>
                <a:off x="1236918" y="4829077"/>
                <a:ext cx="7249718" cy="1241109"/>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190954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B654E57-1CD8-3780-A959-F19C56FA6A52}"/>
              </a:ext>
            </a:extLst>
          </p:cNvPr>
          <p:cNvSpPr txBox="1"/>
          <p:nvPr/>
        </p:nvSpPr>
        <p:spPr>
          <a:xfrm>
            <a:off x="123854" y="611716"/>
            <a:ext cx="1781257" cy="707886"/>
          </a:xfrm>
          <a:prstGeom prst="rect">
            <a:avLst/>
          </a:prstGeom>
          <a:noFill/>
          <a:ln w="25400">
            <a:solidFill>
              <a:schemeClr val="tx1"/>
            </a:solidFill>
          </a:ln>
        </p:spPr>
        <p:txBody>
          <a:bodyPr wrap="none" rtlCol="0">
            <a:spAutoFit/>
          </a:bodyPr>
          <a:lstStyle/>
          <a:p>
            <a:r>
              <a:rPr kumimoji="1" lang="ja-JP" altLang="en-US" sz="4000" dirty="0"/>
              <a:t>問題</a:t>
            </a:r>
            <a:r>
              <a:rPr kumimoji="1" lang="en-US" altLang="ja-JP" sz="4000" dirty="0"/>
              <a:t>11</a:t>
            </a:r>
            <a:endParaRPr kumimoji="1" lang="ja-JP" altLang="en-US" sz="4000" dirty="0"/>
          </a:p>
        </p:txBody>
      </p:sp>
      <p:sp>
        <p:nvSpPr>
          <p:cNvPr id="6" name="テキスト ボックス 5">
            <a:extLst>
              <a:ext uri="{FF2B5EF4-FFF2-40B4-BE49-F238E27FC236}">
                <a16:creationId xmlns:a16="http://schemas.microsoft.com/office/drawing/2014/main" id="{23701726-962E-A2E3-4FD2-FB0980AA8777}"/>
              </a:ext>
            </a:extLst>
          </p:cNvPr>
          <p:cNvSpPr txBox="1"/>
          <p:nvPr/>
        </p:nvSpPr>
        <p:spPr>
          <a:xfrm>
            <a:off x="29183" y="41659"/>
            <a:ext cx="3025301" cy="400110"/>
          </a:xfrm>
          <a:prstGeom prst="rect">
            <a:avLst/>
          </a:prstGeom>
          <a:noFill/>
          <a:ln>
            <a:solidFill>
              <a:schemeClr val="tx1"/>
            </a:solidFill>
          </a:ln>
        </p:spPr>
        <p:txBody>
          <a:bodyPr wrap="square">
            <a:spAutoFit/>
          </a:bodyPr>
          <a:lstStyle/>
          <a:p>
            <a:pPr algn="ctr"/>
            <a:r>
              <a:rPr lang="en-US" altLang="ja-JP" sz="2000" b="1" dirty="0"/>
              <a:t>4.1 </a:t>
            </a:r>
            <a:r>
              <a:rPr lang="ja-JP" altLang="en-US" sz="2000" b="1" dirty="0"/>
              <a:t>ロンドン方程式の解</a:t>
            </a:r>
            <a:endParaRPr kumimoji="1" lang="en-US" altLang="ja-JP" sz="2000" b="1"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52EBA7D8-EACF-F2D0-2B0F-4C5A9726476A}"/>
                  </a:ext>
                </a:extLst>
              </p:cNvPr>
              <p:cNvSpPr txBox="1"/>
              <p:nvPr/>
            </p:nvSpPr>
            <p:spPr>
              <a:xfrm>
                <a:off x="285697" y="3408872"/>
                <a:ext cx="11877120" cy="3380221"/>
              </a:xfrm>
              <a:prstGeom prst="rect">
                <a:avLst/>
              </a:prstGeom>
              <a:noFill/>
            </p:spPr>
            <p:txBody>
              <a:bodyPr wrap="square" rtlCol="0">
                <a:spAutoFit/>
              </a:bodyPr>
              <a:lstStyle/>
              <a:p>
                <a:pPr marL="514350" indent="-514350">
                  <a:buAutoNum type="arabicParenBoth"/>
                </a:pPr>
                <a:r>
                  <a:rPr kumimoji="1" lang="ja-JP" altLang="en-US" sz="2400" dirty="0"/>
                  <a:t>領域</a:t>
                </a:r>
                <a:r>
                  <a:rPr kumimoji="1" lang="en-US" altLang="ja-JP" sz="2400" dirty="0"/>
                  <a:t>S</a:t>
                </a:r>
                <a:r>
                  <a:rPr kumimoji="1" lang="ja-JP" altLang="en-US" sz="2400" dirty="0"/>
                  <a:t>と</a:t>
                </a:r>
                <a:r>
                  <a:rPr lang="ja-JP" altLang="en-US" sz="2400" dirty="0"/>
                  <a:t>領域</a:t>
                </a:r>
                <a:r>
                  <a:rPr lang="en-US" altLang="ja-JP" sz="2400" dirty="0"/>
                  <a:t>Σ</a:t>
                </a:r>
                <a:r>
                  <a:rPr lang="ja-JP" altLang="en-US" sz="2400" dirty="0"/>
                  <a:t>が同じロンドン長を持つ場合</a:t>
                </a:r>
                <a:r>
                  <a:rPr lang="en-US" altLang="ja-JP" sz="2400" dirty="0"/>
                  <a:t>(</a:t>
                </a:r>
                <a14:m>
                  <m:oMath xmlns:m="http://schemas.openxmlformats.org/officeDocument/2006/math">
                    <m:sSub>
                      <m:sSubPr>
                        <m:ctrlPr>
                          <a:rPr lang="ja-JP" altLang="ja-JP" sz="2400" i="1" smtClean="0">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𝑆</m:t>
                        </m:r>
                      </m:sub>
                    </m:sSub>
                    <m: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2400" i="1">
                            <a:latin typeface="Cambria Math" panose="02040503050406030204" pitchFamily="18" charset="0"/>
                            <a:ea typeface="Cambria Math" panose="02040503050406030204" pitchFamily="18" charset="0"/>
                          </a:rPr>
                        </m:ctrlPr>
                      </m:sSubPr>
                      <m:e>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400" kern="1000">
                            <a:latin typeface="Cambria Math" panose="02040503050406030204" pitchFamily="18" charset="0"/>
                            <a:ea typeface="ＭＳ 明朝" panose="02020609040205080304" pitchFamily="17" charset="-128"/>
                            <a:cs typeface="Times New Roman" panose="02020603050405020304" pitchFamily="18" charset="0"/>
                          </a:rPr>
                          <m:t>Σ</m:t>
                        </m:r>
                      </m:sub>
                    </m:sSub>
                    <m:r>
                      <a:rPr lang="en-US" altLang="ja-JP" sz="2400" b="0" i="1" kern="1000" smtClean="0">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400" b="0" i="1" kern="1000" smtClean="0">
                        <a:latin typeface="Cambria Math" panose="02040503050406030204" pitchFamily="18" charset="0"/>
                        <a:ea typeface="ＭＳ 明朝" panose="02020609040205080304" pitchFamily="17" charset="-128"/>
                        <a:cs typeface="Times New Roman" panose="02020603050405020304" pitchFamily="18" charset="0"/>
                      </a:rPr>
                      <m:t>𝜆</m:t>
                    </m:r>
                  </m:oMath>
                </a14:m>
                <a:r>
                  <a:rPr lang="en-US" altLang="ja-JP" sz="2400" dirty="0"/>
                  <a:t>)</a:t>
                </a:r>
                <a:r>
                  <a:rPr lang="ja-JP" altLang="en-US" sz="2400" dirty="0"/>
                  <a:t>、磁場分布 </a:t>
                </a:r>
                <a:endParaRPr lang="en-US" altLang="ja-JP" sz="2400" dirty="0"/>
              </a:p>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𝑒</m:t>
                          </m:r>
                        </m:e>
                        <m:sup>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𝑥</m:t>
                              </m:r>
                            </m:num>
                            <m:den>
                              <m:r>
                                <a:rPr lang="en-US" altLang="ja-JP" sz="2400" b="0" i="1" smtClean="0">
                                  <a:latin typeface="Cambria Math" panose="02040503050406030204" pitchFamily="18" charset="0"/>
                                </a:rPr>
                                <m:t>𝜆</m:t>
                              </m:r>
                            </m:den>
                          </m:f>
                        </m:sup>
                      </m:sSup>
                    </m:oMath>
                  </m:oMathPara>
                </a14:m>
                <a:endParaRPr kumimoji="1" lang="en-US" altLang="ja-JP" sz="2400" dirty="0"/>
              </a:p>
              <a:p>
                <a:r>
                  <a:rPr kumimoji="1" lang="ja-JP" altLang="en-US" sz="2400" dirty="0"/>
                  <a:t>が得られることを確認せよ</a:t>
                </a:r>
                <a:endParaRPr kumimoji="1" lang="en-US" altLang="ja-JP" sz="2400" dirty="0"/>
              </a:p>
              <a:p>
                <a:endParaRPr lang="en-US" altLang="ja-JP" sz="2400" dirty="0"/>
              </a:p>
              <a:p>
                <a:endParaRPr lang="en-US" altLang="ja-JP" sz="2400" dirty="0"/>
              </a:p>
              <a:p>
                <a:r>
                  <a:rPr kumimoji="1" lang="en-US" altLang="ja-JP" sz="2400" dirty="0"/>
                  <a:t>(2) </a:t>
                </a:r>
                <a:r>
                  <a:rPr kumimoji="1" lang="ja-JP" altLang="en-US" sz="2400" dirty="0"/>
                  <a:t>領域</a:t>
                </a:r>
                <a:r>
                  <a:rPr kumimoji="1" lang="en-US" altLang="ja-JP" sz="2400" dirty="0"/>
                  <a:t>S</a:t>
                </a:r>
                <a:r>
                  <a:rPr kumimoji="1" lang="ja-JP" altLang="en-US" sz="2400" dirty="0"/>
                  <a:t>の厚み</a:t>
                </a:r>
                <a:r>
                  <a:rPr lang="en-US" altLang="ja-JP" sz="2400" dirty="0"/>
                  <a:t>d</a:t>
                </a:r>
                <a:r>
                  <a:rPr lang="ja-JP" altLang="en-US" sz="2400" dirty="0"/>
                  <a:t>が無限大のとき、磁場分布 </a:t>
                </a:r>
                <a:endParaRPr lang="en-US" altLang="ja-JP" sz="2400" dirty="0"/>
              </a:p>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𝑒</m:t>
                          </m:r>
                        </m:e>
                        <m:sup>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𝑥</m:t>
                              </m:r>
                            </m:num>
                            <m:den>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𝜆</m:t>
                                  </m:r>
                                </m:e>
                                <m:sub>
                                  <m:r>
                                    <a:rPr lang="en-US" altLang="ja-JP" sz="2400" b="0" i="1" smtClean="0">
                                      <a:latin typeface="Cambria Math" panose="02040503050406030204" pitchFamily="18" charset="0"/>
                                    </a:rPr>
                                    <m:t>𝑠</m:t>
                                  </m:r>
                                </m:sub>
                              </m:sSub>
                            </m:den>
                          </m:f>
                        </m:sup>
                      </m:sSup>
                    </m:oMath>
                  </m:oMathPara>
                </a14:m>
                <a:endParaRPr kumimoji="1" lang="en-US" altLang="ja-JP" sz="2400" dirty="0"/>
              </a:p>
              <a:p>
                <a:r>
                  <a:rPr kumimoji="1" lang="ja-JP" altLang="en-US" sz="2400" dirty="0"/>
                  <a:t>が</a:t>
                </a:r>
                <a:r>
                  <a:rPr lang="ja-JP" altLang="en-US" sz="2400" dirty="0"/>
                  <a:t>得られる</a:t>
                </a:r>
                <a:r>
                  <a:rPr kumimoji="1" lang="ja-JP" altLang="en-US" sz="2400" dirty="0"/>
                  <a:t>ことを確認せよ</a:t>
                </a:r>
                <a:endParaRPr kumimoji="1" lang="en-US" altLang="ja-JP" sz="2400" dirty="0"/>
              </a:p>
            </p:txBody>
          </p:sp>
        </mc:Choice>
        <mc:Fallback xmlns="">
          <p:sp>
            <p:nvSpPr>
              <p:cNvPr id="11" name="テキスト ボックス 10">
                <a:extLst>
                  <a:ext uri="{FF2B5EF4-FFF2-40B4-BE49-F238E27FC236}">
                    <a16:creationId xmlns:a16="http://schemas.microsoft.com/office/drawing/2014/main" id="{52EBA7D8-EACF-F2D0-2B0F-4C5A9726476A}"/>
                  </a:ext>
                </a:extLst>
              </p:cNvPr>
              <p:cNvSpPr txBox="1">
                <a:spLocks noRot="1" noChangeAspect="1" noMove="1" noResize="1" noEditPoints="1" noAdjustHandles="1" noChangeArrowheads="1" noChangeShapeType="1" noTextEdit="1"/>
              </p:cNvSpPr>
              <p:nvPr/>
            </p:nvSpPr>
            <p:spPr>
              <a:xfrm>
                <a:off x="285697" y="3408872"/>
                <a:ext cx="11877120" cy="3380221"/>
              </a:xfrm>
              <a:prstGeom prst="rect">
                <a:avLst/>
              </a:prstGeom>
              <a:blipFill>
                <a:blip r:embed="rId2"/>
                <a:stretch>
                  <a:fillRect l="-924" t="-2162" b="-30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CB7FD742-48BA-7EB6-DECC-2F871A6C2924}"/>
                  </a:ext>
                </a:extLst>
              </p:cNvPr>
              <p:cNvSpPr txBox="1"/>
              <p:nvPr/>
            </p:nvSpPr>
            <p:spPr>
              <a:xfrm>
                <a:off x="2683403" y="1319602"/>
                <a:ext cx="6094378" cy="1426224"/>
              </a:xfrm>
              <a:prstGeom prst="rect">
                <a:avLst/>
              </a:prstGeom>
              <a:noFill/>
            </p:spPr>
            <p:txBody>
              <a:bodyPr wrap="square">
                <a:spAutoFit/>
              </a:bodyPr>
              <a:lstStyle/>
              <a:p>
                <a:pPr algn="r" hangingPunct="0">
                  <a:lnSpc>
                    <a:spcPts val="1600"/>
                  </a:lnSpc>
                  <a:tabLst>
                    <a:tab pos="133350" algn="l"/>
                  </a:tabLst>
                </a:pPr>
                <a14:m>
                  <m:oMathPara xmlns:m="http://schemas.openxmlformats.org/officeDocument/2006/math">
                    <m:oMathParaPr>
                      <m:jc m:val="centerGroup"/>
                    </m:oMathParaPr>
                    <m:oMath xmlns:m="http://schemas.openxmlformats.org/officeDocument/2006/math">
                      <m:r>
                        <a:rPr lang="en-US" altLang="ja-JP" sz="1800" i="1" kern="1000" smtClean="0">
                          <a:effectLst/>
                          <a:latin typeface="Cambria Math" panose="02040503050406030204" pitchFamily="18" charset="0"/>
                          <a:ea typeface="ＭＳ 明朝" panose="02020609040205080304" pitchFamily="17" charset="-128"/>
                          <a:cs typeface="Times New Roman" panose="02020603050405020304" pitchFamily="18" charset="0"/>
                        </a:rPr>
                        <m:t>𝐵</m:t>
                      </m:r>
                      <m:d>
                        <m:d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𝑥</m:t>
                          </m:r>
                        </m:e>
                      </m:d>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0</m:t>
                          </m:r>
                        </m:sub>
                      </m:sSub>
                      <m:f>
                        <m:f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func>
                            <m:func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cosh</m:t>
                              </m:r>
                            </m:fName>
                            <m:e>
                              <m:f>
                                <m:f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𝑥</m:t>
                                  </m:r>
                                </m:num>
                                <m:den>
                                  <m:sSub>
                                    <m:sSub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sinh</m:t>
                              </m:r>
                            </m:fName>
                            <m:e>
                              <m:f>
                                <m:f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𝑥</m:t>
                                  </m:r>
                                </m:num>
                                <m:den>
                                  <m:sSub>
                                    <m:sSub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num>
                        <m:den>
                          <m:func>
                            <m:func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cosh</m:t>
                              </m:r>
                            </m:fName>
                            <m:e>
                              <m:f>
                                <m:f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sinh</m:t>
                              </m:r>
                            </m:fName>
                            <m:e>
                              <m:f>
                                <m:f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den>
                      </m:f>
                    </m:oMath>
                  </m:oMathPara>
                </a14:m>
                <a:endParaRPr lang="ja-JP" altLang="ja-JP" sz="1800" kern="1000" dirty="0">
                  <a:effectLst/>
                  <a:latin typeface="Century" panose="02040604050505020304" pitchFamily="18" charset="0"/>
                  <a:ea typeface="ＭＳ 明朝" panose="02020609040205080304" pitchFamily="17" charset="-128"/>
                  <a:cs typeface="Times New Roman" panose="02020603050405020304" pitchFamily="18" charset="0"/>
                </a:endParaRPr>
              </a:p>
              <a:p>
                <a:endParaRPr lang="en-US" altLang="ja-JP" sz="1800" i="1" kern="1000" dirty="0">
                  <a:effectLst/>
                  <a:latin typeface="Cambria Math" panose="02040503050406030204" pitchFamily="18" charset="0"/>
                  <a:ea typeface="ＭＳ 明朝" panose="02020609040205080304" pitchFamily="17" charset="-128"/>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𝐵</m:t>
                      </m:r>
                      <m:d>
                        <m:dPr>
                          <m:ctrlPr>
                            <a:rPr lang="ja-JP" altLang="ja-JP" i="1">
                              <a:effectLst/>
                              <a:latin typeface="Cambria Math" panose="02040503050406030204" pitchFamily="18" charset="0"/>
                              <a:ea typeface="Cambria Math" panose="02040503050406030204" pitchFamily="18" charset="0"/>
                            </a:rPr>
                          </m:ctrlPr>
                        </m:d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𝑥</m:t>
                          </m:r>
                        </m:e>
                      </m:d>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0</m:t>
                          </m:r>
                        </m:sub>
                      </m:sSub>
                      <m:f>
                        <m:fPr>
                          <m:ctrlPr>
                            <a:rPr lang="ja-JP" altLang="ja-JP" i="1">
                              <a:effectLst/>
                              <a:latin typeface="Cambria Math" panose="02040503050406030204" pitchFamily="18" charset="0"/>
                              <a:ea typeface="Cambria Math" panose="02040503050406030204" pitchFamily="18" charset="0"/>
                            </a:rPr>
                          </m:ctrlPr>
                        </m:fPr>
                        <m:num>
                          <m:sSup>
                            <m:sSupPr>
                              <m:ctrlPr>
                                <a:rPr lang="ja-JP" altLang="ja-JP" i="1">
                                  <a:effectLst/>
                                  <a:latin typeface="Cambria Math" panose="02040503050406030204" pitchFamily="18" charset="0"/>
                                  <a:ea typeface="Cambria Math" panose="02040503050406030204" pitchFamily="18" charset="0"/>
                                </a:rPr>
                              </m:ctrlPr>
                            </m:sSup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𝑒</m:t>
                              </m:r>
                            </m:e>
                            <m:sup>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type m:val="lin"/>
                                  <m:ctrlPr>
                                    <a:rPr lang="ja-JP" altLang="ja-JP" i="1">
                                      <a:effectLst/>
                                      <a:latin typeface="Cambria Math" panose="02040503050406030204" pitchFamily="18" charset="0"/>
                                      <a:ea typeface="Cambria Math" panose="020405030504060302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𝑥</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den>
                              </m:f>
                            </m:sup>
                          </m:sSup>
                        </m:num>
                        <m:den>
                          <m:func>
                            <m:funcPr>
                              <m:ctrlPr>
                                <a:rPr lang="ja-JP" altLang="ja-JP" i="1">
                                  <a:effectLst/>
                                  <a:latin typeface="Cambria Math" panose="02040503050406030204" pitchFamily="18" charset="0"/>
                                  <a:ea typeface="Cambria Math" panose="02040503050406030204" pitchFamily="18" charset="0"/>
                                </a:rPr>
                              </m:ctrlPr>
                            </m:funcPr>
                            <m:fName>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cosh</m:t>
                              </m:r>
                            </m:fName>
                            <m:e>
                              <m:f>
                                <m:fPr>
                                  <m:ctrlPr>
                                    <a:rPr lang="ja-JP" altLang="ja-JP" i="1">
                                      <a:effectLst/>
                                      <a:latin typeface="Cambria Math" panose="02040503050406030204" pitchFamily="18" charset="0"/>
                                      <a:ea typeface="Cambria Math" panose="020405030504060302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i="1">
                                  <a:effectLst/>
                                  <a:latin typeface="Cambria Math" panose="02040503050406030204" pitchFamily="18" charset="0"/>
                                  <a:ea typeface="Cambria Math" panose="02040503050406030204" pitchFamily="18" charset="0"/>
                                </a:rPr>
                              </m:ctrlPr>
                            </m:fPr>
                            <m:num>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ja-JP" altLang="ja-JP" i="1">
                                  <a:effectLst/>
                                  <a:latin typeface="Cambria Math" panose="02040503050406030204" pitchFamily="18" charset="0"/>
                                  <a:ea typeface="Cambria Math" panose="02040503050406030204" pitchFamily="18" charset="0"/>
                                </a:rPr>
                              </m:ctrlPr>
                            </m:funcPr>
                            <m:fName>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sinh</m:t>
                              </m:r>
                            </m:fName>
                            <m:e>
                              <m:f>
                                <m:fPr>
                                  <m:ctrlPr>
                                    <a:rPr lang="ja-JP" altLang="ja-JP" i="1">
                                      <a:effectLst/>
                                      <a:latin typeface="Cambria Math" panose="02040503050406030204" pitchFamily="18" charset="0"/>
                                      <a:ea typeface="Cambria Math" panose="020405030504060302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den>
                      </m:f>
                    </m:oMath>
                  </m:oMathPara>
                </a14:m>
                <a:endParaRPr lang="ja-JP" altLang="en-US" dirty="0"/>
              </a:p>
            </p:txBody>
          </p:sp>
        </mc:Choice>
        <mc:Fallback xmlns="">
          <p:sp>
            <p:nvSpPr>
              <p:cNvPr id="2" name="テキスト ボックス 1">
                <a:extLst>
                  <a:ext uri="{FF2B5EF4-FFF2-40B4-BE49-F238E27FC236}">
                    <a16:creationId xmlns:a16="http://schemas.microsoft.com/office/drawing/2014/main" id="{CB7FD742-48BA-7EB6-DECC-2F871A6C2924}"/>
                  </a:ext>
                </a:extLst>
              </p:cNvPr>
              <p:cNvSpPr txBox="1">
                <a:spLocks noRot="1" noChangeAspect="1" noMove="1" noResize="1" noEditPoints="1" noAdjustHandles="1" noChangeArrowheads="1" noChangeShapeType="1" noTextEdit="1"/>
              </p:cNvSpPr>
              <p:nvPr/>
            </p:nvSpPr>
            <p:spPr>
              <a:xfrm>
                <a:off x="2683403" y="1319602"/>
                <a:ext cx="6094378" cy="1426224"/>
              </a:xfrm>
              <a:prstGeom prst="rect">
                <a:avLst/>
              </a:prstGeom>
              <a:blipFill>
                <a:blip r:embed="rId3"/>
                <a:stretch>
                  <a:fillRect t="-41453"/>
                </a:stretch>
              </a:blipFill>
            </p:spPr>
            <p:txBody>
              <a:bodyPr/>
              <a:lstStyle/>
              <a:p>
                <a:r>
                  <a:rPr lang="ja-JP" altLang="en-US">
                    <a:noFill/>
                  </a:rPr>
                  <a:t> </a:t>
                </a:r>
              </a:p>
            </p:txBody>
          </p:sp>
        </mc:Fallback>
      </mc:AlternateContent>
      <p:pic>
        <p:nvPicPr>
          <p:cNvPr id="3" name="図 2">
            <a:extLst>
              <a:ext uri="{FF2B5EF4-FFF2-40B4-BE49-F238E27FC236}">
                <a16:creationId xmlns:a16="http://schemas.microsoft.com/office/drawing/2014/main" id="{9B562465-19B4-0A74-3518-203B07243596}"/>
              </a:ext>
            </a:extLst>
          </p:cNvPr>
          <p:cNvPicPr>
            <a:picLocks noChangeAspect="1"/>
          </p:cNvPicPr>
          <p:nvPr/>
        </p:nvPicPr>
        <p:blipFill>
          <a:blip r:embed="rId4"/>
          <a:stretch>
            <a:fillRect/>
          </a:stretch>
        </p:blipFill>
        <p:spPr>
          <a:xfrm>
            <a:off x="8777781" y="528396"/>
            <a:ext cx="2985595" cy="2369323"/>
          </a:xfrm>
          <a:prstGeom prst="rect">
            <a:avLst/>
          </a:prstGeom>
        </p:spPr>
      </p:pic>
      <p:sp>
        <p:nvSpPr>
          <p:cNvPr id="4" name="テキスト ボックス 3">
            <a:extLst>
              <a:ext uri="{FF2B5EF4-FFF2-40B4-BE49-F238E27FC236}">
                <a16:creationId xmlns:a16="http://schemas.microsoft.com/office/drawing/2014/main" id="{35D06D83-821E-3029-AA1C-598B6B7C43F7}"/>
              </a:ext>
            </a:extLst>
          </p:cNvPr>
          <p:cNvSpPr txBox="1"/>
          <p:nvPr/>
        </p:nvSpPr>
        <p:spPr>
          <a:xfrm>
            <a:off x="10184859" y="43761"/>
            <a:ext cx="388248" cy="461665"/>
          </a:xfrm>
          <a:prstGeom prst="rect">
            <a:avLst/>
          </a:prstGeom>
          <a:noFill/>
        </p:spPr>
        <p:txBody>
          <a:bodyPr wrap="none" rtlCol="0">
            <a:spAutoFit/>
          </a:bodyPr>
          <a:lstStyle/>
          <a:p>
            <a:r>
              <a:rPr kumimoji="1" lang="en-US" altLang="ja-JP" sz="2400" b="1" dirty="0">
                <a:solidFill>
                  <a:srgbClr val="7030A0"/>
                </a:solidFill>
              </a:rPr>
              <a:t>S</a:t>
            </a:r>
            <a:endParaRPr kumimoji="1" lang="ja-JP" altLang="en-US" sz="2400" b="1" dirty="0">
              <a:solidFill>
                <a:srgbClr val="7030A0"/>
              </a:solidFill>
            </a:endParaRPr>
          </a:p>
        </p:txBody>
      </p:sp>
      <p:sp>
        <p:nvSpPr>
          <p:cNvPr id="12" name="テキスト ボックス 11">
            <a:extLst>
              <a:ext uri="{FF2B5EF4-FFF2-40B4-BE49-F238E27FC236}">
                <a16:creationId xmlns:a16="http://schemas.microsoft.com/office/drawing/2014/main" id="{A7CFAF9C-C24C-D220-C0E4-62D4E9C2CE49}"/>
              </a:ext>
            </a:extLst>
          </p:cNvPr>
          <p:cNvSpPr txBox="1"/>
          <p:nvPr/>
        </p:nvSpPr>
        <p:spPr>
          <a:xfrm>
            <a:off x="10794459" y="55246"/>
            <a:ext cx="492443" cy="461665"/>
          </a:xfrm>
          <a:prstGeom prst="rect">
            <a:avLst/>
          </a:prstGeom>
          <a:noFill/>
        </p:spPr>
        <p:txBody>
          <a:bodyPr wrap="none" rtlCol="0">
            <a:spAutoFit/>
          </a:bodyPr>
          <a:lstStyle/>
          <a:p>
            <a:r>
              <a:rPr lang="en-US" altLang="ja-JP" sz="2400" b="1" dirty="0">
                <a:solidFill>
                  <a:schemeClr val="accent1"/>
                </a:solidFill>
              </a:rPr>
              <a:t>Σ</a:t>
            </a:r>
            <a:endParaRPr kumimoji="1" lang="ja-JP" altLang="en-US" sz="2400" b="1" dirty="0">
              <a:solidFill>
                <a:schemeClr val="accent1"/>
              </a:solidFill>
            </a:endParaRPr>
          </a:p>
        </p:txBody>
      </p:sp>
      <p:sp>
        <p:nvSpPr>
          <p:cNvPr id="13" name="テキスト ボックス 12">
            <a:extLst>
              <a:ext uri="{FF2B5EF4-FFF2-40B4-BE49-F238E27FC236}">
                <a16:creationId xmlns:a16="http://schemas.microsoft.com/office/drawing/2014/main" id="{580CC162-D77A-7006-039F-68E7AC0FA469}"/>
              </a:ext>
            </a:extLst>
          </p:cNvPr>
          <p:cNvSpPr txBox="1"/>
          <p:nvPr/>
        </p:nvSpPr>
        <p:spPr>
          <a:xfrm>
            <a:off x="9173182" y="2964083"/>
            <a:ext cx="591829" cy="369332"/>
          </a:xfrm>
          <a:prstGeom prst="rect">
            <a:avLst/>
          </a:prstGeom>
          <a:noFill/>
        </p:spPr>
        <p:txBody>
          <a:bodyPr wrap="none" rtlCol="0">
            <a:spAutoFit/>
          </a:bodyPr>
          <a:lstStyle/>
          <a:p>
            <a:r>
              <a:rPr lang="en-US" altLang="ja-JP" dirty="0"/>
              <a:t>x</a:t>
            </a:r>
            <a:r>
              <a:rPr kumimoji="1" lang="en-US" altLang="ja-JP" dirty="0"/>
              <a:t>=0</a:t>
            </a:r>
            <a:endParaRPr kumimoji="1" lang="ja-JP" altLang="en-US" dirty="0"/>
          </a:p>
        </p:txBody>
      </p:sp>
      <p:sp>
        <p:nvSpPr>
          <p:cNvPr id="14" name="テキスト ボックス 13">
            <a:extLst>
              <a:ext uri="{FF2B5EF4-FFF2-40B4-BE49-F238E27FC236}">
                <a16:creationId xmlns:a16="http://schemas.microsoft.com/office/drawing/2014/main" id="{52F62790-14D3-86FD-1E47-E32563E03C84}"/>
              </a:ext>
            </a:extLst>
          </p:cNvPr>
          <p:cNvSpPr txBox="1"/>
          <p:nvPr/>
        </p:nvSpPr>
        <p:spPr>
          <a:xfrm>
            <a:off x="9898672" y="2973766"/>
            <a:ext cx="596638" cy="369332"/>
          </a:xfrm>
          <a:prstGeom prst="rect">
            <a:avLst/>
          </a:prstGeom>
          <a:noFill/>
        </p:spPr>
        <p:txBody>
          <a:bodyPr wrap="none" rtlCol="0">
            <a:spAutoFit/>
          </a:bodyPr>
          <a:lstStyle/>
          <a:p>
            <a:r>
              <a:rPr lang="en-US" altLang="ja-JP" dirty="0"/>
              <a:t>x</a:t>
            </a:r>
            <a:r>
              <a:rPr kumimoji="1" lang="en-US" altLang="ja-JP" dirty="0"/>
              <a:t>=d</a:t>
            </a:r>
            <a:endParaRPr kumimoji="1" lang="ja-JP" altLang="en-US" dirty="0"/>
          </a:p>
        </p:txBody>
      </p:sp>
      <p:cxnSp>
        <p:nvCxnSpPr>
          <p:cNvPr id="15" name="直線矢印コネクタ 14">
            <a:extLst>
              <a:ext uri="{FF2B5EF4-FFF2-40B4-BE49-F238E27FC236}">
                <a16:creationId xmlns:a16="http://schemas.microsoft.com/office/drawing/2014/main" id="{5CDD9E80-B41E-B33E-6236-C04F4A985C48}"/>
              </a:ext>
            </a:extLst>
          </p:cNvPr>
          <p:cNvCxnSpPr>
            <a:stCxn id="13" idx="0"/>
          </p:cNvCxnSpPr>
          <p:nvPr/>
        </p:nvCxnSpPr>
        <p:spPr>
          <a:xfrm flipH="1" flipV="1">
            <a:off x="9469096" y="2623068"/>
            <a:ext cx="1" cy="341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46F803EA-C544-E03A-DF0E-F57635164888}"/>
              </a:ext>
            </a:extLst>
          </p:cNvPr>
          <p:cNvCxnSpPr>
            <a:cxnSpLocks/>
            <a:stCxn id="14" idx="0"/>
          </p:cNvCxnSpPr>
          <p:nvPr/>
        </p:nvCxnSpPr>
        <p:spPr>
          <a:xfrm flipH="1" flipV="1">
            <a:off x="9863121" y="2623068"/>
            <a:ext cx="333870" cy="350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A7F25BB-0966-1ADD-789E-AF2693A3EB1E}"/>
              </a:ext>
            </a:extLst>
          </p:cNvPr>
          <p:cNvSpPr txBox="1"/>
          <p:nvPr/>
        </p:nvSpPr>
        <p:spPr>
          <a:xfrm>
            <a:off x="2289379" y="667234"/>
            <a:ext cx="1617649" cy="830997"/>
          </a:xfrm>
          <a:prstGeom prst="rect">
            <a:avLst/>
          </a:prstGeom>
          <a:noFill/>
        </p:spPr>
        <p:txBody>
          <a:bodyPr wrap="square">
            <a:spAutoFit/>
          </a:bodyPr>
          <a:lstStyle/>
          <a:p>
            <a:pPr algn="ctr"/>
            <a:r>
              <a:rPr lang="ja-JP" altLang="en-US" sz="2400" b="1" dirty="0"/>
              <a:t>領域</a:t>
            </a:r>
            <a:r>
              <a:rPr lang="en-US" altLang="ja-JP" sz="2400" b="1" dirty="0"/>
              <a:t>S</a:t>
            </a:r>
          </a:p>
          <a:p>
            <a:pPr algn="ctr"/>
            <a:r>
              <a:rPr lang="en-US" altLang="ja-JP" sz="2400" b="1" dirty="0"/>
              <a:t>(0≤x&lt;d)</a:t>
            </a:r>
            <a:endParaRPr lang="ja-JP" altLang="en-US" sz="2400" b="1" dirty="0"/>
          </a:p>
        </p:txBody>
      </p:sp>
      <p:sp>
        <p:nvSpPr>
          <p:cNvPr id="18" name="テキスト ボックス 17">
            <a:extLst>
              <a:ext uri="{FF2B5EF4-FFF2-40B4-BE49-F238E27FC236}">
                <a16:creationId xmlns:a16="http://schemas.microsoft.com/office/drawing/2014/main" id="{DA6F718B-454B-94C4-A11D-8766AC514C3E}"/>
              </a:ext>
            </a:extLst>
          </p:cNvPr>
          <p:cNvSpPr txBox="1"/>
          <p:nvPr/>
        </p:nvSpPr>
        <p:spPr>
          <a:xfrm>
            <a:off x="2257568" y="1840711"/>
            <a:ext cx="1617649" cy="830997"/>
          </a:xfrm>
          <a:prstGeom prst="rect">
            <a:avLst/>
          </a:prstGeom>
          <a:noFill/>
        </p:spPr>
        <p:txBody>
          <a:bodyPr wrap="square">
            <a:spAutoFit/>
          </a:bodyPr>
          <a:lstStyle/>
          <a:p>
            <a:pPr algn="ctr"/>
            <a:r>
              <a:rPr lang="ja-JP" altLang="en-US" sz="2400" b="1" dirty="0"/>
              <a:t>領域</a:t>
            </a:r>
            <a:r>
              <a:rPr lang="en-US" altLang="ja-JP" sz="2400" b="1" dirty="0"/>
              <a:t>Σ</a:t>
            </a:r>
          </a:p>
          <a:p>
            <a:pPr algn="ctr"/>
            <a:r>
              <a:rPr lang="en-US" altLang="ja-JP" sz="2400" b="1" dirty="0"/>
              <a:t>(x&gt;d)</a:t>
            </a:r>
            <a:endParaRPr lang="ja-JP" altLang="en-US" sz="2400" b="1" dirty="0"/>
          </a:p>
        </p:txBody>
      </p:sp>
    </p:spTree>
    <p:extLst>
      <p:ext uri="{BB962C8B-B14F-4D97-AF65-F5344CB8AC3E}">
        <p14:creationId xmlns:p14="http://schemas.microsoft.com/office/powerpoint/2010/main" val="18681670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D493488-B7F2-1A08-7658-1E108AC300C2}"/>
              </a:ext>
            </a:extLst>
          </p:cNvPr>
          <p:cNvSpPr txBox="1"/>
          <p:nvPr/>
        </p:nvSpPr>
        <p:spPr>
          <a:xfrm>
            <a:off x="123854" y="611716"/>
            <a:ext cx="2837636" cy="707886"/>
          </a:xfrm>
          <a:prstGeom prst="rect">
            <a:avLst/>
          </a:prstGeom>
          <a:noFill/>
          <a:ln w="25400">
            <a:solidFill>
              <a:schemeClr val="tx1"/>
            </a:solidFill>
          </a:ln>
        </p:spPr>
        <p:txBody>
          <a:bodyPr wrap="none" rtlCol="0">
            <a:spAutoFit/>
          </a:bodyPr>
          <a:lstStyle/>
          <a:p>
            <a:r>
              <a:rPr kumimoji="1" lang="ja-JP" altLang="en-US" sz="4000" dirty="0"/>
              <a:t>問題</a:t>
            </a:r>
            <a:r>
              <a:rPr lang="en-US" altLang="ja-JP" sz="4000" dirty="0"/>
              <a:t>11</a:t>
            </a:r>
            <a:r>
              <a:rPr kumimoji="1" lang="en-US" altLang="ja-JP" sz="4000" dirty="0"/>
              <a:t> (</a:t>
            </a:r>
            <a:r>
              <a:rPr kumimoji="1" lang="ja-JP" altLang="en-US" sz="4000" dirty="0"/>
              <a:t>解</a:t>
            </a:r>
            <a:r>
              <a:rPr kumimoji="1" lang="en-US" altLang="ja-JP" sz="4000" dirty="0"/>
              <a:t>)</a:t>
            </a:r>
            <a:endParaRPr kumimoji="1" lang="ja-JP" altLang="en-US" sz="4000" dirty="0"/>
          </a:p>
        </p:txBody>
      </p:sp>
      <p:sp>
        <p:nvSpPr>
          <p:cNvPr id="3" name="テキスト ボックス 2">
            <a:extLst>
              <a:ext uri="{FF2B5EF4-FFF2-40B4-BE49-F238E27FC236}">
                <a16:creationId xmlns:a16="http://schemas.microsoft.com/office/drawing/2014/main" id="{09502F05-7A47-3B2C-624B-D47DA20D7F67}"/>
              </a:ext>
            </a:extLst>
          </p:cNvPr>
          <p:cNvSpPr txBox="1"/>
          <p:nvPr/>
        </p:nvSpPr>
        <p:spPr>
          <a:xfrm>
            <a:off x="29183" y="41659"/>
            <a:ext cx="3025301" cy="400110"/>
          </a:xfrm>
          <a:prstGeom prst="rect">
            <a:avLst/>
          </a:prstGeom>
          <a:noFill/>
          <a:ln>
            <a:solidFill>
              <a:schemeClr val="tx1"/>
            </a:solidFill>
          </a:ln>
        </p:spPr>
        <p:txBody>
          <a:bodyPr wrap="square">
            <a:spAutoFit/>
          </a:bodyPr>
          <a:lstStyle/>
          <a:p>
            <a:pPr algn="ctr"/>
            <a:r>
              <a:rPr lang="en-US" altLang="ja-JP" sz="2000" b="1" dirty="0"/>
              <a:t>4.1 </a:t>
            </a:r>
            <a:r>
              <a:rPr lang="ja-JP" altLang="en-US" sz="2000" b="1" dirty="0"/>
              <a:t>ロンドン方程式の解</a:t>
            </a:r>
            <a:endParaRPr kumimoji="1" lang="en-US" altLang="ja-JP" sz="2000" b="1"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BB7FE9E8-E074-E2EE-DA93-4C285A9BFD65}"/>
                  </a:ext>
                </a:extLst>
              </p:cNvPr>
              <p:cNvSpPr txBox="1"/>
              <p:nvPr/>
            </p:nvSpPr>
            <p:spPr>
              <a:xfrm>
                <a:off x="2713384" y="2681384"/>
                <a:ext cx="8050694" cy="1228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400" i="1" kern="1000" smtClean="0">
                          <a:effectLst/>
                          <a:latin typeface="Cambria Math" panose="02040503050406030204" pitchFamily="18" charset="0"/>
                          <a:ea typeface="ＭＳ 明朝" panose="02020609040205080304" pitchFamily="17" charset="-128"/>
                          <a:cs typeface="Times New Roman" panose="02020603050405020304" pitchFamily="18" charset="0"/>
                        </a:rPr>
                        <m:t>𝐵</m:t>
                      </m:r>
                      <m:d>
                        <m:dPr>
                          <m:ctrlPr>
                            <a:rPr lang="ja-JP" altLang="ja-JP" sz="2400" i="1">
                              <a:effectLst/>
                              <a:latin typeface="Cambria Math" panose="02040503050406030204" pitchFamily="18" charset="0"/>
                              <a:ea typeface="Cambria Math" panose="02040503050406030204" pitchFamily="18" charset="0"/>
                            </a:rPr>
                          </m:ctrlPr>
                        </m:d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𝑥</m:t>
                          </m:r>
                        </m:e>
                      </m:d>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0</m:t>
                          </m:r>
                        </m:sub>
                      </m:sSub>
                      <m:f>
                        <m:fPr>
                          <m:ctrlPr>
                            <a:rPr lang="ja-JP" altLang="ja-JP" sz="2400" i="1">
                              <a:effectLst/>
                              <a:latin typeface="Cambria Math" panose="02040503050406030204" pitchFamily="18" charset="0"/>
                              <a:ea typeface="Cambria Math" panose="02040503050406030204" pitchFamily="18" charset="0"/>
                            </a:rPr>
                          </m:ctrlPr>
                        </m:fPr>
                        <m:num>
                          <m:sSup>
                            <m:sSupPr>
                              <m:ctrlPr>
                                <a:rPr lang="ja-JP" altLang="ja-JP" sz="2400" i="1">
                                  <a:effectLst/>
                                  <a:latin typeface="Cambria Math" panose="02040503050406030204" pitchFamily="18" charset="0"/>
                                  <a:ea typeface="Cambria Math" panose="02040503050406030204" pitchFamily="18" charset="0"/>
                                </a:rPr>
                              </m:ctrlPr>
                            </m:sSup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𝑒</m:t>
                              </m:r>
                            </m:e>
                            <m:sup>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type m:val="lin"/>
                                  <m:ctrlPr>
                                    <a:rPr lang="ja-JP" altLang="ja-JP" sz="2400" i="1">
                                      <a:effectLst/>
                                      <a:latin typeface="Cambria Math" panose="02040503050406030204" pitchFamily="18" charset="0"/>
                                      <a:ea typeface="Cambria Math" panose="02040503050406030204" pitchFamily="18" charset="0"/>
                                    </a:rPr>
                                  </m:ctrlPr>
                                </m:fPr>
                                <m:num>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𝑥</m:t>
                                  </m:r>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𝑑</m:t>
                                  </m:r>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num>
                                <m:den>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den>
                              </m:f>
                            </m:sup>
                          </m:sSup>
                        </m:num>
                        <m:den>
                          <m:func>
                            <m:funcPr>
                              <m:ctrlPr>
                                <a:rPr lang="ja-JP" altLang="ja-JP" sz="2400" i="1">
                                  <a:effectLst/>
                                  <a:latin typeface="Cambria Math" panose="02040503050406030204" pitchFamily="18" charset="0"/>
                                  <a:ea typeface="Cambria Math" panose="02040503050406030204" pitchFamily="18" charset="0"/>
                                </a:rPr>
                              </m:ctrlPr>
                            </m:funcPr>
                            <m:fNa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cosh</m:t>
                              </m:r>
                            </m:fName>
                            <m:e>
                              <m:f>
                                <m:fPr>
                                  <m:ctrlPr>
                                    <a:rPr lang="ja-JP" altLang="ja-JP" sz="2400" i="1">
                                      <a:effectLst/>
                                      <a:latin typeface="Cambria Math" panose="02040503050406030204" pitchFamily="18" charset="0"/>
                                      <a:ea typeface="Cambria Math" panose="02040503050406030204" pitchFamily="18" charset="0"/>
                                    </a:rPr>
                                  </m:ctrlPr>
                                </m:fPr>
                                <m:num>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2400" i="1">
                                  <a:effectLst/>
                                  <a:latin typeface="Cambria Math" panose="02040503050406030204" pitchFamily="18" charset="0"/>
                                  <a:ea typeface="Cambria Math" panose="02040503050406030204" pitchFamily="18" charset="0"/>
                                </a:rPr>
                              </m:ctrlPr>
                            </m:fPr>
                            <m:num>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ja-JP" altLang="ja-JP" sz="2400" i="1">
                                  <a:effectLst/>
                                  <a:latin typeface="Cambria Math" panose="02040503050406030204" pitchFamily="18" charset="0"/>
                                  <a:ea typeface="Cambria Math" panose="02040503050406030204" pitchFamily="18" charset="0"/>
                                </a:rPr>
                              </m:ctrlPr>
                            </m:funcPr>
                            <m:fNa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sinh</m:t>
                              </m:r>
                            </m:fName>
                            <m:e>
                              <m:f>
                                <m:fPr>
                                  <m:ctrlPr>
                                    <a:rPr lang="ja-JP" altLang="ja-JP" sz="2400" i="1">
                                      <a:effectLst/>
                                      <a:latin typeface="Cambria Math" panose="02040503050406030204" pitchFamily="18" charset="0"/>
                                      <a:ea typeface="Cambria Math" panose="02040503050406030204" pitchFamily="18" charset="0"/>
                                    </a:rPr>
                                  </m:ctrlPr>
                                </m:fPr>
                                <m:num>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den>
                      </m:f>
                      <m: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2400" i="1">
                              <a:latin typeface="Cambria Math" panose="02040503050406030204" pitchFamily="18" charset="0"/>
                              <a:ea typeface="Cambria Math" panose="02040503050406030204" pitchFamily="18" charset="0"/>
                            </a:rPr>
                          </m:ctrlPr>
                        </m:sSubPr>
                        <m:e>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0</m:t>
                          </m:r>
                        </m:sub>
                      </m:sSub>
                      <m:f>
                        <m:fPr>
                          <m:ctrlPr>
                            <a:rPr lang="ja-JP" altLang="ja-JP" sz="2400" i="1">
                              <a:latin typeface="Cambria Math" panose="02040503050406030204" pitchFamily="18" charset="0"/>
                              <a:ea typeface="Cambria Math" panose="02040503050406030204" pitchFamily="18" charset="0"/>
                            </a:rPr>
                          </m:ctrlPr>
                        </m:fPr>
                        <m:num>
                          <m:sSup>
                            <m:sSupPr>
                              <m:ctrlPr>
                                <a:rPr lang="ja-JP" altLang="ja-JP" sz="2400" i="1">
                                  <a:latin typeface="Cambria Math" panose="02040503050406030204" pitchFamily="18" charset="0"/>
                                  <a:ea typeface="Cambria Math" panose="02040503050406030204" pitchFamily="18" charset="0"/>
                                </a:rPr>
                              </m:ctrlPr>
                            </m:sSupPr>
                            <m:e>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𝑒</m:t>
                              </m:r>
                            </m:e>
                            <m:sup>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m:t>
                              </m:r>
                              <m:f>
                                <m:fPr>
                                  <m:type m:val="lin"/>
                                  <m:ctrlPr>
                                    <a:rPr lang="ja-JP" altLang="ja-JP" sz="2400" i="1">
                                      <a:latin typeface="Cambria Math" panose="02040503050406030204" pitchFamily="18" charset="0"/>
                                      <a:ea typeface="Cambria Math" panose="02040503050406030204" pitchFamily="18" charset="0"/>
                                    </a:rPr>
                                  </m:ctrlPr>
                                </m:fPr>
                                <m:num>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𝑥</m:t>
                                  </m:r>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𝑑</m:t>
                                  </m:r>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m:t>
                                  </m:r>
                                </m:num>
                                <m:den>
                                  <m:r>
                                    <a:rPr lang="en-US" altLang="ja-JP" sz="2400" b="0" i="1" smtClean="0">
                                      <a:latin typeface="Cambria Math" panose="02040503050406030204" pitchFamily="18" charset="0"/>
                                      <a:ea typeface="Cambria Math" panose="02040503050406030204" pitchFamily="18" charset="0"/>
                                    </a:rPr>
                                    <m:t>𝜆</m:t>
                                  </m:r>
                                </m:den>
                              </m:f>
                            </m:sup>
                          </m:sSup>
                        </m:num>
                        <m:den>
                          <m:sSup>
                            <m:sSupPr>
                              <m:ctrlPr>
                                <a:rPr lang="en-US" altLang="ja-JP" sz="2400" b="0" i="1" smtClean="0">
                                  <a:latin typeface="Cambria Math" panose="02040503050406030204" pitchFamily="18" charset="0"/>
                                  <a:ea typeface="Cambria Math" panose="02040503050406030204" pitchFamily="18" charset="0"/>
                                </a:rPr>
                              </m:ctrlPr>
                            </m:sSupPr>
                            <m:e>
                              <m:r>
                                <a:rPr lang="en-US" altLang="ja-JP" sz="2400" i="1" smtClean="0">
                                  <a:latin typeface="Cambria Math" panose="02040503050406030204" pitchFamily="18" charset="0"/>
                                  <a:ea typeface="Cambria Math" panose="02040503050406030204" pitchFamily="18" charset="0"/>
                                </a:rPr>
                                <m:t>𝑒</m:t>
                              </m:r>
                            </m:e>
                            <m:sup>
                              <m:r>
                                <a:rPr lang="en-US" altLang="ja-JP" sz="2400" b="0" i="1" smtClean="0">
                                  <a:latin typeface="Cambria Math" panose="02040503050406030204" pitchFamily="18" charset="0"/>
                                  <a:ea typeface="Cambria Math" panose="02040503050406030204" pitchFamily="18" charset="0"/>
                                </a:rPr>
                                <m:t>𝑑</m:t>
                              </m:r>
                              <m:r>
                                <a:rPr lang="en-US" altLang="ja-JP" sz="2400" b="0" i="1" smtClean="0">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𝜆</m:t>
                              </m:r>
                            </m:sup>
                          </m:sSup>
                        </m:den>
                      </m:f>
                      <m:r>
                        <a:rPr lang="en-US" altLang="ja-JP" sz="2400" b="0" i="1" kern="1000" smtClean="0">
                          <a:latin typeface="Cambria Math" panose="02040503050406030204" pitchFamily="18" charset="0"/>
                          <a:ea typeface="ＭＳ 明朝" panose="02020609040205080304" pitchFamily="17" charset="-128"/>
                          <a:cs typeface="Times New Roman" panose="02020603050405020304" pitchFamily="18" charset="0"/>
                        </a:rPr>
                        <m:t>=</m:t>
                      </m:r>
                      <m:sSub>
                        <m:sSubPr>
                          <m:ctrlPr>
                            <a:rPr lang="en-US" altLang="ja-JP" sz="2400" b="0" i="1" kern="1000" smtClean="0">
                              <a:latin typeface="Cambria Math" panose="02040503050406030204" pitchFamily="18" charset="0"/>
                              <a:ea typeface="ＭＳ 明朝" panose="02020609040205080304" pitchFamily="17" charset="-128"/>
                              <a:cs typeface="Times New Roman" panose="02020603050405020304" pitchFamily="18" charset="0"/>
                            </a:rPr>
                          </m:ctrlPr>
                        </m:sSubPr>
                        <m:e>
                          <m:r>
                            <a:rPr lang="en-US" altLang="ja-JP" sz="2400" b="0" i="1" kern="1000" smtClean="0">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2400" b="0" i="1" kern="1000" smtClean="0">
                              <a:latin typeface="Cambria Math" panose="02040503050406030204" pitchFamily="18" charset="0"/>
                              <a:ea typeface="ＭＳ 明朝" panose="02020609040205080304" pitchFamily="17" charset="-128"/>
                              <a:cs typeface="Times New Roman" panose="02020603050405020304" pitchFamily="18" charset="0"/>
                            </a:rPr>
                            <m:t>0</m:t>
                          </m:r>
                        </m:sub>
                      </m:sSub>
                      <m:sSup>
                        <m:sSupPr>
                          <m:ctrlPr>
                            <a:rPr lang="en-US" altLang="ja-JP" sz="2400" b="0" i="1" kern="1000" smtClean="0">
                              <a:latin typeface="Cambria Math" panose="02040503050406030204" pitchFamily="18" charset="0"/>
                              <a:ea typeface="ＭＳ 明朝" panose="02020609040205080304" pitchFamily="17" charset="-128"/>
                              <a:cs typeface="Times New Roman" panose="02020603050405020304" pitchFamily="18" charset="0"/>
                            </a:rPr>
                          </m:ctrlPr>
                        </m:sSupPr>
                        <m:e>
                          <m:r>
                            <a:rPr lang="en-US" altLang="ja-JP" sz="2400" b="0" i="1" kern="1000" smtClean="0">
                              <a:latin typeface="Cambria Math" panose="02040503050406030204" pitchFamily="18" charset="0"/>
                              <a:ea typeface="ＭＳ 明朝" panose="02020609040205080304" pitchFamily="17" charset="-128"/>
                              <a:cs typeface="Times New Roman" panose="02020603050405020304" pitchFamily="18" charset="0"/>
                            </a:rPr>
                            <m:t>𝑒</m:t>
                          </m:r>
                        </m:e>
                        <m:sup>
                          <m:r>
                            <a:rPr lang="en-US" altLang="ja-JP" sz="2400" b="0" i="1" kern="1000" smtClean="0">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400" b="0" i="1" kern="1000" smtClean="0">
                              <a:latin typeface="Cambria Math" panose="02040503050406030204" pitchFamily="18" charset="0"/>
                              <a:ea typeface="ＭＳ 明朝" panose="02020609040205080304" pitchFamily="17" charset="-128"/>
                              <a:cs typeface="Times New Roman" panose="02020603050405020304" pitchFamily="18" charset="0"/>
                            </a:rPr>
                            <m:t>𝑥</m:t>
                          </m:r>
                          <m:r>
                            <a:rPr lang="en-US" altLang="ja-JP" sz="2400" b="0" i="1" kern="1000" smtClean="0">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400" b="0" i="1" kern="1000" smtClean="0">
                              <a:latin typeface="Cambria Math" panose="02040503050406030204" pitchFamily="18" charset="0"/>
                              <a:ea typeface="ＭＳ 明朝" panose="02020609040205080304" pitchFamily="17" charset="-128"/>
                              <a:cs typeface="Times New Roman" panose="02020603050405020304" pitchFamily="18" charset="0"/>
                            </a:rPr>
                            <m:t>𝜆</m:t>
                          </m:r>
                        </m:sup>
                      </m:sSup>
                    </m:oMath>
                  </m:oMathPara>
                </a14:m>
                <a:endParaRPr lang="ja-JP" altLang="en-US" sz="2400" dirty="0"/>
              </a:p>
            </p:txBody>
          </p:sp>
        </mc:Choice>
        <mc:Fallback xmlns="">
          <p:sp>
            <p:nvSpPr>
              <p:cNvPr id="6" name="テキスト ボックス 5">
                <a:extLst>
                  <a:ext uri="{FF2B5EF4-FFF2-40B4-BE49-F238E27FC236}">
                    <a16:creationId xmlns:a16="http://schemas.microsoft.com/office/drawing/2014/main" id="{BB7FE9E8-E074-E2EE-DA93-4C285A9BFD65}"/>
                  </a:ext>
                </a:extLst>
              </p:cNvPr>
              <p:cNvSpPr txBox="1">
                <a:spLocks noRot="1" noChangeAspect="1" noMove="1" noResize="1" noEditPoints="1" noAdjustHandles="1" noChangeArrowheads="1" noChangeShapeType="1" noTextEdit="1"/>
              </p:cNvSpPr>
              <p:nvPr/>
            </p:nvSpPr>
            <p:spPr>
              <a:xfrm>
                <a:off x="2713384" y="2681384"/>
                <a:ext cx="8050694" cy="122822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83F3DCE0-5951-66F8-BD21-082A638D4AB2}"/>
                  </a:ext>
                </a:extLst>
              </p:cNvPr>
              <p:cNvSpPr txBox="1"/>
              <p:nvPr/>
            </p:nvSpPr>
            <p:spPr>
              <a:xfrm>
                <a:off x="2840468" y="1210276"/>
                <a:ext cx="8515380" cy="14711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400" i="1" kern="1000" smtClean="0">
                          <a:effectLst/>
                          <a:latin typeface="Cambria Math" panose="02040503050406030204" pitchFamily="18" charset="0"/>
                          <a:ea typeface="ＭＳ 明朝" panose="02020609040205080304" pitchFamily="17" charset="-128"/>
                          <a:cs typeface="Times New Roman" panose="02020603050405020304" pitchFamily="18" charset="0"/>
                        </a:rPr>
                        <m:t>𝐵</m:t>
                      </m:r>
                      <m:d>
                        <m:d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𝑥</m:t>
                          </m:r>
                        </m:e>
                      </m:d>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0</m:t>
                          </m:r>
                        </m:sub>
                      </m:sSub>
                      <m:f>
                        <m:f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func>
                            <m:func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cosh</m:t>
                              </m:r>
                            </m:fName>
                            <m:e>
                              <m:f>
                                <m:f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𝑑</m:t>
                                  </m:r>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𝑥</m:t>
                                  </m:r>
                                </m:num>
                                <m:den>
                                  <m:sSub>
                                    <m:sSub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sinh</m:t>
                              </m:r>
                            </m:fName>
                            <m:e>
                              <m:f>
                                <m:f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𝑑</m:t>
                                  </m:r>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𝑥</m:t>
                                  </m:r>
                                </m:num>
                                <m:den>
                                  <m:sSub>
                                    <m:sSub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num>
                        <m:den>
                          <m:func>
                            <m:func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cosh</m:t>
                              </m:r>
                            </m:fName>
                            <m:e>
                              <m:f>
                                <m:f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sinh</m:t>
                              </m:r>
                            </m:fName>
                            <m:e>
                              <m:f>
                                <m:f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den>
                      </m:f>
                      <m: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ctrlPr>
                        </m:sSubPr>
                        <m:e>
                          <m: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0</m:t>
                          </m:r>
                        </m:sub>
                      </m:sSub>
                      <m:f>
                        <m:fPr>
                          <m:ctrlP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ctrlPr>
                        </m:fPr>
                        <m:num>
                          <m:sSup>
                            <m:sSupPr>
                              <m:ctrlPr>
                                <a:rPr lang="en-US" altLang="ja-JP" sz="2400" i="1">
                                  <a:latin typeface="Cambria Math" panose="02040503050406030204" pitchFamily="18" charset="0"/>
                                  <a:ea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𝑒</m:t>
                              </m:r>
                            </m:e>
                            <m:sup>
                              <m:r>
                                <a:rPr lang="en-US" altLang="ja-JP" sz="2400" b="0" i="1" smtClean="0">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𝑑</m:t>
                              </m:r>
                              <m:r>
                                <a:rPr lang="en-US" altLang="ja-JP" sz="2400" b="0" i="1" smtClean="0">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𝑥</m:t>
                              </m:r>
                              <m:r>
                                <a:rPr lang="en-US" altLang="ja-JP" sz="2400" b="0" i="1" smtClean="0">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𝜆</m:t>
                              </m:r>
                            </m:sup>
                          </m:sSup>
                        </m:num>
                        <m:den>
                          <m:sSup>
                            <m:sSupPr>
                              <m:ctrlPr>
                                <a:rPr lang="en-US" altLang="ja-JP" sz="2400" i="1">
                                  <a:latin typeface="Cambria Math" panose="02040503050406030204" pitchFamily="18" charset="0"/>
                                  <a:ea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𝑒</m:t>
                              </m:r>
                            </m:e>
                            <m:sup>
                              <m:r>
                                <a:rPr lang="en-US" altLang="ja-JP" sz="2400" i="1">
                                  <a:latin typeface="Cambria Math" panose="02040503050406030204" pitchFamily="18" charset="0"/>
                                  <a:ea typeface="Cambria Math" panose="02040503050406030204" pitchFamily="18" charset="0"/>
                                </a:rPr>
                                <m:t>𝑑</m:t>
                              </m:r>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𝜆</m:t>
                              </m:r>
                            </m:sup>
                          </m:sSup>
                        </m:den>
                      </m:f>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m:t>
                      </m:r>
                      <m:sSub>
                        <m:sSubPr>
                          <m:ctrlP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ctrlPr>
                        </m:sSubPr>
                        <m:e>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0</m:t>
                          </m:r>
                        </m:sub>
                      </m:sSub>
                      <m:sSup>
                        <m:sSupPr>
                          <m:ctrlP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ctrlPr>
                        </m:sSupPr>
                        <m:e>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𝑒</m:t>
                          </m:r>
                        </m:e>
                        <m:sup>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𝑥</m:t>
                          </m:r>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𝜆</m:t>
                          </m:r>
                        </m:sup>
                      </m:sSup>
                    </m:oMath>
                  </m:oMathPara>
                </a14:m>
                <a:endParaRPr lang="ja-JP" altLang="en-US" sz="2400" dirty="0"/>
              </a:p>
            </p:txBody>
          </p:sp>
        </mc:Choice>
        <mc:Fallback xmlns="">
          <p:sp>
            <p:nvSpPr>
              <p:cNvPr id="8" name="テキスト ボックス 7">
                <a:extLst>
                  <a:ext uri="{FF2B5EF4-FFF2-40B4-BE49-F238E27FC236}">
                    <a16:creationId xmlns:a16="http://schemas.microsoft.com/office/drawing/2014/main" id="{83F3DCE0-5951-66F8-BD21-082A638D4AB2}"/>
                  </a:ext>
                </a:extLst>
              </p:cNvPr>
              <p:cNvSpPr txBox="1">
                <a:spLocks noRot="1" noChangeAspect="1" noMove="1" noResize="1" noEditPoints="1" noAdjustHandles="1" noChangeArrowheads="1" noChangeShapeType="1" noTextEdit="1"/>
              </p:cNvSpPr>
              <p:nvPr/>
            </p:nvSpPr>
            <p:spPr>
              <a:xfrm>
                <a:off x="2840468" y="1210276"/>
                <a:ext cx="8515380" cy="1471108"/>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D40701D2-30DC-DBAE-A99A-E1921F78D490}"/>
              </a:ext>
            </a:extLst>
          </p:cNvPr>
          <p:cNvSpPr txBox="1"/>
          <p:nvPr/>
        </p:nvSpPr>
        <p:spPr>
          <a:xfrm>
            <a:off x="1541833" y="1559121"/>
            <a:ext cx="1617649" cy="830997"/>
          </a:xfrm>
          <a:prstGeom prst="rect">
            <a:avLst/>
          </a:prstGeom>
          <a:noFill/>
        </p:spPr>
        <p:txBody>
          <a:bodyPr wrap="square">
            <a:spAutoFit/>
          </a:bodyPr>
          <a:lstStyle/>
          <a:p>
            <a:pPr algn="ctr"/>
            <a:r>
              <a:rPr lang="ja-JP" altLang="en-US" sz="2400" b="1" dirty="0"/>
              <a:t>領域</a:t>
            </a:r>
            <a:r>
              <a:rPr lang="en-US" altLang="ja-JP" sz="2400" b="1" dirty="0"/>
              <a:t>S</a:t>
            </a:r>
          </a:p>
          <a:p>
            <a:pPr algn="ctr"/>
            <a:r>
              <a:rPr lang="en-US" altLang="ja-JP" sz="2400" b="1" dirty="0"/>
              <a:t>(0≤x&lt;d)</a:t>
            </a:r>
            <a:endParaRPr lang="ja-JP" altLang="en-US" sz="2400" b="1" dirty="0"/>
          </a:p>
        </p:txBody>
      </p:sp>
      <p:sp>
        <p:nvSpPr>
          <p:cNvPr id="10" name="テキスト ボックス 9">
            <a:extLst>
              <a:ext uri="{FF2B5EF4-FFF2-40B4-BE49-F238E27FC236}">
                <a16:creationId xmlns:a16="http://schemas.microsoft.com/office/drawing/2014/main" id="{9C50AE6D-A9E6-9F6E-A4FA-79813BD5C25E}"/>
              </a:ext>
            </a:extLst>
          </p:cNvPr>
          <p:cNvSpPr txBox="1"/>
          <p:nvPr/>
        </p:nvSpPr>
        <p:spPr>
          <a:xfrm>
            <a:off x="1499484" y="2806466"/>
            <a:ext cx="1617649" cy="830997"/>
          </a:xfrm>
          <a:prstGeom prst="rect">
            <a:avLst/>
          </a:prstGeom>
          <a:noFill/>
        </p:spPr>
        <p:txBody>
          <a:bodyPr wrap="square">
            <a:spAutoFit/>
          </a:bodyPr>
          <a:lstStyle/>
          <a:p>
            <a:pPr algn="ctr"/>
            <a:r>
              <a:rPr lang="ja-JP" altLang="en-US" sz="2400" b="1" dirty="0"/>
              <a:t>領域</a:t>
            </a:r>
            <a:r>
              <a:rPr lang="en-US" altLang="ja-JP" sz="2400" b="1" dirty="0"/>
              <a:t>Σ</a:t>
            </a:r>
          </a:p>
          <a:p>
            <a:pPr algn="ctr"/>
            <a:r>
              <a:rPr lang="en-US" altLang="ja-JP" sz="2400" b="1" dirty="0"/>
              <a:t>(x&gt;d)</a:t>
            </a:r>
            <a:endParaRPr lang="ja-JP" altLang="en-US" sz="2400" b="1"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0B7873C3-28F1-C70E-F7CD-462FEA19D38F}"/>
                  </a:ext>
                </a:extLst>
              </p:cNvPr>
              <p:cNvSpPr txBox="1"/>
              <p:nvPr/>
            </p:nvSpPr>
            <p:spPr>
              <a:xfrm>
                <a:off x="3359425" y="776818"/>
                <a:ext cx="4748736" cy="523220"/>
              </a:xfrm>
              <a:prstGeom prst="rect">
                <a:avLst/>
              </a:prstGeom>
              <a:noFill/>
            </p:spPr>
            <p:txBody>
              <a:bodyPr wrap="none" rtlCol="0">
                <a:spAutoFit/>
              </a:bodyPr>
              <a:lstStyle/>
              <a:p>
                <a:r>
                  <a:rPr kumimoji="1" lang="en-US" altLang="ja-JP" sz="2800" dirty="0"/>
                  <a:t>(1) </a:t>
                </a:r>
                <a14:m>
                  <m:oMath xmlns:m="http://schemas.openxmlformats.org/officeDocument/2006/math">
                    <m:sSub>
                      <m:sSubPr>
                        <m:ctrlPr>
                          <a:rPr lang="ja-JP" altLang="ja-JP" sz="2800" i="1" smtClean="0">
                            <a:effectLst/>
                            <a:latin typeface="Cambria Math" panose="02040503050406030204" pitchFamily="18" charset="0"/>
                            <a:ea typeface="Cambria Math" panose="020405030504060302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8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𝑆</m:t>
                        </m:r>
                      </m:sub>
                    </m:sSub>
                    <m:r>
                      <a:rPr lang="en-US" altLang="ja-JP" sz="28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2800" i="1">
                            <a:latin typeface="Cambria Math" panose="02040503050406030204" pitchFamily="18" charset="0"/>
                            <a:ea typeface="Cambria Math" panose="02040503050406030204" pitchFamily="18" charset="0"/>
                          </a:rPr>
                        </m:ctrlPr>
                      </m:sSubPr>
                      <m:e>
                        <m:r>
                          <a:rPr lang="en-US" altLang="ja-JP" sz="2800" i="1" kern="1000">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800" kern="1000">
                            <a:latin typeface="Cambria Math" panose="02040503050406030204" pitchFamily="18" charset="0"/>
                            <a:ea typeface="ＭＳ 明朝" panose="02020609040205080304" pitchFamily="17" charset="-128"/>
                            <a:cs typeface="Times New Roman" panose="02020603050405020304" pitchFamily="18" charset="0"/>
                          </a:rPr>
                          <m:t>Σ</m:t>
                        </m:r>
                      </m:sub>
                    </m:sSub>
                    <m:r>
                      <a:rPr lang="en-US" altLang="ja-JP" sz="2800" b="0" i="1" kern="1000" smtClean="0">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800" b="0" i="1" kern="1000" smtClean="0">
                        <a:latin typeface="Cambria Math" panose="02040503050406030204" pitchFamily="18" charset="0"/>
                        <a:ea typeface="ＭＳ 明朝" panose="02020609040205080304" pitchFamily="17" charset="-128"/>
                        <a:cs typeface="Times New Roman" panose="02020603050405020304" pitchFamily="18" charset="0"/>
                      </a:rPr>
                      <m:t>𝜆</m:t>
                    </m:r>
                  </m:oMath>
                </a14:m>
                <a:r>
                  <a:rPr kumimoji="1" lang="ja-JP" altLang="en-US" sz="2800" dirty="0"/>
                  <a:t>を代入すると</a:t>
                </a:r>
              </a:p>
            </p:txBody>
          </p:sp>
        </mc:Choice>
        <mc:Fallback xmlns="">
          <p:sp>
            <p:nvSpPr>
              <p:cNvPr id="11" name="テキスト ボックス 10">
                <a:extLst>
                  <a:ext uri="{FF2B5EF4-FFF2-40B4-BE49-F238E27FC236}">
                    <a16:creationId xmlns:a16="http://schemas.microsoft.com/office/drawing/2014/main" id="{0B7873C3-28F1-C70E-F7CD-462FEA19D38F}"/>
                  </a:ext>
                </a:extLst>
              </p:cNvPr>
              <p:cNvSpPr txBox="1">
                <a:spLocks noRot="1" noChangeAspect="1" noMove="1" noResize="1" noEditPoints="1" noAdjustHandles="1" noChangeArrowheads="1" noChangeShapeType="1" noTextEdit="1"/>
              </p:cNvSpPr>
              <p:nvPr/>
            </p:nvSpPr>
            <p:spPr>
              <a:xfrm>
                <a:off x="3359425" y="776818"/>
                <a:ext cx="4748736" cy="523220"/>
              </a:xfrm>
              <a:prstGeom prst="rect">
                <a:avLst/>
              </a:prstGeom>
              <a:blipFill>
                <a:blip r:embed="rId4"/>
                <a:stretch>
                  <a:fillRect l="-2567" t="-10465" r="-1540" b="-32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C13E1F2-BF7A-C2AB-3797-B1ED4683B80F}"/>
                  </a:ext>
                </a:extLst>
              </p:cNvPr>
              <p:cNvSpPr txBox="1"/>
              <p:nvPr/>
            </p:nvSpPr>
            <p:spPr>
              <a:xfrm>
                <a:off x="680116" y="4189251"/>
                <a:ext cx="10665484" cy="523220"/>
              </a:xfrm>
              <a:prstGeom prst="rect">
                <a:avLst/>
              </a:prstGeom>
              <a:noFill/>
            </p:spPr>
            <p:txBody>
              <a:bodyPr wrap="none" rtlCol="0">
                <a:spAutoFit/>
              </a:bodyPr>
              <a:lstStyle/>
              <a:p>
                <a:r>
                  <a:rPr kumimoji="1" lang="en-US" altLang="ja-JP" sz="2800" dirty="0"/>
                  <a:t>(2) </a:t>
                </a:r>
                <a14:m>
                  <m:oMath xmlns:m="http://schemas.openxmlformats.org/officeDocument/2006/math">
                    <m:r>
                      <a:rPr kumimoji="1" lang="en-US" altLang="ja-JP" sz="2800" b="0" i="1" smtClean="0">
                        <a:latin typeface="Cambria Math" panose="02040503050406030204" pitchFamily="18" charset="0"/>
                      </a:rPr>
                      <m:t>𝑑</m:t>
                    </m:r>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𝜆</m:t>
                        </m:r>
                      </m:e>
                      <m:sub>
                        <m:r>
                          <a:rPr kumimoji="1" lang="en-US" altLang="ja-JP" sz="2800" b="0" i="1" smtClean="0">
                            <a:latin typeface="Cambria Math" panose="02040503050406030204" pitchFamily="18" charset="0"/>
                          </a:rPr>
                          <m:t>𝑠</m:t>
                        </m:r>
                      </m:sub>
                    </m:sSub>
                  </m:oMath>
                </a14:m>
                <a:r>
                  <a:rPr kumimoji="1" lang="ja-JP" altLang="en-US" sz="2800" dirty="0"/>
                  <a:t>のとき、</a:t>
                </a:r>
                <a:r>
                  <a:rPr kumimoji="1" lang="en-US" altLang="ja-JP" sz="2800" dirty="0" err="1"/>
                  <a:t>cosh</a:t>
                </a:r>
                <a:r>
                  <a:rPr kumimoji="1" lang="ja-JP" altLang="en-US" sz="2800" dirty="0"/>
                  <a:t>と</a:t>
                </a:r>
                <a:r>
                  <a:rPr kumimoji="1" lang="en-US" altLang="ja-JP" sz="2800" dirty="0" err="1"/>
                  <a:t>sinh</a:t>
                </a:r>
                <a:r>
                  <a:rPr kumimoji="1" lang="ja-JP" altLang="en-US" sz="2800" dirty="0"/>
                  <a:t>は</a:t>
                </a:r>
                <a:r>
                  <a:rPr kumimoji="1" lang="en-US" altLang="ja-JP" sz="2800" dirty="0"/>
                  <a:t>(1/2)*exp</a:t>
                </a:r>
                <a:r>
                  <a:rPr kumimoji="1" lang="ja-JP" altLang="en-US" sz="2800" dirty="0"/>
                  <a:t>で置き換えられるから</a:t>
                </a:r>
              </a:p>
            </p:txBody>
          </p:sp>
        </mc:Choice>
        <mc:Fallback xmlns="">
          <p:sp>
            <p:nvSpPr>
              <p:cNvPr id="13" name="テキスト ボックス 12">
                <a:extLst>
                  <a:ext uri="{FF2B5EF4-FFF2-40B4-BE49-F238E27FC236}">
                    <a16:creationId xmlns:a16="http://schemas.microsoft.com/office/drawing/2014/main" id="{3C13E1F2-BF7A-C2AB-3797-B1ED4683B80F}"/>
                  </a:ext>
                </a:extLst>
              </p:cNvPr>
              <p:cNvSpPr txBox="1">
                <a:spLocks noRot="1" noChangeAspect="1" noMove="1" noResize="1" noEditPoints="1" noAdjustHandles="1" noChangeArrowheads="1" noChangeShapeType="1" noTextEdit="1"/>
              </p:cNvSpPr>
              <p:nvPr/>
            </p:nvSpPr>
            <p:spPr>
              <a:xfrm>
                <a:off x="680116" y="4189251"/>
                <a:ext cx="10665484" cy="523220"/>
              </a:xfrm>
              <a:prstGeom prst="rect">
                <a:avLst/>
              </a:prstGeom>
              <a:blipFill>
                <a:blip r:embed="rId5"/>
                <a:stretch>
                  <a:fillRect l="-1201" t="-10465" b="-32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0F6F2C8D-E67C-FF5F-2C97-3CCD91BBFF85}"/>
                  </a:ext>
                </a:extLst>
              </p:cNvPr>
              <p:cNvSpPr txBox="1"/>
              <p:nvPr/>
            </p:nvSpPr>
            <p:spPr>
              <a:xfrm>
                <a:off x="1070613" y="4774736"/>
                <a:ext cx="10488596" cy="14711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400" i="1" kern="1000" smtClean="0">
                          <a:effectLst/>
                          <a:latin typeface="Cambria Math" panose="02040503050406030204" pitchFamily="18" charset="0"/>
                          <a:ea typeface="ＭＳ 明朝" panose="02020609040205080304" pitchFamily="17" charset="-128"/>
                          <a:cs typeface="Times New Roman" panose="02020603050405020304" pitchFamily="18" charset="0"/>
                        </a:rPr>
                        <m:t>𝐵</m:t>
                      </m:r>
                      <m:d>
                        <m:d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𝑥</m:t>
                          </m:r>
                        </m:e>
                      </m:d>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0</m:t>
                          </m:r>
                        </m:sub>
                      </m:sSub>
                      <m:f>
                        <m:f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func>
                            <m:func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cosh</m:t>
                              </m:r>
                            </m:fName>
                            <m:e>
                              <m:f>
                                <m:f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𝑑</m:t>
                                  </m:r>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𝑥</m:t>
                                  </m:r>
                                </m:num>
                                <m:den>
                                  <m:sSub>
                                    <m:sSub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sinh</m:t>
                              </m:r>
                            </m:fName>
                            <m:e>
                              <m:f>
                                <m:f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𝑑</m:t>
                                  </m:r>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𝑥</m:t>
                                  </m:r>
                                </m:num>
                                <m:den>
                                  <m:sSub>
                                    <m:sSub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num>
                        <m:den>
                          <m:func>
                            <m:func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cosh</m:t>
                              </m:r>
                            </m:fName>
                            <m:e>
                              <m:f>
                                <m:f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sinh</m:t>
                              </m:r>
                            </m:fName>
                            <m:e>
                              <m:f>
                                <m:f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den>
                      </m:f>
                      <m: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ctrlPr>
                        </m:sSubPr>
                        <m:e>
                          <m: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0</m:t>
                          </m:r>
                        </m:sub>
                      </m:sSub>
                      <m:f>
                        <m:fPr>
                          <m:ctrlP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ctrlPr>
                        </m:fPr>
                        <m:num>
                          <m:f>
                            <m:fPr>
                              <m:ctrlP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ctrlPr>
                            </m:fPr>
                            <m:num>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1</m:t>
                              </m:r>
                            </m:num>
                            <m:den>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2</m:t>
                              </m:r>
                            </m:den>
                          </m:f>
                          <m:d>
                            <m:dPr>
                              <m:ctrlP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ctrlPr>
                            </m:dPr>
                            <m:e>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1+</m:t>
                              </m:r>
                              <m:f>
                                <m:fPr>
                                  <m:ctrlPr>
                                    <a:rPr lang="ja-JP" altLang="ja-JP" sz="2400" i="1" kern="100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ja-JP" altLang="ja-JP" sz="2400" i="1" kern="10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400" kern="1000">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2400" i="1" kern="10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𝑠</m:t>
                                      </m:r>
                                    </m:sub>
                                  </m:sSub>
                                </m:den>
                              </m:f>
                            </m:e>
                          </m:d>
                          <m:sSup>
                            <m:sSupPr>
                              <m:ctrlP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ctrlPr>
                            </m:sSupPr>
                            <m:e>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𝑒</m:t>
                              </m:r>
                            </m:e>
                            <m:sup>
                              <m:r>
                                <a:rPr lang="en-US" altLang="ja-JP" sz="2400" b="0" i="1" kern="1000" smtClean="0">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𝑑</m:t>
                              </m:r>
                              <m:r>
                                <a:rPr lang="en-US" altLang="ja-JP" sz="2400" b="0" i="1" kern="1000" smtClean="0">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400" b="0" i="1" kern="1000" smtClean="0">
                                  <a:latin typeface="Cambria Math" panose="02040503050406030204" pitchFamily="18" charset="0"/>
                                  <a:ea typeface="ＭＳ 明朝" panose="02020609040205080304" pitchFamily="17" charset="-128"/>
                                  <a:cs typeface="Times New Roman" panose="02020603050405020304" pitchFamily="18" charset="0"/>
                                </a:rPr>
                                <m:t>𝑥</m:t>
                              </m:r>
                              <m:r>
                                <a:rPr lang="en-US" altLang="ja-JP" sz="2400" b="0" i="1" kern="1000" smtClean="0">
                                  <a:latin typeface="Cambria Math" panose="02040503050406030204" pitchFamily="18" charset="0"/>
                                  <a:ea typeface="ＭＳ 明朝" panose="02020609040205080304" pitchFamily="17" charset="-128"/>
                                  <a:cs typeface="Times New Roman" panose="02020603050405020304" pitchFamily="18" charset="0"/>
                                </a:rPr>
                                <m:t>)/</m:t>
                              </m:r>
                              <m:sSub>
                                <m:sSubPr>
                                  <m:ctrlP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ctrlPr>
                                </m:sSubPr>
                                <m:e>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𝑠</m:t>
                                  </m:r>
                                </m:sub>
                              </m:sSub>
                            </m:sup>
                          </m:sSup>
                        </m:num>
                        <m:den>
                          <m:f>
                            <m:fPr>
                              <m:ctrlP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ctrlPr>
                            </m:fPr>
                            <m:num>
                              <m: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1</m:t>
                              </m:r>
                            </m:num>
                            <m:den>
                              <m: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2</m:t>
                              </m:r>
                            </m:den>
                          </m:f>
                          <m:d>
                            <m:dPr>
                              <m:ctrlP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ctrlPr>
                            </m:dPr>
                            <m:e>
                              <m: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1+</m:t>
                              </m:r>
                              <m:f>
                                <m:fPr>
                                  <m:ctrlPr>
                                    <a:rPr lang="ja-JP" altLang="ja-JP" sz="2400" i="1" kern="100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ja-JP" altLang="ja-JP" sz="2400" i="1" kern="10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400" kern="1000">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2400" i="1" kern="10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𝑠</m:t>
                                      </m:r>
                                    </m:sub>
                                  </m:sSub>
                                </m:den>
                              </m:f>
                            </m:e>
                          </m:d>
                          <m:sSup>
                            <m:sSupPr>
                              <m:ctrlP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ctrlPr>
                            </m:sSupPr>
                            <m:e>
                              <m: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𝑒</m:t>
                              </m:r>
                            </m:e>
                            <m:sup>
                              <m: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𝑑</m:t>
                              </m:r>
                              <m: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ctrlPr>
                                </m:sSubPr>
                                <m:e>
                                  <m: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𝑠</m:t>
                                  </m:r>
                                </m:sub>
                              </m:sSub>
                            </m:sup>
                          </m:sSup>
                        </m:den>
                      </m:f>
                      <m: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ctrlPr>
                        </m:sSubPr>
                        <m:e>
                          <m: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0</m:t>
                          </m:r>
                        </m:sub>
                      </m:sSub>
                      <m:sSup>
                        <m:sSupPr>
                          <m:ctrlP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ctrlPr>
                        </m:sSupPr>
                        <m:e>
                          <m: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𝑒</m:t>
                          </m:r>
                        </m:e>
                        <m:sup>
                          <m: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𝑥</m:t>
                          </m:r>
                          <m: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400" b="0" i="1" kern="1000" smtClean="0">
                              <a:effectLst/>
                              <a:latin typeface="Cambria Math" panose="02040503050406030204" pitchFamily="18" charset="0"/>
                              <a:ea typeface="ＭＳ 明朝" panose="02020609040205080304" pitchFamily="17" charset="-128"/>
                              <a:cs typeface="Times New Roman" panose="02020603050405020304" pitchFamily="18" charset="0"/>
                            </a:rPr>
                            <m:t>𝜆</m:t>
                          </m:r>
                        </m:sup>
                      </m:sSup>
                    </m:oMath>
                  </m:oMathPara>
                </a14:m>
                <a:endParaRPr lang="ja-JP" altLang="en-US" sz="2400" dirty="0"/>
              </a:p>
            </p:txBody>
          </p:sp>
        </mc:Choice>
        <mc:Fallback xmlns="">
          <p:sp>
            <p:nvSpPr>
              <p:cNvPr id="14" name="テキスト ボックス 13">
                <a:extLst>
                  <a:ext uri="{FF2B5EF4-FFF2-40B4-BE49-F238E27FC236}">
                    <a16:creationId xmlns:a16="http://schemas.microsoft.com/office/drawing/2014/main" id="{0F6F2C8D-E67C-FF5F-2C97-3CCD91BBFF85}"/>
                  </a:ext>
                </a:extLst>
              </p:cNvPr>
              <p:cNvSpPr txBox="1">
                <a:spLocks noRot="1" noChangeAspect="1" noMove="1" noResize="1" noEditPoints="1" noAdjustHandles="1" noChangeArrowheads="1" noChangeShapeType="1" noTextEdit="1"/>
              </p:cNvSpPr>
              <p:nvPr/>
            </p:nvSpPr>
            <p:spPr>
              <a:xfrm>
                <a:off x="1070613" y="4774736"/>
                <a:ext cx="10488596" cy="1471108"/>
              </a:xfrm>
              <a:prstGeom prst="rect">
                <a:avLst/>
              </a:prstGeom>
              <a:blipFill>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113794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422844C-EC42-49E7-E9B4-D3947B6D6A87}"/>
              </a:ext>
            </a:extLst>
          </p:cNvPr>
          <p:cNvSpPr txBox="1"/>
          <p:nvPr/>
        </p:nvSpPr>
        <p:spPr>
          <a:xfrm>
            <a:off x="2577548" y="2967335"/>
            <a:ext cx="7036903" cy="923330"/>
          </a:xfrm>
          <a:prstGeom prst="rect">
            <a:avLst/>
          </a:prstGeom>
          <a:noFill/>
          <a:ln>
            <a:solidFill>
              <a:schemeClr val="tx1"/>
            </a:solidFill>
          </a:ln>
        </p:spPr>
        <p:txBody>
          <a:bodyPr wrap="square">
            <a:spAutoFit/>
          </a:bodyPr>
          <a:lstStyle/>
          <a:p>
            <a:pPr algn="ctr"/>
            <a:r>
              <a:rPr lang="en-US" altLang="ja-JP" sz="5400" b="1" dirty="0"/>
              <a:t>4.2 </a:t>
            </a:r>
            <a:r>
              <a:rPr lang="ja-JP" altLang="en-US" sz="5400" b="1" dirty="0"/>
              <a:t>最適膜厚の存在</a:t>
            </a:r>
            <a:endParaRPr kumimoji="1" lang="en-US" altLang="ja-JP" sz="5400" b="1" dirty="0"/>
          </a:p>
        </p:txBody>
      </p:sp>
    </p:spTree>
    <p:extLst>
      <p:ext uri="{BB962C8B-B14F-4D97-AF65-F5344CB8AC3E}">
        <p14:creationId xmlns:p14="http://schemas.microsoft.com/office/powerpoint/2010/main" val="41566853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31669F9-6896-FA9D-810F-230EA6858C3B}"/>
              </a:ext>
            </a:extLst>
          </p:cNvPr>
          <p:cNvSpPr txBox="1"/>
          <p:nvPr/>
        </p:nvSpPr>
        <p:spPr>
          <a:xfrm>
            <a:off x="53572" y="41659"/>
            <a:ext cx="2750274" cy="400110"/>
          </a:xfrm>
          <a:prstGeom prst="rect">
            <a:avLst/>
          </a:prstGeom>
          <a:noFill/>
          <a:ln>
            <a:solidFill>
              <a:schemeClr val="tx1"/>
            </a:solidFill>
          </a:ln>
        </p:spPr>
        <p:txBody>
          <a:bodyPr wrap="square">
            <a:spAutoFit/>
          </a:bodyPr>
          <a:lstStyle/>
          <a:p>
            <a:pPr algn="ctr"/>
            <a:r>
              <a:rPr lang="en-US" altLang="ja-JP" sz="2000" b="1" dirty="0"/>
              <a:t>4.2 </a:t>
            </a:r>
            <a:r>
              <a:rPr lang="ja-JP" altLang="en-US" sz="2000" b="1" dirty="0"/>
              <a:t>最適膜厚の存在</a:t>
            </a:r>
            <a:endParaRPr kumimoji="1" lang="en-US" altLang="ja-JP" sz="2000" b="1"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203ECE9E-5220-886E-650C-1F3807327F4A}"/>
                  </a:ext>
                </a:extLst>
              </p:cNvPr>
              <p:cNvSpPr txBox="1"/>
              <p:nvPr/>
            </p:nvSpPr>
            <p:spPr>
              <a:xfrm>
                <a:off x="601957" y="2975108"/>
                <a:ext cx="6094378" cy="1631409"/>
              </a:xfrm>
              <a:prstGeom prst="rect">
                <a:avLst/>
              </a:prstGeom>
              <a:noFill/>
            </p:spPr>
            <p:txBody>
              <a:bodyPr wrap="square">
                <a:spAutoFit/>
              </a:bodyPr>
              <a:lstStyle/>
              <a:p>
                <a:pPr algn="r" hangingPunct="0">
                  <a:lnSpc>
                    <a:spcPts val="1600"/>
                  </a:lnSpc>
                  <a:tabLst>
                    <a:tab pos="133350" algn="l"/>
                  </a:tabLst>
                </a:pPr>
                <a14:m>
                  <m:oMathPara xmlns:m="http://schemas.openxmlformats.org/officeDocument/2006/math">
                    <m:oMathParaPr>
                      <m:jc m:val="centerGroup"/>
                    </m:oMathParaPr>
                    <m:oMath xmlns:m="http://schemas.openxmlformats.org/officeDocument/2006/math">
                      <m:r>
                        <a:rPr lang="en-US" altLang="ja-JP" sz="1800" i="1" kern="1000" smtClean="0">
                          <a:effectLst/>
                          <a:latin typeface="Cambria Math" panose="02040503050406030204" pitchFamily="18" charset="0"/>
                          <a:ea typeface="ＭＳ 明朝" panose="02020609040205080304" pitchFamily="17" charset="-128"/>
                          <a:cs typeface="Times New Roman" panose="02020603050405020304" pitchFamily="18" charset="0"/>
                        </a:rPr>
                        <m:t>𝐵</m:t>
                      </m:r>
                      <m:d>
                        <m:d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𝑥</m:t>
                          </m:r>
                        </m:e>
                      </m:d>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0</m:t>
                          </m:r>
                        </m:sub>
                      </m:sSub>
                      <m:f>
                        <m:f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func>
                            <m:func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cosh</m:t>
                              </m:r>
                            </m:fName>
                            <m:e>
                              <m:f>
                                <m:f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𝑥</m:t>
                                  </m:r>
                                </m:num>
                                <m:den>
                                  <m:sSub>
                                    <m:sSub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sinh</m:t>
                              </m:r>
                            </m:fName>
                            <m:e>
                              <m:f>
                                <m:f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𝑥</m:t>
                                  </m:r>
                                </m:num>
                                <m:den>
                                  <m:sSub>
                                    <m:sSub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num>
                        <m:den>
                          <m:func>
                            <m:func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cosh</m:t>
                              </m:r>
                            </m:fName>
                            <m:e>
                              <m:f>
                                <m:f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sinh</m:t>
                              </m:r>
                            </m:fName>
                            <m:e>
                              <m:f>
                                <m:f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den>
                      </m:f>
                    </m:oMath>
                  </m:oMathPara>
                </a14:m>
                <a:endParaRPr lang="en-US" altLang="ja-JP" sz="1800" kern="1000" dirty="0">
                  <a:effectLst/>
                  <a:latin typeface="Century" panose="02040604050505020304" pitchFamily="18" charset="0"/>
                  <a:ea typeface="ＭＳ 明朝" panose="02020609040205080304" pitchFamily="17" charset="-128"/>
                  <a:cs typeface="Times New Roman" panose="02020603050405020304" pitchFamily="18" charset="0"/>
                </a:endParaRPr>
              </a:p>
              <a:p>
                <a:pPr algn="r" hangingPunct="0">
                  <a:lnSpc>
                    <a:spcPts val="1600"/>
                  </a:lnSpc>
                  <a:tabLst>
                    <a:tab pos="133350" algn="l"/>
                  </a:tabLst>
                </a:pPr>
                <a:endParaRPr lang="ja-JP" altLang="ja-JP" sz="1800" kern="1000" dirty="0">
                  <a:effectLst/>
                  <a:latin typeface="Century" panose="02040604050505020304" pitchFamily="18" charset="0"/>
                  <a:ea typeface="ＭＳ 明朝" panose="02020609040205080304" pitchFamily="17" charset="-128"/>
                  <a:cs typeface="Times New Roman" panose="02020603050405020304" pitchFamily="18" charset="0"/>
                </a:endParaRPr>
              </a:p>
              <a:p>
                <a:endParaRPr lang="en-US" altLang="ja-JP" sz="1800" i="1" kern="1000" dirty="0">
                  <a:effectLst/>
                  <a:latin typeface="Cambria Math" panose="02040503050406030204" pitchFamily="18" charset="0"/>
                  <a:ea typeface="ＭＳ 明朝" panose="02020609040205080304" pitchFamily="17" charset="-128"/>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𝐵</m:t>
                      </m:r>
                      <m:d>
                        <m:dPr>
                          <m:ctrlPr>
                            <a:rPr lang="ja-JP" altLang="ja-JP" i="1">
                              <a:effectLst/>
                              <a:latin typeface="Cambria Math" panose="02040503050406030204" pitchFamily="18" charset="0"/>
                              <a:ea typeface="Cambria Math" panose="02040503050406030204" pitchFamily="18" charset="0"/>
                            </a:rPr>
                          </m:ctrlPr>
                        </m:d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𝑥</m:t>
                          </m:r>
                        </m:e>
                      </m:d>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0</m:t>
                          </m:r>
                        </m:sub>
                      </m:sSub>
                      <m:f>
                        <m:fPr>
                          <m:ctrlPr>
                            <a:rPr lang="ja-JP" altLang="ja-JP" i="1">
                              <a:effectLst/>
                              <a:latin typeface="Cambria Math" panose="02040503050406030204" pitchFamily="18" charset="0"/>
                              <a:ea typeface="Cambria Math" panose="02040503050406030204" pitchFamily="18" charset="0"/>
                            </a:rPr>
                          </m:ctrlPr>
                        </m:fPr>
                        <m:num>
                          <m:sSup>
                            <m:sSupPr>
                              <m:ctrlPr>
                                <a:rPr lang="ja-JP" altLang="ja-JP" i="1">
                                  <a:effectLst/>
                                  <a:latin typeface="Cambria Math" panose="02040503050406030204" pitchFamily="18" charset="0"/>
                                  <a:ea typeface="Cambria Math" panose="02040503050406030204" pitchFamily="18" charset="0"/>
                                </a:rPr>
                              </m:ctrlPr>
                            </m:sSup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𝑒</m:t>
                              </m:r>
                            </m:e>
                            <m:sup>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type m:val="lin"/>
                                  <m:ctrlPr>
                                    <a:rPr lang="ja-JP" altLang="ja-JP" i="1">
                                      <a:effectLst/>
                                      <a:latin typeface="Cambria Math" panose="02040503050406030204" pitchFamily="18" charset="0"/>
                                      <a:ea typeface="Cambria Math" panose="020405030504060302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𝑥</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den>
                              </m:f>
                            </m:sup>
                          </m:sSup>
                        </m:num>
                        <m:den>
                          <m:func>
                            <m:funcPr>
                              <m:ctrlPr>
                                <a:rPr lang="ja-JP" altLang="ja-JP" i="1">
                                  <a:effectLst/>
                                  <a:latin typeface="Cambria Math" panose="02040503050406030204" pitchFamily="18" charset="0"/>
                                  <a:ea typeface="Cambria Math" panose="02040503050406030204" pitchFamily="18" charset="0"/>
                                </a:rPr>
                              </m:ctrlPr>
                            </m:funcPr>
                            <m:fName>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cosh</m:t>
                              </m:r>
                            </m:fName>
                            <m:e>
                              <m:f>
                                <m:fPr>
                                  <m:ctrlPr>
                                    <a:rPr lang="ja-JP" altLang="ja-JP" i="1">
                                      <a:effectLst/>
                                      <a:latin typeface="Cambria Math" panose="02040503050406030204" pitchFamily="18" charset="0"/>
                                      <a:ea typeface="Cambria Math" panose="020405030504060302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i="1">
                                  <a:effectLst/>
                                  <a:latin typeface="Cambria Math" panose="02040503050406030204" pitchFamily="18" charset="0"/>
                                  <a:ea typeface="Cambria Math" panose="02040503050406030204" pitchFamily="18" charset="0"/>
                                </a:rPr>
                              </m:ctrlPr>
                            </m:fPr>
                            <m:num>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ja-JP" altLang="ja-JP" i="1">
                                  <a:effectLst/>
                                  <a:latin typeface="Cambria Math" panose="02040503050406030204" pitchFamily="18" charset="0"/>
                                  <a:ea typeface="Cambria Math" panose="02040503050406030204" pitchFamily="18" charset="0"/>
                                </a:rPr>
                              </m:ctrlPr>
                            </m:funcPr>
                            <m:fName>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sinh</m:t>
                              </m:r>
                            </m:fName>
                            <m:e>
                              <m:f>
                                <m:fPr>
                                  <m:ctrlPr>
                                    <a:rPr lang="ja-JP" altLang="ja-JP" i="1">
                                      <a:effectLst/>
                                      <a:latin typeface="Cambria Math" panose="02040503050406030204" pitchFamily="18" charset="0"/>
                                      <a:ea typeface="Cambria Math" panose="020405030504060302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smtClean="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den>
                      </m:f>
                    </m:oMath>
                  </m:oMathPara>
                </a14:m>
                <a:endParaRPr lang="ja-JP" altLang="en-US" dirty="0"/>
              </a:p>
            </p:txBody>
          </p:sp>
        </mc:Choice>
        <mc:Fallback xmlns="">
          <p:sp>
            <p:nvSpPr>
              <p:cNvPr id="3" name="テキスト ボックス 2">
                <a:extLst>
                  <a:ext uri="{FF2B5EF4-FFF2-40B4-BE49-F238E27FC236}">
                    <a16:creationId xmlns:a16="http://schemas.microsoft.com/office/drawing/2014/main" id="{203ECE9E-5220-886E-650C-1F3807327F4A}"/>
                  </a:ext>
                </a:extLst>
              </p:cNvPr>
              <p:cNvSpPr txBox="1">
                <a:spLocks noRot="1" noChangeAspect="1" noMove="1" noResize="1" noEditPoints="1" noAdjustHandles="1" noChangeArrowheads="1" noChangeShapeType="1" noTextEdit="1"/>
              </p:cNvSpPr>
              <p:nvPr/>
            </p:nvSpPr>
            <p:spPr>
              <a:xfrm>
                <a:off x="601957" y="2975108"/>
                <a:ext cx="6094378" cy="1631409"/>
              </a:xfrm>
              <a:prstGeom prst="rect">
                <a:avLst/>
              </a:prstGeom>
              <a:blipFill>
                <a:blip r:embed="rId2"/>
                <a:stretch>
                  <a:fillRect t="-36567"/>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4814B252-D743-1284-175C-BB9FFDAE7C11}"/>
              </a:ext>
            </a:extLst>
          </p:cNvPr>
          <p:cNvSpPr txBox="1"/>
          <p:nvPr/>
        </p:nvSpPr>
        <p:spPr>
          <a:xfrm>
            <a:off x="85383" y="2511280"/>
            <a:ext cx="1617649" cy="830997"/>
          </a:xfrm>
          <a:prstGeom prst="rect">
            <a:avLst/>
          </a:prstGeom>
          <a:noFill/>
        </p:spPr>
        <p:txBody>
          <a:bodyPr wrap="square">
            <a:spAutoFit/>
          </a:bodyPr>
          <a:lstStyle/>
          <a:p>
            <a:pPr algn="ctr"/>
            <a:r>
              <a:rPr lang="ja-JP" altLang="en-US" sz="2400" b="1" dirty="0"/>
              <a:t>領域</a:t>
            </a:r>
            <a:r>
              <a:rPr lang="en-US" altLang="ja-JP" sz="2400" b="1" dirty="0"/>
              <a:t>S</a:t>
            </a:r>
          </a:p>
          <a:p>
            <a:pPr algn="ctr"/>
            <a:r>
              <a:rPr lang="en-US" altLang="ja-JP" sz="2400" b="1" dirty="0"/>
              <a:t>(0≤x&lt;d)</a:t>
            </a:r>
            <a:endParaRPr lang="ja-JP" altLang="en-US" sz="2400" b="1" dirty="0"/>
          </a:p>
        </p:txBody>
      </p:sp>
      <p:sp>
        <p:nvSpPr>
          <p:cNvPr id="5" name="テキスト ボックス 4">
            <a:extLst>
              <a:ext uri="{FF2B5EF4-FFF2-40B4-BE49-F238E27FC236}">
                <a16:creationId xmlns:a16="http://schemas.microsoft.com/office/drawing/2014/main" id="{CD90C5AA-A050-8D50-6F5D-97068BF5B106}"/>
              </a:ext>
            </a:extLst>
          </p:cNvPr>
          <p:cNvSpPr txBox="1"/>
          <p:nvPr/>
        </p:nvSpPr>
        <p:spPr>
          <a:xfrm>
            <a:off x="53572" y="3684757"/>
            <a:ext cx="1617649" cy="830997"/>
          </a:xfrm>
          <a:prstGeom prst="rect">
            <a:avLst/>
          </a:prstGeom>
          <a:noFill/>
        </p:spPr>
        <p:txBody>
          <a:bodyPr wrap="square">
            <a:spAutoFit/>
          </a:bodyPr>
          <a:lstStyle/>
          <a:p>
            <a:pPr algn="ctr"/>
            <a:r>
              <a:rPr lang="ja-JP" altLang="en-US" sz="2400" b="1" dirty="0"/>
              <a:t>領域</a:t>
            </a:r>
            <a:r>
              <a:rPr lang="en-US" altLang="ja-JP" sz="2400" b="1" dirty="0"/>
              <a:t>Σ</a:t>
            </a:r>
          </a:p>
          <a:p>
            <a:pPr algn="ctr"/>
            <a:r>
              <a:rPr lang="en-US" altLang="ja-JP" sz="2400" b="1" dirty="0"/>
              <a:t>(x&gt;d)</a:t>
            </a:r>
            <a:endParaRPr lang="ja-JP" altLang="en-US" sz="2400" b="1"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2517EE3-4CDC-36AF-166F-D2EF389B9003}"/>
                  </a:ext>
                </a:extLst>
              </p:cNvPr>
              <p:cNvSpPr txBox="1"/>
              <p:nvPr/>
            </p:nvSpPr>
            <p:spPr>
              <a:xfrm>
                <a:off x="5030477" y="617753"/>
                <a:ext cx="1329788"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1" i="1">
                          <a:latin typeface="Cambria Math" panose="02040503050406030204" pitchFamily="18" charset="0"/>
                        </a:rPr>
                        <m:t>𝑩</m:t>
                      </m:r>
                      <m:r>
                        <a:rPr lang="en-US" altLang="ja-JP" i="1">
                          <a:latin typeface="Cambria Math" panose="02040503050406030204" pitchFamily="18" charset="0"/>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a:rPr lang="en-US" altLang="ja-JP" i="1">
                                    <a:latin typeface="Cambria Math" panose="02040503050406030204" pitchFamily="18" charset="0"/>
                                  </a:rPr>
                                  <m:t>0</m:t>
                                </m:r>
                              </m:e>
                            </m:mr>
                            <m:mr>
                              <m:e>
                                <m:r>
                                  <a:rPr lang="en-US" altLang="ja-JP" i="1">
                                    <a:latin typeface="Cambria Math" panose="02040503050406030204" pitchFamily="18" charset="0"/>
                                  </a:rPr>
                                  <m:t>0</m:t>
                                </m:r>
                              </m:e>
                            </m:mr>
                            <m:mr>
                              <m:e>
                                <m:r>
                                  <a:rPr lang="en-US" altLang="ja-JP" i="1">
                                    <a:latin typeface="Cambria Math" panose="02040503050406030204" pitchFamily="18" charset="0"/>
                                  </a:rPr>
                                  <m:t>𝐵</m:t>
                                </m:r>
                                <m:r>
                                  <a:rPr lang="en-US" altLang="ja-JP" i="1">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e>
                            </m:mr>
                          </m:m>
                        </m:e>
                      </m:d>
                    </m:oMath>
                  </m:oMathPara>
                </a14:m>
                <a:endParaRPr lang="ja-JP" altLang="en-US" dirty="0"/>
              </a:p>
            </p:txBody>
          </p:sp>
        </mc:Choice>
        <mc:Fallback xmlns="">
          <p:sp>
            <p:nvSpPr>
              <p:cNvPr id="12" name="テキスト ボックス 11">
                <a:extLst>
                  <a:ext uri="{FF2B5EF4-FFF2-40B4-BE49-F238E27FC236}">
                    <a16:creationId xmlns:a16="http://schemas.microsoft.com/office/drawing/2014/main" id="{C2517EE3-4CDC-36AF-166F-D2EF389B9003}"/>
                  </a:ext>
                </a:extLst>
              </p:cNvPr>
              <p:cNvSpPr txBox="1">
                <a:spLocks noRot="1" noChangeAspect="1" noMove="1" noResize="1" noEditPoints="1" noAdjustHandles="1" noChangeArrowheads="1" noChangeShapeType="1" noTextEdit="1"/>
              </p:cNvSpPr>
              <p:nvPr/>
            </p:nvSpPr>
            <p:spPr>
              <a:xfrm>
                <a:off x="5030477" y="617753"/>
                <a:ext cx="1329788" cy="89171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6A46D22D-7ED9-DC2D-3ED3-AFD3A74AD340}"/>
                  </a:ext>
                </a:extLst>
              </p:cNvPr>
              <p:cNvSpPr txBox="1"/>
              <p:nvPr/>
            </p:nvSpPr>
            <p:spPr>
              <a:xfrm>
                <a:off x="7136024" y="688461"/>
                <a:ext cx="1161664" cy="7421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1" i="1" smtClean="0">
                          <a:latin typeface="Cambria Math" panose="02040503050406030204" pitchFamily="18" charset="0"/>
                        </a:rPr>
                        <m:t>𝑱</m:t>
                      </m:r>
                      <m:r>
                        <a:rPr lang="en-US" altLang="ja-JP" i="1">
                          <a:latin typeface="Cambria Math" panose="02040503050406030204" pitchFamily="18" charset="0"/>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0</m:t>
                                </m:r>
                              </m:e>
                            </m:mr>
                            <m:mr>
                              <m:e>
                                <m:r>
                                  <a:rPr lang="en-US" altLang="ja-JP" b="0" i="1" smtClean="0">
                                    <a:latin typeface="Cambria Math" panose="02040503050406030204" pitchFamily="18" charset="0"/>
                                  </a:rPr>
                                  <m:t>𝐽</m:t>
                                </m:r>
                                <m:r>
                                  <a:rPr lang="en-US" altLang="ja-JP" i="1">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e>
                            </m:mr>
                            <m:mr>
                              <m:e>
                                <m:r>
                                  <a:rPr lang="en-US" altLang="ja-JP" i="1">
                                    <a:latin typeface="Cambria Math" panose="02040503050406030204" pitchFamily="18" charset="0"/>
                                  </a:rPr>
                                  <m:t>0</m:t>
                                </m:r>
                              </m:e>
                            </m:mr>
                          </m:m>
                        </m:e>
                      </m:d>
                    </m:oMath>
                  </m:oMathPara>
                </a14:m>
                <a:endParaRPr lang="ja-JP" altLang="en-US" dirty="0"/>
              </a:p>
            </p:txBody>
          </p:sp>
        </mc:Choice>
        <mc:Fallback xmlns="">
          <p:sp>
            <p:nvSpPr>
              <p:cNvPr id="13" name="テキスト ボックス 12">
                <a:extLst>
                  <a:ext uri="{FF2B5EF4-FFF2-40B4-BE49-F238E27FC236}">
                    <a16:creationId xmlns:a16="http://schemas.microsoft.com/office/drawing/2014/main" id="{6A46D22D-7ED9-DC2D-3ED3-AFD3A74AD340}"/>
                  </a:ext>
                </a:extLst>
              </p:cNvPr>
              <p:cNvSpPr txBox="1">
                <a:spLocks noRot="1" noChangeAspect="1" noMove="1" noResize="1" noEditPoints="1" noAdjustHandles="1" noChangeArrowheads="1" noChangeShapeType="1" noTextEdit="1"/>
              </p:cNvSpPr>
              <p:nvPr/>
            </p:nvSpPr>
            <p:spPr>
              <a:xfrm>
                <a:off x="7136024" y="688461"/>
                <a:ext cx="1161664" cy="742191"/>
              </a:xfrm>
              <a:prstGeom prst="rect">
                <a:avLst/>
              </a:prstGeom>
              <a:blipFill>
                <a:blip r:embed="rId6"/>
                <a:stretch>
                  <a:fillRect/>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161F6C8C-C028-39EC-2982-CC6D8DA231ED}"/>
              </a:ext>
            </a:extLst>
          </p:cNvPr>
          <p:cNvPicPr>
            <a:picLocks noChangeAspect="1"/>
          </p:cNvPicPr>
          <p:nvPr/>
        </p:nvPicPr>
        <p:blipFill>
          <a:blip r:embed="rId7" cstate="screen">
            <a:extLst>
              <a:ext uri="{BEBA8EAE-BF5A-486C-A8C5-ECC9F3942E4B}">
                <a14:imgProps xmlns:a14="http://schemas.microsoft.com/office/drawing/2010/main">
                  <a14:imgLayer r:embed="rId8">
                    <a14:imgEffect>
                      <a14:artisticCrisscrossEtching/>
                    </a14:imgEffect>
                  </a14:imgLayer>
                </a14:imgProps>
              </a:ext>
              <a:ext uri="{28A0092B-C50C-407E-A947-70E740481C1C}">
                <a14:useLocalDpi xmlns:a14="http://schemas.microsoft.com/office/drawing/2010/main"/>
              </a:ext>
            </a:extLst>
          </a:blip>
          <a:srcRect/>
          <a:stretch/>
        </p:blipFill>
        <p:spPr>
          <a:xfrm>
            <a:off x="8661760" y="33030"/>
            <a:ext cx="2423874" cy="2094547"/>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924A69E-14C7-31FA-EA07-2BEB32B8642A}"/>
                  </a:ext>
                </a:extLst>
              </p:cNvPr>
              <p:cNvSpPr txBox="1"/>
              <p:nvPr/>
            </p:nvSpPr>
            <p:spPr>
              <a:xfrm>
                <a:off x="65927" y="745337"/>
                <a:ext cx="4256999" cy="1400383"/>
              </a:xfrm>
              <a:prstGeom prst="rect">
                <a:avLst/>
              </a:prstGeom>
              <a:noFill/>
            </p:spPr>
            <p:txBody>
              <a:bodyPr wrap="none" rtlCol="0">
                <a:spAutoFit/>
              </a:bodyPr>
              <a:lstStyle/>
              <a:p>
                <a:r>
                  <a:rPr kumimoji="1" lang="ja-JP" altLang="en-US" sz="2400" dirty="0"/>
                  <a:t>電流分布はいつもの通り</a:t>
                </a:r>
                <a:endParaRPr kumimoji="1" lang="en-US" altLang="ja-JP" sz="2400" dirty="0"/>
              </a:p>
              <a:p>
                <a:r>
                  <a:rPr lang="ja-JP" altLang="en-US" sz="2400" dirty="0"/>
                  <a:t>アンペールの法則 </a:t>
                </a:r>
                <a14:m>
                  <m:oMath xmlns:m="http://schemas.openxmlformats.org/officeDocument/2006/math">
                    <m:r>
                      <a:rPr lang="en-US" altLang="ja-JP" sz="2400" b="1" i="1" smtClean="0">
                        <a:latin typeface="Cambria Math" panose="02040503050406030204" pitchFamily="18" charset="0"/>
                      </a:rPr>
                      <m:t>𝒋</m:t>
                    </m:r>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𝜇</m:t>
                            </m:r>
                          </m:e>
                          <m:sub>
                            <m:r>
                              <a:rPr lang="en-US" altLang="ja-JP" sz="2400" i="1">
                                <a:latin typeface="Cambria Math" panose="02040503050406030204" pitchFamily="18" charset="0"/>
                              </a:rPr>
                              <m:t>0</m:t>
                            </m:r>
                          </m:sub>
                        </m:sSub>
                      </m:den>
                    </m:f>
                    <m:r>
                      <m:rPr>
                        <m:sty m:val="p"/>
                      </m:rPr>
                      <a:rPr lang="en-US" altLang="ja-JP" sz="2400">
                        <a:latin typeface="Cambria Math" panose="02040503050406030204" pitchFamily="18" charset="0"/>
                        <a:ea typeface="Cambria Math" panose="02040503050406030204" pitchFamily="18" charset="0"/>
                      </a:rPr>
                      <m:t>rot</m:t>
                    </m:r>
                    <m:r>
                      <a:rPr lang="en-US" altLang="ja-JP" sz="2400" i="1">
                        <a:latin typeface="Cambria Math" panose="02040503050406030204" pitchFamily="18" charset="0"/>
                        <a:ea typeface="Cambria Math" panose="02040503050406030204" pitchFamily="18" charset="0"/>
                      </a:rPr>
                      <m:t> </m:t>
                    </m:r>
                    <m:r>
                      <a:rPr lang="en-US" altLang="ja-JP" sz="2400" b="1" i="1">
                        <a:latin typeface="Cambria Math" panose="02040503050406030204" pitchFamily="18" charset="0"/>
                      </a:rPr>
                      <m:t>𝑩</m:t>
                    </m:r>
                  </m:oMath>
                </a14:m>
                <a:endParaRPr lang="ja-JP" altLang="en-US" sz="2400" b="1" dirty="0"/>
              </a:p>
              <a:p>
                <a:r>
                  <a:rPr lang="ja-JP" altLang="en-US" sz="2400" dirty="0"/>
                  <a:t>から求まる</a:t>
                </a:r>
                <a:endParaRPr kumimoji="1" lang="ja-JP" altLang="en-US" sz="2400" dirty="0"/>
              </a:p>
            </p:txBody>
          </p:sp>
        </mc:Choice>
        <mc:Fallback xmlns="">
          <p:sp>
            <p:nvSpPr>
              <p:cNvPr id="15" name="テキスト ボックス 14">
                <a:extLst>
                  <a:ext uri="{FF2B5EF4-FFF2-40B4-BE49-F238E27FC236}">
                    <a16:creationId xmlns:a16="http://schemas.microsoft.com/office/drawing/2014/main" id="{6924A69E-14C7-31FA-EA07-2BEB32B8642A}"/>
                  </a:ext>
                </a:extLst>
              </p:cNvPr>
              <p:cNvSpPr txBox="1">
                <a:spLocks noRot="1" noChangeAspect="1" noMove="1" noResize="1" noEditPoints="1" noAdjustHandles="1" noChangeArrowheads="1" noChangeShapeType="1" noTextEdit="1"/>
              </p:cNvSpPr>
              <p:nvPr/>
            </p:nvSpPr>
            <p:spPr>
              <a:xfrm>
                <a:off x="65927" y="745337"/>
                <a:ext cx="4256999" cy="1400383"/>
              </a:xfrm>
              <a:prstGeom prst="rect">
                <a:avLst/>
              </a:prstGeom>
              <a:blipFill>
                <a:blip r:embed="rId9"/>
                <a:stretch>
                  <a:fillRect l="-2292" t="-3478" b="-869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74692532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31669F9-6896-FA9D-810F-230EA6858C3B}"/>
              </a:ext>
            </a:extLst>
          </p:cNvPr>
          <p:cNvSpPr txBox="1"/>
          <p:nvPr/>
        </p:nvSpPr>
        <p:spPr>
          <a:xfrm>
            <a:off x="53572" y="41659"/>
            <a:ext cx="2750274" cy="400110"/>
          </a:xfrm>
          <a:prstGeom prst="rect">
            <a:avLst/>
          </a:prstGeom>
          <a:noFill/>
          <a:ln>
            <a:solidFill>
              <a:schemeClr val="tx1"/>
            </a:solidFill>
          </a:ln>
        </p:spPr>
        <p:txBody>
          <a:bodyPr wrap="square">
            <a:spAutoFit/>
          </a:bodyPr>
          <a:lstStyle/>
          <a:p>
            <a:pPr algn="ctr"/>
            <a:r>
              <a:rPr lang="en-US" altLang="ja-JP" sz="2000" b="1" dirty="0"/>
              <a:t>4.2 </a:t>
            </a:r>
            <a:r>
              <a:rPr lang="ja-JP" altLang="en-US" sz="2000" b="1" dirty="0"/>
              <a:t>最適膜厚の存在</a:t>
            </a:r>
            <a:endParaRPr kumimoji="1" lang="en-US" altLang="ja-JP" sz="2000" b="1"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203ECE9E-5220-886E-650C-1F3807327F4A}"/>
                  </a:ext>
                </a:extLst>
              </p:cNvPr>
              <p:cNvSpPr txBox="1"/>
              <p:nvPr/>
            </p:nvSpPr>
            <p:spPr>
              <a:xfrm>
                <a:off x="601957" y="2975108"/>
                <a:ext cx="6094378" cy="1631409"/>
              </a:xfrm>
              <a:prstGeom prst="rect">
                <a:avLst/>
              </a:prstGeom>
              <a:noFill/>
            </p:spPr>
            <p:txBody>
              <a:bodyPr wrap="square">
                <a:spAutoFit/>
              </a:bodyPr>
              <a:lstStyle/>
              <a:p>
                <a:pPr algn="r" hangingPunct="0">
                  <a:lnSpc>
                    <a:spcPts val="1600"/>
                  </a:lnSpc>
                  <a:tabLst>
                    <a:tab pos="133350" algn="l"/>
                  </a:tabLst>
                </a:pPr>
                <a14:m>
                  <m:oMathPara xmlns:m="http://schemas.openxmlformats.org/officeDocument/2006/math">
                    <m:oMathParaPr>
                      <m:jc m:val="centerGroup"/>
                    </m:oMathParaPr>
                    <m:oMath xmlns:m="http://schemas.openxmlformats.org/officeDocument/2006/math">
                      <m:r>
                        <a:rPr lang="en-US" altLang="ja-JP" sz="1800" i="1" kern="1000" smtClean="0">
                          <a:effectLst/>
                          <a:latin typeface="Cambria Math" panose="02040503050406030204" pitchFamily="18" charset="0"/>
                          <a:ea typeface="ＭＳ 明朝" panose="02020609040205080304" pitchFamily="17" charset="-128"/>
                          <a:cs typeface="Times New Roman" panose="02020603050405020304" pitchFamily="18" charset="0"/>
                        </a:rPr>
                        <m:t>𝐵</m:t>
                      </m:r>
                      <m:d>
                        <m:d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𝑥</m:t>
                          </m:r>
                        </m:e>
                      </m:d>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0</m:t>
                          </m:r>
                        </m:sub>
                      </m:sSub>
                      <m:f>
                        <m:f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func>
                            <m:func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cosh</m:t>
                              </m:r>
                            </m:fName>
                            <m:e>
                              <m:f>
                                <m:f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𝑥</m:t>
                                  </m:r>
                                </m:num>
                                <m:den>
                                  <m:sSub>
                                    <m:sSub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sinh</m:t>
                              </m:r>
                            </m:fName>
                            <m:e>
                              <m:f>
                                <m:f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𝑥</m:t>
                                  </m:r>
                                </m:num>
                                <m:den>
                                  <m:sSub>
                                    <m:sSub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num>
                        <m:den>
                          <m:func>
                            <m:func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cosh</m:t>
                              </m:r>
                            </m:fName>
                            <m:e>
                              <m:f>
                                <m:f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sinh</m:t>
                              </m:r>
                            </m:fName>
                            <m:e>
                              <m:f>
                                <m:f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1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den>
                      </m:f>
                    </m:oMath>
                  </m:oMathPara>
                </a14:m>
                <a:endParaRPr lang="en-US" altLang="ja-JP" sz="1800" kern="1000" dirty="0">
                  <a:effectLst/>
                  <a:latin typeface="Century" panose="02040604050505020304" pitchFamily="18" charset="0"/>
                  <a:ea typeface="ＭＳ 明朝" panose="02020609040205080304" pitchFamily="17" charset="-128"/>
                  <a:cs typeface="Times New Roman" panose="02020603050405020304" pitchFamily="18" charset="0"/>
                </a:endParaRPr>
              </a:p>
              <a:p>
                <a:pPr algn="r" hangingPunct="0">
                  <a:lnSpc>
                    <a:spcPts val="1600"/>
                  </a:lnSpc>
                  <a:tabLst>
                    <a:tab pos="133350" algn="l"/>
                  </a:tabLst>
                </a:pPr>
                <a:endParaRPr lang="ja-JP" altLang="ja-JP" sz="1800" kern="1000" dirty="0">
                  <a:effectLst/>
                  <a:latin typeface="Century" panose="02040604050505020304" pitchFamily="18" charset="0"/>
                  <a:ea typeface="ＭＳ 明朝" panose="02020609040205080304" pitchFamily="17" charset="-128"/>
                  <a:cs typeface="Times New Roman" panose="02020603050405020304" pitchFamily="18" charset="0"/>
                </a:endParaRPr>
              </a:p>
              <a:p>
                <a:endParaRPr lang="en-US" altLang="ja-JP" sz="1800" i="1" kern="1000" dirty="0">
                  <a:effectLst/>
                  <a:latin typeface="Cambria Math" panose="02040503050406030204" pitchFamily="18" charset="0"/>
                  <a:ea typeface="ＭＳ 明朝" panose="02020609040205080304" pitchFamily="17" charset="-128"/>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𝐵</m:t>
                      </m:r>
                      <m:d>
                        <m:dPr>
                          <m:ctrlPr>
                            <a:rPr lang="ja-JP" altLang="ja-JP" i="1">
                              <a:effectLst/>
                              <a:latin typeface="Cambria Math" panose="02040503050406030204" pitchFamily="18" charset="0"/>
                              <a:ea typeface="Cambria Math" panose="02040503050406030204" pitchFamily="18" charset="0"/>
                            </a:rPr>
                          </m:ctrlPr>
                        </m:d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𝑥</m:t>
                          </m:r>
                        </m:e>
                      </m:d>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0</m:t>
                          </m:r>
                        </m:sub>
                      </m:sSub>
                      <m:f>
                        <m:fPr>
                          <m:ctrlPr>
                            <a:rPr lang="ja-JP" altLang="ja-JP" i="1">
                              <a:effectLst/>
                              <a:latin typeface="Cambria Math" panose="02040503050406030204" pitchFamily="18" charset="0"/>
                              <a:ea typeface="Cambria Math" panose="02040503050406030204" pitchFamily="18" charset="0"/>
                            </a:rPr>
                          </m:ctrlPr>
                        </m:fPr>
                        <m:num>
                          <m:sSup>
                            <m:sSupPr>
                              <m:ctrlPr>
                                <a:rPr lang="ja-JP" altLang="ja-JP" i="1">
                                  <a:effectLst/>
                                  <a:latin typeface="Cambria Math" panose="02040503050406030204" pitchFamily="18" charset="0"/>
                                  <a:ea typeface="Cambria Math" panose="02040503050406030204" pitchFamily="18" charset="0"/>
                                </a:rPr>
                              </m:ctrlPr>
                            </m:sSup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𝑒</m:t>
                              </m:r>
                            </m:e>
                            <m:sup>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type m:val="lin"/>
                                  <m:ctrlPr>
                                    <a:rPr lang="ja-JP" altLang="ja-JP" i="1">
                                      <a:effectLst/>
                                      <a:latin typeface="Cambria Math" panose="02040503050406030204" pitchFamily="18" charset="0"/>
                                      <a:ea typeface="Cambria Math" panose="020405030504060302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𝑥</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den>
                              </m:f>
                            </m:sup>
                          </m:sSup>
                        </m:num>
                        <m:den>
                          <m:func>
                            <m:funcPr>
                              <m:ctrlPr>
                                <a:rPr lang="ja-JP" altLang="ja-JP" i="1">
                                  <a:effectLst/>
                                  <a:latin typeface="Cambria Math" panose="02040503050406030204" pitchFamily="18" charset="0"/>
                                  <a:ea typeface="Cambria Math" panose="02040503050406030204" pitchFamily="18" charset="0"/>
                                </a:rPr>
                              </m:ctrlPr>
                            </m:funcPr>
                            <m:fName>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cosh</m:t>
                              </m:r>
                            </m:fName>
                            <m:e>
                              <m:f>
                                <m:fPr>
                                  <m:ctrlPr>
                                    <a:rPr lang="ja-JP" altLang="ja-JP" i="1">
                                      <a:effectLst/>
                                      <a:latin typeface="Cambria Math" panose="02040503050406030204" pitchFamily="18" charset="0"/>
                                      <a:ea typeface="Cambria Math" panose="020405030504060302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i="1">
                                  <a:effectLst/>
                                  <a:latin typeface="Cambria Math" panose="02040503050406030204" pitchFamily="18" charset="0"/>
                                  <a:ea typeface="Cambria Math" panose="02040503050406030204" pitchFamily="18" charset="0"/>
                                </a:rPr>
                              </m:ctrlPr>
                            </m:fPr>
                            <m:num>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ja-JP" altLang="ja-JP" i="1">
                                  <a:effectLst/>
                                  <a:latin typeface="Cambria Math" panose="02040503050406030204" pitchFamily="18" charset="0"/>
                                  <a:ea typeface="Cambria Math" panose="02040503050406030204" pitchFamily="18" charset="0"/>
                                </a:rPr>
                              </m:ctrlPr>
                            </m:funcPr>
                            <m:fName>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sinh</m:t>
                              </m:r>
                            </m:fName>
                            <m:e>
                              <m:f>
                                <m:fPr>
                                  <m:ctrlPr>
                                    <a:rPr lang="ja-JP" altLang="ja-JP" i="1">
                                      <a:effectLst/>
                                      <a:latin typeface="Cambria Math" panose="02040503050406030204" pitchFamily="18" charset="0"/>
                                      <a:ea typeface="Cambria Math" panose="020405030504060302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smtClean="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den>
                      </m:f>
                    </m:oMath>
                  </m:oMathPara>
                </a14:m>
                <a:endParaRPr lang="ja-JP" altLang="en-US" dirty="0"/>
              </a:p>
            </p:txBody>
          </p:sp>
        </mc:Choice>
        <mc:Fallback xmlns="">
          <p:sp>
            <p:nvSpPr>
              <p:cNvPr id="3" name="テキスト ボックス 2">
                <a:extLst>
                  <a:ext uri="{FF2B5EF4-FFF2-40B4-BE49-F238E27FC236}">
                    <a16:creationId xmlns:a16="http://schemas.microsoft.com/office/drawing/2014/main" id="{203ECE9E-5220-886E-650C-1F3807327F4A}"/>
                  </a:ext>
                </a:extLst>
              </p:cNvPr>
              <p:cNvSpPr txBox="1">
                <a:spLocks noRot="1" noChangeAspect="1" noMove="1" noResize="1" noEditPoints="1" noAdjustHandles="1" noChangeArrowheads="1" noChangeShapeType="1" noTextEdit="1"/>
              </p:cNvSpPr>
              <p:nvPr/>
            </p:nvSpPr>
            <p:spPr>
              <a:xfrm>
                <a:off x="601957" y="2975108"/>
                <a:ext cx="6094378" cy="1631409"/>
              </a:xfrm>
              <a:prstGeom prst="rect">
                <a:avLst/>
              </a:prstGeom>
              <a:blipFill>
                <a:blip r:embed="rId2"/>
                <a:stretch>
                  <a:fillRect t="-36567"/>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4814B252-D743-1284-175C-BB9FFDAE7C11}"/>
              </a:ext>
            </a:extLst>
          </p:cNvPr>
          <p:cNvSpPr txBox="1"/>
          <p:nvPr/>
        </p:nvSpPr>
        <p:spPr>
          <a:xfrm>
            <a:off x="85383" y="2511280"/>
            <a:ext cx="1617649" cy="830997"/>
          </a:xfrm>
          <a:prstGeom prst="rect">
            <a:avLst/>
          </a:prstGeom>
          <a:noFill/>
        </p:spPr>
        <p:txBody>
          <a:bodyPr wrap="square">
            <a:spAutoFit/>
          </a:bodyPr>
          <a:lstStyle/>
          <a:p>
            <a:pPr algn="ctr"/>
            <a:r>
              <a:rPr lang="ja-JP" altLang="en-US" sz="2400" b="1" dirty="0"/>
              <a:t>領域</a:t>
            </a:r>
            <a:r>
              <a:rPr lang="en-US" altLang="ja-JP" sz="2400" b="1" dirty="0"/>
              <a:t>S</a:t>
            </a:r>
          </a:p>
          <a:p>
            <a:pPr algn="ctr"/>
            <a:r>
              <a:rPr lang="en-US" altLang="ja-JP" sz="2400" b="1" dirty="0"/>
              <a:t>(0≤x&lt;d)</a:t>
            </a:r>
            <a:endParaRPr lang="ja-JP" altLang="en-US" sz="2400" b="1" dirty="0"/>
          </a:p>
        </p:txBody>
      </p:sp>
      <p:sp>
        <p:nvSpPr>
          <p:cNvPr id="5" name="テキスト ボックス 4">
            <a:extLst>
              <a:ext uri="{FF2B5EF4-FFF2-40B4-BE49-F238E27FC236}">
                <a16:creationId xmlns:a16="http://schemas.microsoft.com/office/drawing/2014/main" id="{CD90C5AA-A050-8D50-6F5D-97068BF5B106}"/>
              </a:ext>
            </a:extLst>
          </p:cNvPr>
          <p:cNvSpPr txBox="1"/>
          <p:nvPr/>
        </p:nvSpPr>
        <p:spPr>
          <a:xfrm>
            <a:off x="53572" y="3684757"/>
            <a:ext cx="1617649" cy="830997"/>
          </a:xfrm>
          <a:prstGeom prst="rect">
            <a:avLst/>
          </a:prstGeom>
          <a:noFill/>
        </p:spPr>
        <p:txBody>
          <a:bodyPr wrap="square">
            <a:spAutoFit/>
          </a:bodyPr>
          <a:lstStyle/>
          <a:p>
            <a:pPr algn="ctr"/>
            <a:r>
              <a:rPr lang="ja-JP" altLang="en-US" sz="2400" b="1" dirty="0"/>
              <a:t>領域</a:t>
            </a:r>
            <a:r>
              <a:rPr lang="en-US" altLang="ja-JP" sz="2400" b="1" dirty="0"/>
              <a:t>Σ</a:t>
            </a:r>
          </a:p>
          <a:p>
            <a:pPr algn="ctr"/>
            <a:r>
              <a:rPr lang="en-US" altLang="ja-JP" sz="2400" b="1" dirty="0"/>
              <a:t>(x&gt;d)</a:t>
            </a:r>
            <a:endParaRPr lang="ja-JP" altLang="en-US" sz="2400" b="1"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8CD1431-FFB4-49BB-D404-FF4B8D5CEA8E}"/>
                  </a:ext>
                </a:extLst>
              </p:cNvPr>
              <p:cNvSpPr txBox="1"/>
              <p:nvPr/>
            </p:nvSpPr>
            <p:spPr>
              <a:xfrm>
                <a:off x="5694082" y="2309164"/>
                <a:ext cx="2022169" cy="842988"/>
              </a:xfrm>
              <a:prstGeom prst="rect">
                <a:avLst/>
              </a:prstGeom>
              <a:noFill/>
            </p:spPr>
            <p:txBody>
              <a:bodyPr wrap="square" rtlCol="0">
                <a:spAutoFit/>
              </a:bodyPr>
              <a:lstStyle/>
              <a:p>
                <a:pPr algn="ctr"/>
                <a:r>
                  <a:rPr lang="ja-JP" altLang="en-US" sz="1400" dirty="0"/>
                  <a:t>アンペールの法則</a:t>
                </a:r>
                <a:r>
                  <a:rPr lang="en-US" altLang="ja-JP" sz="1400" dirty="0"/>
                  <a:t> </a:t>
                </a:r>
              </a:p>
              <a:p>
                <a:pPr algn="ctr"/>
                <a14:m>
                  <m:oMathPara xmlns:m="http://schemas.openxmlformats.org/officeDocument/2006/math">
                    <m:oMathParaPr>
                      <m:jc m:val="centerGroup"/>
                    </m:oMathParaPr>
                    <m:oMath xmlns:m="http://schemas.openxmlformats.org/officeDocument/2006/math">
                      <m:r>
                        <a:rPr lang="en-US" altLang="ja-JP" sz="1600" b="1" i="1">
                          <a:latin typeface="Cambria Math" panose="02040503050406030204" pitchFamily="18" charset="0"/>
                        </a:rPr>
                        <m:t>𝒋</m:t>
                      </m:r>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1</m:t>
                          </m:r>
                        </m:num>
                        <m:den>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𝜇</m:t>
                              </m:r>
                            </m:e>
                            <m:sub>
                              <m:r>
                                <a:rPr lang="en-US" altLang="ja-JP" sz="1600" i="1">
                                  <a:latin typeface="Cambria Math" panose="02040503050406030204" pitchFamily="18" charset="0"/>
                                </a:rPr>
                                <m:t>0</m:t>
                              </m:r>
                            </m:sub>
                          </m:sSub>
                        </m:den>
                      </m:f>
                      <m:r>
                        <m:rPr>
                          <m:sty m:val="p"/>
                        </m:rPr>
                        <a:rPr lang="en-US" altLang="ja-JP" sz="1600">
                          <a:latin typeface="Cambria Math" panose="02040503050406030204" pitchFamily="18" charset="0"/>
                          <a:ea typeface="Cambria Math" panose="02040503050406030204" pitchFamily="18" charset="0"/>
                        </a:rPr>
                        <m:t>rot</m:t>
                      </m:r>
                      <m:r>
                        <a:rPr lang="en-US" altLang="ja-JP" sz="1600" i="1">
                          <a:latin typeface="Cambria Math" panose="02040503050406030204" pitchFamily="18" charset="0"/>
                          <a:ea typeface="Cambria Math" panose="02040503050406030204" pitchFamily="18" charset="0"/>
                        </a:rPr>
                        <m:t> </m:t>
                      </m:r>
                      <m:r>
                        <a:rPr lang="en-US" altLang="ja-JP" sz="1600" b="1" i="1">
                          <a:latin typeface="Cambria Math" panose="02040503050406030204" pitchFamily="18" charset="0"/>
                        </a:rPr>
                        <m:t>𝑩</m:t>
                      </m:r>
                    </m:oMath>
                  </m:oMathPara>
                </a14:m>
                <a:endParaRPr lang="ja-JP" altLang="en-US" sz="1600" b="1" dirty="0"/>
              </a:p>
            </p:txBody>
          </p:sp>
        </mc:Choice>
        <mc:Fallback xmlns="">
          <p:sp>
            <p:nvSpPr>
              <p:cNvPr id="6" name="テキスト ボックス 5">
                <a:extLst>
                  <a:ext uri="{FF2B5EF4-FFF2-40B4-BE49-F238E27FC236}">
                    <a16:creationId xmlns:a16="http://schemas.microsoft.com/office/drawing/2014/main" id="{28CD1431-FFB4-49BB-D404-FF4B8D5CEA8E}"/>
                  </a:ext>
                </a:extLst>
              </p:cNvPr>
              <p:cNvSpPr txBox="1">
                <a:spLocks noRot="1" noChangeAspect="1" noMove="1" noResize="1" noEditPoints="1" noAdjustHandles="1" noChangeArrowheads="1" noChangeShapeType="1" noTextEdit="1"/>
              </p:cNvSpPr>
              <p:nvPr/>
            </p:nvSpPr>
            <p:spPr>
              <a:xfrm>
                <a:off x="5694082" y="2309164"/>
                <a:ext cx="2022169" cy="842988"/>
              </a:xfrm>
              <a:prstGeom prst="rect">
                <a:avLst/>
              </a:prstGeom>
              <a:blipFill>
                <a:blip r:embed="rId3"/>
                <a:stretch>
                  <a:fillRect t="-1449"/>
                </a:stretch>
              </a:blipFill>
            </p:spPr>
            <p:txBody>
              <a:bodyPr/>
              <a:lstStyle/>
              <a:p>
                <a:r>
                  <a:rPr lang="ja-JP" altLang="en-US">
                    <a:noFill/>
                  </a:rPr>
                  <a:t> </a:t>
                </a:r>
              </a:p>
            </p:txBody>
          </p:sp>
        </mc:Fallback>
      </mc:AlternateContent>
      <p:sp>
        <p:nvSpPr>
          <p:cNvPr id="7" name="矢印: 右 6">
            <a:extLst>
              <a:ext uri="{FF2B5EF4-FFF2-40B4-BE49-F238E27FC236}">
                <a16:creationId xmlns:a16="http://schemas.microsoft.com/office/drawing/2014/main" id="{6CDEB7C4-FAC6-1957-7F0A-7A2418DA46A0}"/>
              </a:ext>
            </a:extLst>
          </p:cNvPr>
          <p:cNvSpPr/>
          <p:nvPr/>
        </p:nvSpPr>
        <p:spPr>
          <a:xfrm>
            <a:off x="5882921" y="2975108"/>
            <a:ext cx="1451727" cy="11972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右中かっこ 7">
            <a:extLst>
              <a:ext uri="{FF2B5EF4-FFF2-40B4-BE49-F238E27FC236}">
                <a16:creationId xmlns:a16="http://schemas.microsoft.com/office/drawing/2014/main" id="{DD64A7B3-56D1-EF6F-2CD1-D46211F0AD85}"/>
              </a:ext>
            </a:extLst>
          </p:cNvPr>
          <p:cNvSpPr/>
          <p:nvPr/>
        </p:nvSpPr>
        <p:spPr>
          <a:xfrm>
            <a:off x="5447397" y="2230545"/>
            <a:ext cx="313677" cy="2554664"/>
          </a:xfrm>
          <a:prstGeom prst="rightBrace">
            <a:avLst>
              <a:gd name="adj1" fmla="val 42625"/>
              <a:gd name="adj2"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C286AABB-2143-CC08-D44E-0E800798D6DF}"/>
                  </a:ext>
                </a:extLst>
              </p:cNvPr>
              <p:cNvSpPr txBox="1"/>
              <p:nvPr/>
            </p:nvSpPr>
            <p:spPr>
              <a:xfrm>
                <a:off x="7549458" y="2230545"/>
                <a:ext cx="4578796" cy="25319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800" i="1" kern="1000" smtClean="0">
                          <a:effectLst/>
                          <a:latin typeface="Cambria Math" panose="02040503050406030204" pitchFamily="18" charset="0"/>
                          <a:ea typeface="ＭＳ 明朝" panose="02020609040205080304" pitchFamily="17" charset="-128"/>
                          <a:cs typeface="Times New Roman" panose="02020603050405020304" pitchFamily="18" charset="0"/>
                        </a:rPr>
                        <m:t>𝐽</m:t>
                      </m:r>
                      <m:d>
                        <m:dPr>
                          <m:ctrlPr>
                            <a:rPr lang="ja-JP" altLang="ja-JP" i="1">
                              <a:effectLst/>
                              <a:latin typeface="Cambria Math" panose="02040503050406030204" pitchFamily="18" charset="0"/>
                              <a:ea typeface="Cambria Math" panose="02040503050406030204" pitchFamily="18" charset="0"/>
                            </a:rPr>
                          </m:ctrlPr>
                        </m:d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𝑥</m:t>
                          </m:r>
                        </m:e>
                      </m:d>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i="1">
                              <a:effectLst/>
                              <a:latin typeface="Cambria Math" panose="02040503050406030204" pitchFamily="18" charset="0"/>
                              <a:ea typeface="Cambria Math" panose="02040503050406030204" pitchFamily="18" charset="0"/>
                            </a:rPr>
                          </m:ctrlPr>
                        </m:fPr>
                        <m:num>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0</m:t>
                              </m:r>
                            </m:sub>
                          </m:sSub>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𝜇</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0</m:t>
                              </m:r>
                            </m:sub>
                          </m:sSub>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f>
                        <m:fPr>
                          <m:ctrlPr>
                            <a:rPr lang="ja-JP" altLang="ja-JP" i="1">
                              <a:effectLst/>
                              <a:latin typeface="Cambria Math" panose="02040503050406030204" pitchFamily="18" charset="0"/>
                              <a:ea typeface="Cambria Math" panose="02040503050406030204" pitchFamily="18" charset="0"/>
                            </a:rPr>
                          </m:ctrlPr>
                        </m:fPr>
                        <m:num>
                          <m:func>
                            <m:funcPr>
                              <m:ctrlPr>
                                <a:rPr lang="ja-JP" altLang="ja-JP" i="1">
                                  <a:effectLst/>
                                  <a:latin typeface="Cambria Math" panose="02040503050406030204" pitchFamily="18" charset="0"/>
                                  <a:ea typeface="Cambria Math" panose="02040503050406030204" pitchFamily="18" charset="0"/>
                                </a:rPr>
                              </m:ctrlPr>
                            </m:funcPr>
                            <m:fName>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sinh</m:t>
                              </m:r>
                            </m:fName>
                            <m:e>
                              <m:f>
                                <m:fPr>
                                  <m:ctrlPr>
                                    <a:rPr lang="ja-JP" altLang="ja-JP" i="1">
                                      <a:effectLst/>
                                      <a:latin typeface="Cambria Math" panose="02040503050406030204" pitchFamily="18" charset="0"/>
                                      <a:ea typeface="Cambria Math" panose="020405030504060302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𝑥</m:t>
                                  </m:r>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i="1">
                                  <a:effectLst/>
                                  <a:latin typeface="Cambria Math" panose="02040503050406030204" pitchFamily="18" charset="0"/>
                                  <a:ea typeface="Cambria Math" panose="02040503050406030204" pitchFamily="18" charset="0"/>
                                </a:rPr>
                              </m:ctrlPr>
                            </m:fPr>
                            <m:num>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ja-JP" altLang="ja-JP" i="1">
                                  <a:effectLst/>
                                  <a:latin typeface="Cambria Math" panose="02040503050406030204" pitchFamily="18" charset="0"/>
                                  <a:ea typeface="Cambria Math" panose="02040503050406030204" pitchFamily="18" charset="0"/>
                                </a:rPr>
                              </m:ctrlPr>
                            </m:funcPr>
                            <m:fName>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cosh</m:t>
                              </m:r>
                            </m:fName>
                            <m:e>
                              <m:f>
                                <m:fPr>
                                  <m:ctrlPr>
                                    <a:rPr lang="ja-JP" altLang="ja-JP" i="1">
                                      <a:effectLst/>
                                      <a:latin typeface="Cambria Math" panose="02040503050406030204" pitchFamily="18" charset="0"/>
                                      <a:ea typeface="Cambria Math" panose="020405030504060302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𝑥</m:t>
                                  </m:r>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num>
                        <m:den>
                          <m:func>
                            <m:funcPr>
                              <m:ctrlPr>
                                <a:rPr lang="ja-JP" altLang="ja-JP" i="1">
                                  <a:effectLst/>
                                  <a:latin typeface="Cambria Math" panose="02040503050406030204" pitchFamily="18" charset="0"/>
                                  <a:ea typeface="Cambria Math" panose="02040503050406030204" pitchFamily="18" charset="0"/>
                                </a:rPr>
                              </m:ctrlPr>
                            </m:funcPr>
                            <m:fName>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cosh</m:t>
                              </m:r>
                            </m:fName>
                            <m:e>
                              <m:f>
                                <m:fPr>
                                  <m:ctrlPr>
                                    <a:rPr lang="ja-JP" altLang="ja-JP" i="1">
                                      <a:effectLst/>
                                      <a:latin typeface="Cambria Math" panose="02040503050406030204" pitchFamily="18" charset="0"/>
                                      <a:ea typeface="Cambria Math" panose="020405030504060302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i="1">
                                  <a:effectLst/>
                                  <a:latin typeface="Cambria Math" panose="02040503050406030204" pitchFamily="18" charset="0"/>
                                  <a:ea typeface="Cambria Math" panose="02040503050406030204" pitchFamily="18" charset="0"/>
                                </a:rPr>
                              </m:ctrlPr>
                            </m:fPr>
                            <m:num>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ja-JP" altLang="ja-JP" i="1">
                                  <a:effectLst/>
                                  <a:latin typeface="Cambria Math" panose="02040503050406030204" pitchFamily="18" charset="0"/>
                                  <a:ea typeface="Cambria Math" panose="02040503050406030204" pitchFamily="18" charset="0"/>
                                </a:rPr>
                              </m:ctrlPr>
                            </m:funcPr>
                            <m:fName>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sinh</m:t>
                              </m:r>
                            </m:fName>
                            <m:e>
                              <m:f>
                                <m:fPr>
                                  <m:ctrlPr>
                                    <a:rPr lang="ja-JP" altLang="ja-JP" i="1">
                                      <a:effectLst/>
                                      <a:latin typeface="Cambria Math" panose="02040503050406030204" pitchFamily="18" charset="0"/>
                                      <a:ea typeface="Cambria Math" panose="020405030504060302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den>
                      </m:f>
                    </m:oMath>
                  </m:oMathPara>
                </a14:m>
                <a:endParaRPr lang="en-US" altLang="ja-JP" dirty="0"/>
              </a:p>
              <a:p>
                <a:endParaRPr lang="en-US" altLang="ja-JP" dirty="0"/>
              </a:p>
              <a:p>
                <a:endParaRPr lang="en-US" altLang="ja-JP" dirty="0"/>
              </a:p>
              <a:p>
                <a:pPr/>
                <a14:m>
                  <m:oMathPara xmlns:m="http://schemas.openxmlformats.org/officeDocument/2006/math">
                    <m:oMathParaPr>
                      <m:jc m:val="centerGroup"/>
                    </m:oMathParaPr>
                    <m:oMath xmlns:m="http://schemas.openxmlformats.org/officeDocument/2006/math">
                      <m:r>
                        <a:rPr lang="en-US" altLang="ja-JP" sz="1800" i="1" kern="1000" smtClean="0">
                          <a:effectLst/>
                          <a:latin typeface="Cambria Math" panose="02040503050406030204" pitchFamily="18" charset="0"/>
                          <a:ea typeface="ＭＳ 明朝" panose="02020609040205080304" pitchFamily="17" charset="-128"/>
                          <a:cs typeface="Times New Roman" panose="02020603050405020304" pitchFamily="18" charset="0"/>
                        </a:rPr>
                        <m:t>𝐽</m:t>
                      </m:r>
                      <m:d>
                        <m:dPr>
                          <m:ctrlPr>
                            <a:rPr lang="ja-JP" altLang="ja-JP" i="1">
                              <a:effectLst/>
                              <a:latin typeface="Cambria Math" panose="02040503050406030204" pitchFamily="18" charset="0"/>
                              <a:ea typeface="Cambria Math" panose="02040503050406030204" pitchFamily="18" charset="0"/>
                            </a:rPr>
                          </m:ctrlPr>
                        </m:d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𝑥</m:t>
                          </m:r>
                        </m:e>
                      </m:d>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i="1">
                              <a:effectLst/>
                              <a:latin typeface="Cambria Math" panose="02040503050406030204" pitchFamily="18" charset="0"/>
                              <a:ea typeface="Cambria Math" panose="02040503050406030204" pitchFamily="18" charset="0"/>
                            </a:rPr>
                          </m:ctrlPr>
                        </m:fPr>
                        <m:num>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0</m:t>
                              </m:r>
                            </m:sub>
                          </m:sSub>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𝜇</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0</m:t>
                              </m:r>
                            </m:sub>
                          </m:sSub>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den>
                      </m:f>
                      <m:f>
                        <m:fPr>
                          <m:ctrlPr>
                            <a:rPr lang="ja-JP" altLang="ja-JP" i="1">
                              <a:effectLst/>
                              <a:latin typeface="Cambria Math" panose="02040503050406030204" pitchFamily="18" charset="0"/>
                              <a:ea typeface="Cambria Math" panose="02040503050406030204" pitchFamily="18" charset="0"/>
                            </a:rPr>
                          </m:ctrlPr>
                        </m:fPr>
                        <m:num>
                          <m:sSup>
                            <m:sSupPr>
                              <m:ctrlPr>
                                <a:rPr lang="ja-JP" altLang="ja-JP" i="1">
                                  <a:effectLst/>
                                  <a:latin typeface="Cambria Math" panose="02040503050406030204" pitchFamily="18" charset="0"/>
                                  <a:ea typeface="Cambria Math" panose="02040503050406030204" pitchFamily="18" charset="0"/>
                                </a:rPr>
                              </m:ctrlPr>
                            </m:sSup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𝑒</m:t>
                              </m:r>
                            </m:e>
                            <m:sup>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type m:val="lin"/>
                                  <m:ctrlPr>
                                    <a:rPr lang="ja-JP" altLang="ja-JP" i="1">
                                      <a:effectLst/>
                                      <a:latin typeface="Cambria Math" panose="02040503050406030204" pitchFamily="18" charset="0"/>
                                      <a:ea typeface="Cambria Math" panose="020405030504060302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𝑥</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den>
                              </m:f>
                            </m:sup>
                          </m:sSup>
                        </m:num>
                        <m:den>
                          <m:func>
                            <m:funcPr>
                              <m:ctrlPr>
                                <a:rPr lang="ja-JP" altLang="ja-JP" i="1">
                                  <a:effectLst/>
                                  <a:latin typeface="Cambria Math" panose="02040503050406030204" pitchFamily="18" charset="0"/>
                                  <a:ea typeface="Cambria Math" panose="02040503050406030204" pitchFamily="18" charset="0"/>
                                </a:rPr>
                              </m:ctrlPr>
                            </m:funcPr>
                            <m:fName>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cosh</m:t>
                              </m:r>
                            </m:fName>
                            <m:e>
                              <m:f>
                                <m:fPr>
                                  <m:ctrlPr>
                                    <a:rPr lang="ja-JP" altLang="ja-JP" i="1">
                                      <a:effectLst/>
                                      <a:latin typeface="Cambria Math" panose="02040503050406030204" pitchFamily="18" charset="0"/>
                                      <a:ea typeface="Cambria Math" panose="020405030504060302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i="1">
                                  <a:effectLst/>
                                  <a:latin typeface="Cambria Math" panose="02040503050406030204" pitchFamily="18" charset="0"/>
                                  <a:ea typeface="Cambria Math" panose="02040503050406030204" pitchFamily="18" charset="0"/>
                                </a:rPr>
                              </m:ctrlPr>
                            </m:fPr>
                            <m:num>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ja-JP" altLang="ja-JP" i="1">
                                  <a:effectLst/>
                                  <a:latin typeface="Cambria Math" panose="02040503050406030204" pitchFamily="18" charset="0"/>
                                  <a:ea typeface="Cambria Math" panose="02040503050406030204" pitchFamily="18" charset="0"/>
                                </a:rPr>
                              </m:ctrlPr>
                            </m:funcPr>
                            <m:fName>
                              <m:r>
                                <m:rPr>
                                  <m:sty m:val="p"/>
                                </m:rPr>
                                <a:rPr lang="en-US" altLang="ja-JP" sz="1800" kern="1000">
                                  <a:effectLst/>
                                  <a:latin typeface="Cambria Math" panose="02040503050406030204" pitchFamily="18" charset="0"/>
                                  <a:ea typeface="ＭＳ 明朝" panose="02020609040205080304" pitchFamily="17" charset="-128"/>
                                  <a:cs typeface="Times New Roman" panose="02020603050405020304" pitchFamily="18" charset="0"/>
                                </a:rPr>
                                <m:t>sinh</m:t>
                              </m:r>
                            </m:fName>
                            <m:e>
                              <m:f>
                                <m:fPr>
                                  <m:ctrlPr>
                                    <a:rPr lang="ja-JP" altLang="ja-JP" i="1">
                                      <a:effectLst/>
                                      <a:latin typeface="Cambria Math" panose="02040503050406030204" pitchFamily="18" charset="0"/>
                                      <a:ea typeface="Cambria Math" panose="02040503050406030204" pitchFamily="18" charset="0"/>
                                    </a:rPr>
                                  </m:ctrlPr>
                                </m:fPr>
                                <m:num>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i="1">
                                          <a:effectLst/>
                                          <a:latin typeface="Cambria Math" panose="02040503050406030204" pitchFamily="18" charset="0"/>
                                          <a:ea typeface="Cambria Math" panose="02040503050406030204" pitchFamily="18" charset="0"/>
                                        </a:rPr>
                                      </m:ctrlPr>
                                    </m:sSubPr>
                                    <m:e>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1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den>
                      </m:f>
                    </m:oMath>
                  </m:oMathPara>
                </a14:m>
                <a:endParaRPr lang="ja-JP" altLang="en-US" dirty="0"/>
              </a:p>
            </p:txBody>
          </p:sp>
        </mc:Choice>
        <mc:Fallback xmlns="">
          <p:sp>
            <p:nvSpPr>
              <p:cNvPr id="10" name="テキスト ボックス 9">
                <a:extLst>
                  <a:ext uri="{FF2B5EF4-FFF2-40B4-BE49-F238E27FC236}">
                    <a16:creationId xmlns:a16="http://schemas.microsoft.com/office/drawing/2014/main" id="{C286AABB-2143-CC08-D44E-0E800798D6DF}"/>
                  </a:ext>
                </a:extLst>
              </p:cNvPr>
              <p:cNvSpPr txBox="1">
                <a:spLocks noRot="1" noChangeAspect="1" noMove="1" noResize="1" noEditPoints="1" noAdjustHandles="1" noChangeArrowheads="1" noChangeShapeType="1" noTextEdit="1"/>
              </p:cNvSpPr>
              <p:nvPr/>
            </p:nvSpPr>
            <p:spPr>
              <a:xfrm>
                <a:off x="7549458" y="2230545"/>
                <a:ext cx="4578796" cy="2531975"/>
              </a:xfrm>
              <a:prstGeom prst="rect">
                <a:avLst/>
              </a:prstGeom>
              <a:blipFill>
                <a:blip r:embed="rId4"/>
                <a:stretch>
                  <a:fillRect/>
                </a:stretch>
              </a:blipFill>
            </p:spPr>
            <p:txBody>
              <a:bodyPr/>
              <a:lstStyle/>
              <a:p>
                <a:r>
                  <a:rPr lang="ja-JP" altLang="en-US">
                    <a:noFill/>
                  </a:rPr>
                  <a:t> </a:t>
                </a:r>
              </a:p>
            </p:txBody>
          </p:sp>
        </mc:Fallback>
      </mc:AlternateContent>
      <p:sp>
        <p:nvSpPr>
          <p:cNvPr id="11" name="右中かっこ 10">
            <a:extLst>
              <a:ext uri="{FF2B5EF4-FFF2-40B4-BE49-F238E27FC236}">
                <a16:creationId xmlns:a16="http://schemas.microsoft.com/office/drawing/2014/main" id="{C7DFB3A5-969F-159F-15D3-8B9F55E80521}"/>
              </a:ext>
            </a:extLst>
          </p:cNvPr>
          <p:cNvSpPr/>
          <p:nvPr/>
        </p:nvSpPr>
        <p:spPr>
          <a:xfrm rot="10800000">
            <a:off x="7534149" y="2229688"/>
            <a:ext cx="313677" cy="2554664"/>
          </a:xfrm>
          <a:prstGeom prst="rightBrace">
            <a:avLst>
              <a:gd name="adj1" fmla="val 42625"/>
              <a:gd name="adj2"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2517EE3-4CDC-36AF-166F-D2EF389B9003}"/>
                  </a:ext>
                </a:extLst>
              </p:cNvPr>
              <p:cNvSpPr txBox="1"/>
              <p:nvPr/>
            </p:nvSpPr>
            <p:spPr>
              <a:xfrm>
                <a:off x="5030477" y="617753"/>
                <a:ext cx="1329788"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1" i="1">
                          <a:latin typeface="Cambria Math" panose="02040503050406030204" pitchFamily="18" charset="0"/>
                        </a:rPr>
                        <m:t>𝑩</m:t>
                      </m:r>
                      <m:r>
                        <a:rPr lang="en-US" altLang="ja-JP" i="1">
                          <a:latin typeface="Cambria Math" panose="02040503050406030204" pitchFamily="18" charset="0"/>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a:rPr lang="en-US" altLang="ja-JP" i="1">
                                    <a:latin typeface="Cambria Math" panose="02040503050406030204" pitchFamily="18" charset="0"/>
                                  </a:rPr>
                                  <m:t>0</m:t>
                                </m:r>
                              </m:e>
                            </m:mr>
                            <m:mr>
                              <m:e>
                                <m:r>
                                  <a:rPr lang="en-US" altLang="ja-JP" i="1">
                                    <a:latin typeface="Cambria Math" panose="02040503050406030204" pitchFamily="18" charset="0"/>
                                  </a:rPr>
                                  <m:t>0</m:t>
                                </m:r>
                              </m:e>
                            </m:mr>
                            <m:mr>
                              <m:e>
                                <m:r>
                                  <a:rPr lang="en-US" altLang="ja-JP" i="1">
                                    <a:latin typeface="Cambria Math" panose="02040503050406030204" pitchFamily="18" charset="0"/>
                                  </a:rPr>
                                  <m:t>𝐵</m:t>
                                </m:r>
                                <m:r>
                                  <a:rPr lang="en-US" altLang="ja-JP" i="1">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e>
                            </m:mr>
                          </m:m>
                        </m:e>
                      </m:d>
                    </m:oMath>
                  </m:oMathPara>
                </a14:m>
                <a:endParaRPr lang="ja-JP" altLang="en-US" dirty="0"/>
              </a:p>
            </p:txBody>
          </p:sp>
        </mc:Choice>
        <mc:Fallback xmlns="">
          <p:sp>
            <p:nvSpPr>
              <p:cNvPr id="12" name="テキスト ボックス 11">
                <a:extLst>
                  <a:ext uri="{FF2B5EF4-FFF2-40B4-BE49-F238E27FC236}">
                    <a16:creationId xmlns:a16="http://schemas.microsoft.com/office/drawing/2014/main" id="{C2517EE3-4CDC-36AF-166F-D2EF389B9003}"/>
                  </a:ext>
                </a:extLst>
              </p:cNvPr>
              <p:cNvSpPr txBox="1">
                <a:spLocks noRot="1" noChangeAspect="1" noMove="1" noResize="1" noEditPoints="1" noAdjustHandles="1" noChangeArrowheads="1" noChangeShapeType="1" noTextEdit="1"/>
              </p:cNvSpPr>
              <p:nvPr/>
            </p:nvSpPr>
            <p:spPr>
              <a:xfrm>
                <a:off x="5030477" y="617753"/>
                <a:ext cx="1329788" cy="89171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6A46D22D-7ED9-DC2D-3ED3-AFD3A74AD340}"/>
                  </a:ext>
                </a:extLst>
              </p:cNvPr>
              <p:cNvSpPr txBox="1"/>
              <p:nvPr/>
            </p:nvSpPr>
            <p:spPr>
              <a:xfrm>
                <a:off x="7136024" y="688461"/>
                <a:ext cx="1161664" cy="7421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1" i="1" smtClean="0">
                          <a:latin typeface="Cambria Math" panose="02040503050406030204" pitchFamily="18" charset="0"/>
                        </a:rPr>
                        <m:t>𝑱</m:t>
                      </m:r>
                      <m:r>
                        <a:rPr lang="en-US" altLang="ja-JP" i="1">
                          <a:latin typeface="Cambria Math" panose="02040503050406030204" pitchFamily="18" charset="0"/>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0</m:t>
                                </m:r>
                              </m:e>
                            </m:mr>
                            <m:mr>
                              <m:e>
                                <m:r>
                                  <a:rPr lang="en-US" altLang="ja-JP" b="0" i="1" smtClean="0">
                                    <a:latin typeface="Cambria Math" panose="02040503050406030204" pitchFamily="18" charset="0"/>
                                  </a:rPr>
                                  <m:t>𝐽</m:t>
                                </m:r>
                                <m:r>
                                  <a:rPr lang="en-US" altLang="ja-JP" i="1">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e>
                            </m:mr>
                            <m:mr>
                              <m:e>
                                <m:r>
                                  <a:rPr lang="en-US" altLang="ja-JP" i="1">
                                    <a:latin typeface="Cambria Math" panose="02040503050406030204" pitchFamily="18" charset="0"/>
                                  </a:rPr>
                                  <m:t>0</m:t>
                                </m:r>
                              </m:e>
                            </m:mr>
                          </m:m>
                        </m:e>
                      </m:d>
                    </m:oMath>
                  </m:oMathPara>
                </a14:m>
                <a:endParaRPr lang="ja-JP" altLang="en-US" dirty="0"/>
              </a:p>
            </p:txBody>
          </p:sp>
        </mc:Choice>
        <mc:Fallback xmlns="">
          <p:sp>
            <p:nvSpPr>
              <p:cNvPr id="13" name="テキスト ボックス 12">
                <a:extLst>
                  <a:ext uri="{FF2B5EF4-FFF2-40B4-BE49-F238E27FC236}">
                    <a16:creationId xmlns:a16="http://schemas.microsoft.com/office/drawing/2014/main" id="{6A46D22D-7ED9-DC2D-3ED3-AFD3A74AD340}"/>
                  </a:ext>
                </a:extLst>
              </p:cNvPr>
              <p:cNvSpPr txBox="1">
                <a:spLocks noRot="1" noChangeAspect="1" noMove="1" noResize="1" noEditPoints="1" noAdjustHandles="1" noChangeArrowheads="1" noChangeShapeType="1" noTextEdit="1"/>
              </p:cNvSpPr>
              <p:nvPr/>
            </p:nvSpPr>
            <p:spPr>
              <a:xfrm>
                <a:off x="7136024" y="688461"/>
                <a:ext cx="1161664" cy="742191"/>
              </a:xfrm>
              <a:prstGeom prst="rect">
                <a:avLst/>
              </a:prstGeom>
              <a:blipFill>
                <a:blip r:embed="rId6"/>
                <a:stretch>
                  <a:fillRect/>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161F6C8C-C028-39EC-2982-CC6D8DA231ED}"/>
              </a:ext>
            </a:extLst>
          </p:cNvPr>
          <p:cNvPicPr>
            <a:picLocks noChangeAspect="1"/>
          </p:cNvPicPr>
          <p:nvPr/>
        </p:nvPicPr>
        <p:blipFill>
          <a:blip r:embed="rId7" cstate="screen">
            <a:extLst>
              <a:ext uri="{BEBA8EAE-BF5A-486C-A8C5-ECC9F3942E4B}">
                <a14:imgProps xmlns:a14="http://schemas.microsoft.com/office/drawing/2010/main">
                  <a14:imgLayer r:embed="rId8">
                    <a14:imgEffect>
                      <a14:artisticCrisscrossEtching/>
                    </a14:imgEffect>
                  </a14:imgLayer>
                </a14:imgProps>
              </a:ext>
              <a:ext uri="{28A0092B-C50C-407E-A947-70E740481C1C}">
                <a14:useLocalDpi xmlns:a14="http://schemas.microsoft.com/office/drawing/2010/main"/>
              </a:ext>
            </a:extLst>
          </a:blip>
          <a:srcRect/>
          <a:stretch/>
        </p:blipFill>
        <p:spPr>
          <a:xfrm>
            <a:off x="8661760" y="33030"/>
            <a:ext cx="2423874" cy="2094547"/>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924A69E-14C7-31FA-EA07-2BEB32B8642A}"/>
                  </a:ext>
                </a:extLst>
              </p:cNvPr>
              <p:cNvSpPr txBox="1"/>
              <p:nvPr/>
            </p:nvSpPr>
            <p:spPr>
              <a:xfrm>
                <a:off x="65927" y="745337"/>
                <a:ext cx="4256999" cy="1400383"/>
              </a:xfrm>
              <a:prstGeom prst="rect">
                <a:avLst/>
              </a:prstGeom>
              <a:noFill/>
            </p:spPr>
            <p:txBody>
              <a:bodyPr wrap="none" rtlCol="0">
                <a:spAutoFit/>
              </a:bodyPr>
              <a:lstStyle/>
              <a:p>
                <a:r>
                  <a:rPr kumimoji="1" lang="ja-JP" altLang="en-US" sz="2400" dirty="0"/>
                  <a:t>電流分布はいつもの通り</a:t>
                </a:r>
                <a:endParaRPr kumimoji="1" lang="en-US" altLang="ja-JP" sz="2400" dirty="0"/>
              </a:p>
              <a:p>
                <a:r>
                  <a:rPr lang="ja-JP" altLang="en-US" sz="2400" dirty="0"/>
                  <a:t>アンペールの法則 </a:t>
                </a:r>
                <a14:m>
                  <m:oMath xmlns:m="http://schemas.openxmlformats.org/officeDocument/2006/math">
                    <m:r>
                      <a:rPr lang="en-US" altLang="ja-JP" sz="2400" b="1" i="1" smtClean="0">
                        <a:latin typeface="Cambria Math" panose="02040503050406030204" pitchFamily="18" charset="0"/>
                      </a:rPr>
                      <m:t>𝒋</m:t>
                    </m:r>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𝜇</m:t>
                            </m:r>
                          </m:e>
                          <m:sub>
                            <m:r>
                              <a:rPr lang="en-US" altLang="ja-JP" sz="2400" i="1">
                                <a:latin typeface="Cambria Math" panose="02040503050406030204" pitchFamily="18" charset="0"/>
                              </a:rPr>
                              <m:t>0</m:t>
                            </m:r>
                          </m:sub>
                        </m:sSub>
                      </m:den>
                    </m:f>
                    <m:r>
                      <m:rPr>
                        <m:sty m:val="p"/>
                      </m:rPr>
                      <a:rPr lang="en-US" altLang="ja-JP" sz="2400">
                        <a:latin typeface="Cambria Math" panose="02040503050406030204" pitchFamily="18" charset="0"/>
                        <a:ea typeface="Cambria Math" panose="02040503050406030204" pitchFamily="18" charset="0"/>
                      </a:rPr>
                      <m:t>rot</m:t>
                    </m:r>
                    <m:r>
                      <a:rPr lang="en-US" altLang="ja-JP" sz="2400" i="1">
                        <a:latin typeface="Cambria Math" panose="02040503050406030204" pitchFamily="18" charset="0"/>
                        <a:ea typeface="Cambria Math" panose="02040503050406030204" pitchFamily="18" charset="0"/>
                      </a:rPr>
                      <m:t> </m:t>
                    </m:r>
                    <m:r>
                      <a:rPr lang="en-US" altLang="ja-JP" sz="2400" b="1" i="1">
                        <a:latin typeface="Cambria Math" panose="02040503050406030204" pitchFamily="18" charset="0"/>
                      </a:rPr>
                      <m:t>𝑩</m:t>
                    </m:r>
                  </m:oMath>
                </a14:m>
                <a:endParaRPr lang="ja-JP" altLang="en-US" sz="2400" b="1" dirty="0"/>
              </a:p>
              <a:p>
                <a:r>
                  <a:rPr lang="ja-JP" altLang="en-US" sz="2400" dirty="0"/>
                  <a:t>から求まる</a:t>
                </a:r>
                <a:endParaRPr kumimoji="1" lang="ja-JP" altLang="en-US" sz="2400" dirty="0"/>
              </a:p>
            </p:txBody>
          </p:sp>
        </mc:Choice>
        <mc:Fallback xmlns="">
          <p:sp>
            <p:nvSpPr>
              <p:cNvPr id="15" name="テキスト ボックス 14">
                <a:extLst>
                  <a:ext uri="{FF2B5EF4-FFF2-40B4-BE49-F238E27FC236}">
                    <a16:creationId xmlns:a16="http://schemas.microsoft.com/office/drawing/2014/main" id="{6924A69E-14C7-31FA-EA07-2BEB32B8642A}"/>
                  </a:ext>
                </a:extLst>
              </p:cNvPr>
              <p:cNvSpPr txBox="1">
                <a:spLocks noRot="1" noChangeAspect="1" noMove="1" noResize="1" noEditPoints="1" noAdjustHandles="1" noChangeArrowheads="1" noChangeShapeType="1" noTextEdit="1"/>
              </p:cNvSpPr>
              <p:nvPr/>
            </p:nvSpPr>
            <p:spPr>
              <a:xfrm>
                <a:off x="65927" y="745337"/>
                <a:ext cx="4256999" cy="1400383"/>
              </a:xfrm>
              <a:prstGeom prst="rect">
                <a:avLst/>
              </a:prstGeom>
              <a:blipFill>
                <a:blip r:embed="rId9"/>
                <a:stretch>
                  <a:fillRect l="-2292" t="-3478" b="-86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E4558722-7DFA-0505-B8FF-5E1B36831E90}"/>
                  </a:ext>
                </a:extLst>
              </p:cNvPr>
              <p:cNvSpPr txBox="1"/>
              <p:nvPr/>
            </p:nvSpPr>
            <p:spPr>
              <a:xfrm>
                <a:off x="85383" y="5070345"/>
                <a:ext cx="12106617" cy="1493229"/>
              </a:xfrm>
              <a:prstGeom prst="rect">
                <a:avLst/>
              </a:prstGeom>
              <a:noFill/>
            </p:spPr>
            <p:txBody>
              <a:bodyPr wrap="square" rtlCol="0">
                <a:spAutoFit/>
              </a:bodyPr>
              <a:lstStyle/>
              <a:p>
                <a:r>
                  <a:rPr kumimoji="1" lang="ja-JP" altLang="en-US" sz="2400" dirty="0"/>
                  <a:t>これより、</a:t>
                </a:r>
                <a:r>
                  <a:rPr lang="ja-JP" altLang="en-US" sz="2400" b="1" dirty="0">
                    <a:solidFill>
                      <a:srgbClr val="FF0000"/>
                    </a:solidFill>
                  </a:rPr>
                  <a:t>領域</a:t>
                </a:r>
                <a:r>
                  <a:rPr lang="en-US" altLang="ja-JP" sz="2400" b="1" dirty="0">
                    <a:solidFill>
                      <a:srgbClr val="FF0000"/>
                    </a:solidFill>
                  </a:rPr>
                  <a:t>S</a:t>
                </a:r>
                <a:r>
                  <a:rPr lang="ja-JP" altLang="en-US" sz="2400" b="1" dirty="0">
                    <a:solidFill>
                      <a:srgbClr val="FF0000"/>
                    </a:solidFill>
                  </a:rPr>
                  <a:t>と領域</a:t>
                </a:r>
                <a:r>
                  <a:rPr lang="en-US" altLang="ja-JP" sz="2400" b="1" dirty="0">
                    <a:solidFill>
                      <a:srgbClr val="FF0000"/>
                    </a:solidFill>
                  </a:rPr>
                  <a:t>Σ</a:t>
                </a:r>
                <a:r>
                  <a:rPr lang="ja-JP" altLang="en-US" sz="2400" b="1" dirty="0">
                    <a:solidFill>
                      <a:srgbClr val="FF0000"/>
                    </a:solidFill>
                  </a:rPr>
                  <a:t>における電流分布が、</a:t>
                </a:r>
                <a:r>
                  <a:rPr kumimoji="1" lang="en-US" altLang="ja-JP" sz="2400" b="1" dirty="0">
                    <a:solidFill>
                      <a:srgbClr val="FF0000"/>
                    </a:solidFill>
                  </a:rPr>
                  <a:t>S</a:t>
                </a:r>
                <a:r>
                  <a:rPr kumimoji="1" lang="ja-JP" altLang="en-US" sz="2400" b="1" dirty="0">
                    <a:solidFill>
                      <a:srgbClr val="FF0000"/>
                    </a:solidFill>
                  </a:rPr>
                  <a:t>と</a:t>
                </a:r>
                <a:r>
                  <a:rPr lang="en-US" altLang="ja-JP" sz="2400" b="1" dirty="0">
                    <a:solidFill>
                      <a:srgbClr val="FF0000"/>
                    </a:solidFill>
                  </a:rPr>
                  <a:t>Σ</a:t>
                </a:r>
                <a:r>
                  <a:rPr lang="ja-JP" altLang="en-US" sz="2400" b="1" dirty="0">
                    <a:solidFill>
                      <a:srgbClr val="FF0000"/>
                    </a:solidFill>
                  </a:rPr>
                  <a:t>の材料の組合せ（</a:t>
                </a:r>
                <a14:m>
                  <m:oMath xmlns:m="http://schemas.openxmlformats.org/officeDocument/2006/math">
                    <m:sSub>
                      <m:sSubPr>
                        <m:ctrlPr>
                          <a:rPr lang="ja-JP" altLang="ja-JP" sz="2400" b="1" i="1">
                            <a:solidFill>
                              <a:srgbClr val="FF0000"/>
                            </a:solidFill>
                            <a:effectLst/>
                            <a:latin typeface="Cambria Math" panose="02040503050406030204" pitchFamily="18" charset="0"/>
                            <a:ea typeface="Cambria Math" panose="02040503050406030204" pitchFamily="18" charset="0"/>
                          </a:rPr>
                        </m:ctrlPr>
                      </m:sSubPr>
                      <m:e>
                        <m:r>
                          <a:rPr lang="en-US" altLang="ja-JP" sz="2400" b="1" i="1" kern="1000" smtClean="0">
                            <a:solidFill>
                              <a:srgbClr val="FF0000"/>
                            </a:solidFill>
                            <a:effectLst/>
                            <a:latin typeface="Cambria Math" panose="02040503050406030204" pitchFamily="18" charset="0"/>
                            <a:ea typeface="ＭＳ 明朝" panose="02020609040205080304" pitchFamily="17" charset="-128"/>
                            <a:cs typeface="Times New Roman" panose="02020603050405020304" pitchFamily="18" charset="0"/>
                          </a:rPr>
                          <m:t>𝝀</m:t>
                        </m:r>
                      </m:e>
                      <m:sub>
                        <m:r>
                          <a:rPr lang="en-US" altLang="ja-JP" sz="2400" b="1" i="1" kern="1000">
                            <a:solidFill>
                              <a:srgbClr val="FF0000"/>
                            </a:solidFill>
                            <a:effectLst/>
                            <a:latin typeface="Cambria Math" panose="02040503050406030204" pitchFamily="18" charset="0"/>
                            <a:ea typeface="ＭＳ 明朝" panose="02020609040205080304" pitchFamily="17" charset="-128"/>
                            <a:cs typeface="Times New Roman" panose="02020603050405020304" pitchFamily="18" charset="0"/>
                          </a:rPr>
                          <m:t>𝒔</m:t>
                        </m:r>
                      </m:sub>
                    </m:sSub>
                  </m:oMath>
                </a14:m>
                <a:r>
                  <a:rPr kumimoji="1" lang="ja-JP" altLang="en-US" sz="2400" b="1" dirty="0">
                    <a:solidFill>
                      <a:srgbClr val="FF0000"/>
                    </a:solidFill>
                  </a:rPr>
                  <a:t>と</a:t>
                </a:r>
                <a14:m>
                  <m:oMath xmlns:m="http://schemas.openxmlformats.org/officeDocument/2006/math">
                    <m:sSub>
                      <m:sSubPr>
                        <m:ctrlPr>
                          <a:rPr lang="ja-JP" altLang="ja-JP" sz="2400" b="1" i="1">
                            <a:solidFill>
                              <a:srgbClr val="FF0000"/>
                            </a:solidFill>
                            <a:latin typeface="Cambria Math" panose="02040503050406030204" pitchFamily="18" charset="0"/>
                            <a:ea typeface="Cambria Math" panose="02040503050406030204" pitchFamily="18" charset="0"/>
                          </a:rPr>
                        </m:ctrlPr>
                      </m:sSubPr>
                      <m:e>
                        <m:r>
                          <a:rPr lang="en-US" altLang="ja-JP" sz="2400" b="1" i="1" kern="1000">
                            <a:solidFill>
                              <a:srgbClr val="FF0000"/>
                            </a:solidFill>
                            <a:latin typeface="Cambria Math" panose="02040503050406030204" pitchFamily="18" charset="0"/>
                            <a:ea typeface="ＭＳ 明朝" panose="02020609040205080304" pitchFamily="17" charset="-128"/>
                            <a:cs typeface="Times New Roman" panose="02020603050405020304" pitchFamily="18" charset="0"/>
                          </a:rPr>
                          <m:t>𝝀</m:t>
                        </m:r>
                      </m:e>
                      <m:sub>
                        <m:r>
                          <a:rPr lang="en-US" altLang="ja-JP" sz="2400" b="1" i="0" kern="1000" smtClean="0">
                            <a:solidFill>
                              <a:srgbClr val="FF0000"/>
                            </a:solidFill>
                            <a:latin typeface="Cambria Math" panose="02040503050406030204" pitchFamily="18" charset="0"/>
                            <a:ea typeface="ＭＳ 明朝" panose="02020609040205080304" pitchFamily="17" charset="-128"/>
                            <a:cs typeface="Times New Roman" panose="02020603050405020304" pitchFamily="18" charset="0"/>
                          </a:rPr>
                          <m:t>𝚺</m:t>
                        </m:r>
                      </m:sub>
                    </m:sSub>
                  </m:oMath>
                </a14:m>
                <a:r>
                  <a:rPr kumimoji="1" lang="ja-JP" altLang="en-US" sz="2400" b="1" dirty="0">
                    <a:solidFill>
                      <a:srgbClr val="FF0000"/>
                    </a:solidFill>
                  </a:rPr>
                  <a:t>の組合せ）に大きく依存する</a:t>
                </a:r>
                <a:r>
                  <a:rPr kumimoji="1" lang="ja-JP" altLang="en-US" sz="2400" dirty="0"/>
                  <a:t>ことが分かる。例えば、</a:t>
                </a:r>
                <a:r>
                  <a:rPr lang="ja-JP" altLang="en-US" sz="2400" dirty="0"/>
                  <a:t>境界での値を見るため</a:t>
                </a:r>
                <a:r>
                  <a:rPr lang="en-US" altLang="ja-JP" sz="2400" dirty="0"/>
                  <a:t>x=d</a:t>
                </a:r>
                <a:r>
                  <a:rPr lang="ja-JP" altLang="en-US" sz="2400" dirty="0"/>
                  <a:t>を代入すると、</a:t>
                </a:r>
                <a:endParaRPr lang="en-US" altLang="ja-JP" sz="2400" dirty="0"/>
              </a:p>
              <a:p>
                <a14:m>
                  <m:oMath xmlns:m="http://schemas.openxmlformats.org/officeDocument/2006/math">
                    <m:r>
                      <a:rPr kumimoji="1" lang="en-US" altLang="ja-JP" sz="2400" b="0" i="1" smtClean="0">
                        <a:latin typeface="Cambria Math" panose="02040503050406030204" pitchFamily="18" charset="0"/>
                      </a:rPr>
                      <m:t>𝐽</m:t>
                    </m:r>
                    <m:d>
                      <m:dPr>
                        <m:ctrlPr>
                          <a:rPr kumimoji="1" lang="en-US" altLang="ja-JP" sz="2400" b="0" i="1" smtClean="0">
                            <a:latin typeface="Cambria Math" panose="02040503050406030204" pitchFamily="18" charset="0"/>
                          </a:rPr>
                        </m:ctrlPr>
                      </m:d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𝑑</m:t>
                            </m:r>
                          </m:e>
                          <m:sub>
                            <m:r>
                              <a:rPr kumimoji="1" lang="en-US" altLang="ja-JP" sz="2400" b="0" i="1" smtClean="0">
                                <a:latin typeface="Cambria Math" panose="02040503050406030204" pitchFamily="18" charset="0"/>
                              </a:rPr>
                              <m:t>−</m:t>
                            </m:r>
                          </m:sub>
                        </m:sSub>
                      </m:e>
                    </m:d>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d>
                          <m:dPr>
                            <m:ctrlPr>
                              <a:rPr kumimoji="1" lang="en-US" altLang="ja-JP" sz="2400" b="0" i="1" smtClean="0">
                                <a:latin typeface="Cambria Math" panose="02040503050406030204" pitchFamily="18" charset="0"/>
                              </a:rPr>
                            </m:ctrlPr>
                          </m:dPr>
                          <m:e>
                            <m:f>
                              <m:fPr>
                                <m:ctrlPr>
                                  <a:rPr kumimoji="1" lang="en-US" altLang="ja-JP" sz="2400" b="0" i="1" smtClean="0">
                                    <a:latin typeface="Cambria Math" panose="02040503050406030204" pitchFamily="18" charset="0"/>
                                  </a:rPr>
                                </m:ctrlPr>
                              </m:fPr>
                              <m:num>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𝜆</m:t>
                                    </m:r>
                                  </m:e>
                                  <m:sub>
                                    <m:r>
                                      <m:rPr>
                                        <m:sty m:val="p"/>
                                      </m:rPr>
                                      <a:rPr kumimoji="1" lang="en-US" altLang="ja-JP" sz="2400" b="0" i="0" smtClean="0">
                                        <a:latin typeface="Cambria Math" panose="02040503050406030204" pitchFamily="18" charset="0"/>
                                      </a:rPr>
                                      <m:t>Σ</m:t>
                                    </m:r>
                                  </m:sub>
                                </m:sSub>
                              </m:num>
                              <m:den>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𝜆</m:t>
                                    </m:r>
                                  </m:e>
                                  <m:sub>
                                    <m:r>
                                      <a:rPr kumimoji="1" lang="en-US" altLang="ja-JP" sz="2400" b="0" i="1" smtClean="0">
                                        <a:latin typeface="Cambria Math" panose="02040503050406030204" pitchFamily="18" charset="0"/>
                                      </a:rPr>
                                      <m:t>𝑠</m:t>
                                    </m:r>
                                  </m:sub>
                                </m:sSub>
                              </m:den>
                            </m:f>
                          </m:e>
                        </m:d>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𝐽</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𝑑</m:t>
                        </m:r>
                      </m:e>
                      <m:sub>
                        <m:r>
                          <a:rPr kumimoji="1" lang="en-US" altLang="ja-JP" sz="2400" b="0" i="1" smtClean="0">
                            <a:latin typeface="Cambria Math" panose="02040503050406030204" pitchFamily="18" charset="0"/>
                          </a:rPr>
                          <m:t>+</m:t>
                        </m:r>
                      </m:sub>
                    </m:sSub>
                    <m:r>
                      <a:rPr kumimoji="1" lang="en-US" altLang="ja-JP" sz="2400" b="0" i="1" smtClean="0">
                        <a:latin typeface="Cambria Math" panose="02040503050406030204" pitchFamily="18" charset="0"/>
                      </a:rPr>
                      <m:t>)</m:t>
                    </m:r>
                  </m:oMath>
                </a14:m>
                <a:r>
                  <a:rPr kumimoji="1" lang="en-US" altLang="ja-JP" sz="2400" dirty="0"/>
                  <a:t> </a:t>
                </a:r>
                <a:r>
                  <a:rPr kumimoji="1" lang="ja-JP" altLang="en-US" sz="2400" dirty="0"/>
                  <a:t>となる。</a:t>
                </a:r>
                <a:endParaRPr kumimoji="1" lang="en-US" altLang="ja-JP" sz="2400" dirty="0"/>
              </a:p>
            </p:txBody>
          </p:sp>
        </mc:Choice>
        <mc:Fallback xmlns="">
          <p:sp>
            <p:nvSpPr>
              <p:cNvPr id="16" name="テキスト ボックス 15">
                <a:extLst>
                  <a:ext uri="{FF2B5EF4-FFF2-40B4-BE49-F238E27FC236}">
                    <a16:creationId xmlns:a16="http://schemas.microsoft.com/office/drawing/2014/main" id="{E4558722-7DFA-0505-B8FF-5E1B36831E90}"/>
                  </a:ext>
                </a:extLst>
              </p:cNvPr>
              <p:cNvSpPr txBox="1">
                <a:spLocks noRot="1" noChangeAspect="1" noMove="1" noResize="1" noEditPoints="1" noAdjustHandles="1" noChangeArrowheads="1" noChangeShapeType="1" noTextEdit="1"/>
              </p:cNvSpPr>
              <p:nvPr/>
            </p:nvSpPr>
            <p:spPr>
              <a:xfrm>
                <a:off x="85383" y="5070345"/>
                <a:ext cx="12106617" cy="1493229"/>
              </a:xfrm>
              <a:prstGeom prst="rect">
                <a:avLst/>
              </a:prstGeom>
              <a:blipFill>
                <a:blip r:embed="rId10"/>
                <a:stretch>
                  <a:fillRect l="-755" t="-3265" r="-2518" b="-8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391656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F425365-EFCB-9E7E-E7E0-7ECBF39EDDD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66611" y="1497380"/>
            <a:ext cx="10811175" cy="4777633"/>
          </a:xfrm>
          <a:prstGeom prst="rect">
            <a:avLst/>
          </a:prstGeom>
        </p:spPr>
      </p:pic>
      <p:sp>
        <p:nvSpPr>
          <p:cNvPr id="4" name="テキスト ボックス 3">
            <a:extLst>
              <a:ext uri="{FF2B5EF4-FFF2-40B4-BE49-F238E27FC236}">
                <a16:creationId xmlns:a16="http://schemas.microsoft.com/office/drawing/2014/main" id="{336BEAB7-4AD9-4FF7-3E52-9197EC516D18}"/>
              </a:ext>
            </a:extLst>
          </p:cNvPr>
          <p:cNvSpPr txBox="1"/>
          <p:nvPr/>
        </p:nvSpPr>
        <p:spPr>
          <a:xfrm>
            <a:off x="53572" y="41659"/>
            <a:ext cx="2750274" cy="400110"/>
          </a:xfrm>
          <a:prstGeom prst="rect">
            <a:avLst/>
          </a:prstGeom>
          <a:noFill/>
          <a:ln>
            <a:solidFill>
              <a:schemeClr val="tx1"/>
            </a:solidFill>
          </a:ln>
        </p:spPr>
        <p:txBody>
          <a:bodyPr wrap="square">
            <a:spAutoFit/>
          </a:bodyPr>
          <a:lstStyle/>
          <a:p>
            <a:pPr algn="ctr"/>
            <a:r>
              <a:rPr lang="en-US" altLang="ja-JP" sz="2000" b="1" dirty="0"/>
              <a:t>4.2 </a:t>
            </a:r>
            <a:r>
              <a:rPr lang="ja-JP" altLang="en-US" sz="2000" b="1" dirty="0"/>
              <a:t>最適膜厚の存在</a:t>
            </a:r>
            <a:endParaRPr kumimoji="1" lang="en-US" altLang="ja-JP" sz="2000" b="1" dirty="0"/>
          </a:p>
        </p:txBody>
      </p:sp>
      <p:sp>
        <p:nvSpPr>
          <p:cNvPr id="6" name="テキスト ボックス 5">
            <a:extLst>
              <a:ext uri="{FF2B5EF4-FFF2-40B4-BE49-F238E27FC236}">
                <a16:creationId xmlns:a16="http://schemas.microsoft.com/office/drawing/2014/main" id="{FD277BC5-C1EA-BC66-EC9E-7047CDD68285}"/>
              </a:ext>
            </a:extLst>
          </p:cNvPr>
          <p:cNvSpPr txBox="1"/>
          <p:nvPr/>
        </p:nvSpPr>
        <p:spPr>
          <a:xfrm>
            <a:off x="89423" y="1877433"/>
            <a:ext cx="697627" cy="707886"/>
          </a:xfrm>
          <a:prstGeom prst="rect">
            <a:avLst/>
          </a:prstGeom>
          <a:noFill/>
        </p:spPr>
        <p:txBody>
          <a:bodyPr wrap="none" rtlCol="0">
            <a:spAutoFit/>
          </a:bodyPr>
          <a:lstStyle/>
          <a:p>
            <a:r>
              <a:rPr kumimoji="1" lang="ja-JP" altLang="en-US" sz="4000" b="1" dirty="0">
                <a:solidFill>
                  <a:srgbClr val="FF0000"/>
                </a:solidFill>
              </a:rPr>
              <a:t>例</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7208531F-96F6-2B33-C8E2-3B200E8651DC}"/>
                  </a:ext>
                </a:extLst>
              </p:cNvPr>
              <p:cNvSpPr txBox="1"/>
              <p:nvPr/>
            </p:nvSpPr>
            <p:spPr>
              <a:xfrm>
                <a:off x="1892100" y="748456"/>
                <a:ext cx="8856964" cy="523220"/>
              </a:xfrm>
              <a:prstGeom prst="rect">
                <a:avLst/>
              </a:prstGeom>
              <a:noFill/>
            </p:spPr>
            <p:txBody>
              <a:bodyPr wrap="square">
                <a:spAutoFit/>
              </a:bodyPr>
              <a:lstStyle/>
              <a:p>
                <a14:m>
                  <m:oMath xmlns:m="http://schemas.openxmlformats.org/officeDocument/2006/math">
                    <m:sSub>
                      <m:sSubPr>
                        <m:ctrlPr>
                          <a:rPr lang="en-US" altLang="ja-JP" sz="2800" b="1" i="1" smtClean="0">
                            <a:solidFill>
                              <a:srgbClr val="FF0000"/>
                            </a:solidFill>
                            <a:latin typeface="Cambria Math" panose="02040503050406030204" pitchFamily="18" charset="0"/>
                          </a:rPr>
                        </m:ctrlPr>
                      </m:sSubPr>
                      <m:e>
                        <m:r>
                          <a:rPr lang="en-US" altLang="ja-JP" sz="2800" b="1" i="1">
                            <a:solidFill>
                              <a:srgbClr val="FF0000"/>
                            </a:solidFill>
                            <a:latin typeface="Cambria Math" panose="02040503050406030204" pitchFamily="18" charset="0"/>
                          </a:rPr>
                          <m:t>𝝀</m:t>
                        </m:r>
                      </m:e>
                      <m:sub>
                        <m:r>
                          <a:rPr lang="en-US" altLang="ja-JP" sz="2800" b="1" i="1">
                            <a:solidFill>
                              <a:srgbClr val="FF0000"/>
                            </a:solidFill>
                            <a:latin typeface="Cambria Math" panose="02040503050406030204" pitchFamily="18" charset="0"/>
                          </a:rPr>
                          <m:t>𝒔</m:t>
                        </m:r>
                      </m:sub>
                    </m:sSub>
                    <m:r>
                      <a:rPr lang="en-US" altLang="ja-JP" sz="2800" b="1" i="1" smtClean="0">
                        <a:solidFill>
                          <a:srgbClr val="FF0000"/>
                        </a:solidFill>
                        <a:latin typeface="Cambria Math" panose="02040503050406030204" pitchFamily="18" charset="0"/>
                      </a:rPr>
                      <m:t>&gt;</m:t>
                    </m:r>
                    <m:sSub>
                      <m:sSubPr>
                        <m:ctrlPr>
                          <a:rPr lang="en-US" altLang="ja-JP" sz="2800" b="1" i="1">
                            <a:solidFill>
                              <a:srgbClr val="FF0000"/>
                            </a:solidFill>
                            <a:latin typeface="Cambria Math" panose="02040503050406030204" pitchFamily="18" charset="0"/>
                          </a:rPr>
                        </m:ctrlPr>
                      </m:sSubPr>
                      <m:e>
                        <m:r>
                          <a:rPr lang="en-US" altLang="ja-JP" sz="2800" b="1" i="1">
                            <a:solidFill>
                              <a:srgbClr val="FF0000"/>
                            </a:solidFill>
                            <a:latin typeface="Cambria Math" panose="02040503050406030204" pitchFamily="18" charset="0"/>
                          </a:rPr>
                          <m:t>𝝀</m:t>
                        </m:r>
                      </m:e>
                      <m:sub>
                        <m:r>
                          <a:rPr lang="en-US" altLang="ja-JP" sz="2800" b="1" i="0" smtClean="0">
                            <a:solidFill>
                              <a:srgbClr val="FF0000"/>
                            </a:solidFill>
                            <a:latin typeface="Cambria Math" panose="02040503050406030204" pitchFamily="18" charset="0"/>
                          </a:rPr>
                          <m:t>𝚺</m:t>
                        </m:r>
                      </m:sub>
                    </m:sSub>
                  </m:oMath>
                </a14:m>
                <a:r>
                  <a:rPr kumimoji="1" lang="ja-JP" altLang="en-US" sz="2800" b="1" dirty="0">
                    <a:solidFill>
                      <a:srgbClr val="FF0000"/>
                    </a:solidFill>
                  </a:rPr>
                  <a:t>の場合には、</a:t>
                </a:r>
                <a:r>
                  <a:rPr kumimoji="1" lang="en-US" altLang="ja-JP" sz="2800" b="1" dirty="0">
                    <a:solidFill>
                      <a:srgbClr val="FF0000"/>
                    </a:solidFill>
                  </a:rPr>
                  <a:t>S</a:t>
                </a:r>
                <a:r>
                  <a:rPr lang="ja-JP" altLang="en-US" sz="2800" b="1" dirty="0">
                    <a:solidFill>
                      <a:srgbClr val="FF0000"/>
                    </a:solidFill>
                  </a:rPr>
                  <a:t>上の遮蔽電流を抑えられる！</a:t>
                </a:r>
              </a:p>
            </p:txBody>
          </p:sp>
        </mc:Choice>
        <mc:Fallback xmlns="">
          <p:sp>
            <p:nvSpPr>
              <p:cNvPr id="8" name="テキスト ボックス 7">
                <a:extLst>
                  <a:ext uri="{FF2B5EF4-FFF2-40B4-BE49-F238E27FC236}">
                    <a16:creationId xmlns:a16="http://schemas.microsoft.com/office/drawing/2014/main" id="{7208531F-96F6-2B33-C8E2-3B200E8651DC}"/>
                  </a:ext>
                </a:extLst>
              </p:cNvPr>
              <p:cNvSpPr txBox="1">
                <a:spLocks noRot="1" noChangeAspect="1" noMove="1" noResize="1" noEditPoints="1" noAdjustHandles="1" noChangeArrowheads="1" noChangeShapeType="1" noTextEdit="1"/>
              </p:cNvSpPr>
              <p:nvPr/>
            </p:nvSpPr>
            <p:spPr>
              <a:xfrm>
                <a:off x="1892100" y="748456"/>
                <a:ext cx="8856964" cy="523220"/>
              </a:xfrm>
              <a:prstGeom prst="rect">
                <a:avLst/>
              </a:prstGeom>
              <a:blipFill>
                <a:blip r:embed="rId3"/>
                <a:stretch>
                  <a:fillRect t="-12791" b="-31395"/>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02C5DB79-34C7-6C73-085C-450AEA26547D}"/>
              </a:ext>
            </a:extLst>
          </p:cNvPr>
          <p:cNvSpPr txBox="1"/>
          <p:nvPr/>
        </p:nvSpPr>
        <p:spPr>
          <a:xfrm>
            <a:off x="4767033" y="2262153"/>
            <a:ext cx="1107996" cy="646331"/>
          </a:xfrm>
          <a:prstGeom prst="rect">
            <a:avLst/>
          </a:prstGeom>
          <a:noFill/>
        </p:spPr>
        <p:txBody>
          <a:bodyPr wrap="none" rtlCol="0">
            <a:spAutoFit/>
          </a:bodyPr>
          <a:lstStyle/>
          <a:p>
            <a:r>
              <a:rPr kumimoji="1" lang="ja-JP" altLang="en-US" sz="3600" b="1" dirty="0">
                <a:solidFill>
                  <a:srgbClr val="0070C0"/>
                </a:solidFill>
              </a:rPr>
              <a:t>磁場</a:t>
            </a:r>
          </a:p>
        </p:txBody>
      </p:sp>
      <p:sp>
        <p:nvSpPr>
          <p:cNvPr id="10" name="テキスト ボックス 9">
            <a:extLst>
              <a:ext uri="{FF2B5EF4-FFF2-40B4-BE49-F238E27FC236}">
                <a16:creationId xmlns:a16="http://schemas.microsoft.com/office/drawing/2014/main" id="{2ADF296F-B582-903F-4D5B-5EABA045DF7D}"/>
              </a:ext>
            </a:extLst>
          </p:cNvPr>
          <p:cNvSpPr txBox="1"/>
          <p:nvPr/>
        </p:nvSpPr>
        <p:spPr>
          <a:xfrm>
            <a:off x="10317393" y="2262153"/>
            <a:ext cx="1107996" cy="646331"/>
          </a:xfrm>
          <a:prstGeom prst="rect">
            <a:avLst/>
          </a:prstGeom>
          <a:noFill/>
        </p:spPr>
        <p:txBody>
          <a:bodyPr wrap="none" rtlCol="0">
            <a:spAutoFit/>
          </a:bodyPr>
          <a:lstStyle/>
          <a:p>
            <a:r>
              <a:rPr lang="ja-JP" altLang="en-US" sz="3600" b="1" dirty="0">
                <a:solidFill>
                  <a:srgbClr val="FF0000"/>
                </a:solidFill>
              </a:rPr>
              <a:t>電流</a:t>
            </a:r>
            <a:endParaRPr kumimoji="1" lang="ja-JP" altLang="en-US" sz="3600" b="1" dirty="0">
              <a:solidFill>
                <a:srgbClr val="FF0000"/>
              </a:solidFill>
            </a:endParaRPr>
          </a:p>
        </p:txBody>
      </p:sp>
      <p:sp>
        <p:nvSpPr>
          <p:cNvPr id="11" name="テキスト ボックス 10">
            <a:extLst>
              <a:ext uri="{FF2B5EF4-FFF2-40B4-BE49-F238E27FC236}">
                <a16:creationId xmlns:a16="http://schemas.microsoft.com/office/drawing/2014/main" id="{EF4B98EE-E618-D635-4BDF-3021865DD4FC}"/>
              </a:ext>
            </a:extLst>
          </p:cNvPr>
          <p:cNvSpPr txBox="1"/>
          <p:nvPr/>
        </p:nvSpPr>
        <p:spPr>
          <a:xfrm>
            <a:off x="8015592" y="3249032"/>
            <a:ext cx="522900" cy="707886"/>
          </a:xfrm>
          <a:prstGeom prst="rect">
            <a:avLst/>
          </a:prstGeom>
          <a:noFill/>
        </p:spPr>
        <p:txBody>
          <a:bodyPr wrap="none" rtlCol="0">
            <a:spAutoFit/>
          </a:bodyPr>
          <a:lstStyle/>
          <a:p>
            <a:r>
              <a:rPr kumimoji="1" lang="en-US" altLang="ja-JP" sz="4000" b="1" dirty="0"/>
              <a:t>S</a:t>
            </a:r>
            <a:endParaRPr kumimoji="1" lang="ja-JP" altLang="en-US" sz="4000" b="1" dirty="0"/>
          </a:p>
        </p:txBody>
      </p:sp>
      <p:sp>
        <p:nvSpPr>
          <p:cNvPr id="12" name="テキスト ボックス 11">
            <a:extLst>
              <a:ext uri="{FF2B5EF4-FFF2-40B4-BE49-F238E27FC236}">
                <a16:creationId xmlns:a16="http://schemas.microsoft.com/office/drawing/2014/main" id="{1696A32A-85F5-30BC-23B0-2B2A82B9EACA}"/>
              </a:ext>
            </a:extLst>
          </p:cNvPr>
          <p:cNvSpPr txBox="1"/>
          <p:nvPr/>
        </p:nvSpPr>
        <p:spPr>
          <a:xfrm>
            <a:off x="9889788" y="3249032"/>
            <a:ext cx="697627" cy="707886"/>
          </a:xfrm>
          <a:prstGeom prst="rect">
            <a:avLst/>
          </a:prstGeom>
          <a:noFill/>
        </p:spPr>
        <p:txBody>
          <a:bodyPr wrap="none" rtlCol="0">
            <a:spAutoFit/>
          </a:bodyPr>
          <a:lstStyle/>
          <a:p>
            <a:r>
              <a:rPr lang="en-US" altLang="ja-JP" sz="4000" b="1" dirty="0"/>
              <a:t>Σ</a:t>
            </a:r>
            <a:endParaRPr kumimoji="1" lang="ja-JP" altLang="en-US" sz="4000" b="1" dirty="0"/>
          </a:p>
        </p:txBody>
      </p:sp>
      <p:sp>
        <p:nvSpPr>
          <p:cNvPr id="13" name="テキスト ボックス 12">
            <a:extLst>
              <a:ext uri="{FF2B5EF4-FFF2-40B4-BE49-F238E27FC236}">
                <a16:creationId xmlns:a16="http://schemas.microsoft.com/office/drawing/2014/main" id="{0E9398C4-B109-9900-34CA-B041DB29A140}"/>
              </a:ext>
            </a:extLst>
          </p:cNvPr>
          <p:cNvSpPr txBox="1"/>
          <p:nvPr/>
        </p:nvSpPr>
        <p:spPr>
          <a:xfrm>
            <a:off x="2564840" y="3323609"/>
            <a:ext cx="522900" cy="707886"/>
          </a:xfrm>
          <a:prstGeom prst="rect">
            <a:avLst/>
          </a:prstGeom>
          <a:noFill/>
        </p:spPr>
        <p:txBody>
          <a:bodyPr wrap="none" rtlCol="0">
            <a:spAutoFit/>
          </a:bodyPr>
          <a:lstStyle/>
          <a:p>
            <a:r>
              <a:rPr kumimoji="1" lang="en-US" altLang="ja-JP" sz="4000" b="1" dirty="0"/>
              <a:t>S</a:t>
            </a:r>
            <a:endParaRPr kumimoji="1" lang="ja-JP" altLang="en-US" sz="4000" b="1" dirty="0"/>
          </a:p>
        </p:txBody>
      </p:sp>
      <p:sp>
        <p:nvSpPr>
          <p:cNvPr id="14" name="テキスト ボックス 13">
            <a:extLst>
              <a:ext uri="{FF2B5EF4-FFF2-40B4-BE49-F238E27FC236}">
                <a16:creationId xmlns:a16="http://schemas.microsoft.com/office/drawing/2014/main" id="{5DD7D313-3790-C027-0307-20B49F0D4963}"/>
              </a:ext>
            </a:extLst>
          </p:cNvPr>
          <p:cNvSpPr txBox="1"/>
          <p:nvPr/>
        </p:nvSpPr>
        <p:spPr>
          <a:xfrm>
            <a:off x="4439036" y="3323609"/>
            <a:ext cx="697627" cy="707886"/>
          </a:xfrm>
          <a:prstGeom prst="rect">
            <a:avLst/>
          </a:prstGeom>
          <a:noFill/>
        </p:spPr>
        <p:txBody>
          <a:bodyPr wrap="none" rtlCol="0">
            <a:spAutoFit/>
          </a:bodyPr>
          <a:lstStyle/>
          <a:p>
            <a:r>
              <a:rPr lang="en-US" altLang="ja-JP" sz="4000" b="1" dirty="0"/>
              <a:t>Σ</a:t>
            </a:r>
            <a:endParaRPr kumimoji="1" lang="ja-JP" altLang="en-US" sz="4000" b="1" dirty="0"/>
          </a:p>
        </p:txBody>
      </p:sp>
      <p:sp>
        <p:nvSpPr>
          <p:cNvPr id="15" name="テキスト ボックス 14">
            <a:extLst>
              <a:ext uri="{FF2B5EF4-FFF2-40B4-BE49-F238E27FC236}">
                <a16:creationId xmlns:a16="http://schemas.microsoft.com/office/drawing/2014/main" id="{784E119A-4D38-9FC7-4902-04C53EBE6ED3}"/>
              </a:ext>
            </a:extLst>
          </p:cNvPr>
          <p:cNvSpPr txBox="1"/>
          <p:nvPr/>
        </p:nvSpPr>
        <p:spPr>
          <a:xfrm>
            <a:off x="3914593" y="6239823"/>
            <a:ext cx="5097703" cy="307777"/>
          </a:xfrm>
          <a:prstGeom prst="rect">
            <a:avLst/>
          </a:prstGeom>
          <a:noFill/>
        </p:spPr>
        <p:txBody>
          <a:bodyPr wrap="square">
            <a:spAutoFit/>
          </a:bodyPr>
          <a:lstStyle/>
          <a:p>
            <a:r>
              <a:rPr lang="fr-FR" altLang="ja-JP" sz="1400" dirty="0">
                <a:solidFill>
                  <a:srgbClr val="0070C0"/>
                </a:solidFill>
              </a:rPr>
              <a:t>Supercond. Sci. Technol. </a:t>
            </a:r>
            <a:r>
              <a:rPr lang="fr-FR" altLang="ja-JP" sz="1400" b="1" dirty="0">
                <a:solidFill>
                  <a:srgbClr val="0070C0"/>
                </a:solidFill>
              </a:rPr>
              <a:t>30</a:t>
            </a:r>
            <a:r>
              <a:rPr lang="fr-FR" altLang="ja-JP" sz="1400" dirty="0">
                <a:solidFill>
                  <a:srgbClr val="0070C0"/>
                </a:solidFill>
              </a:rPr>
              <a:t>, 023001 (2017) </a:t>
            </a:r>
            <a:endParaRPr lang="ja-JP" altLang="en-US" sz="1400" dirty="0">
              <a:solidFill>
                <a:srgbClr val="0070C0"/>
              </a:solidFill>
            </a:endParaRPr>
          </a:p>
        </p:txBody>
      </p:sp>
    </p:spTree>
    <p:extLst>
      <p:ext uri="{BB962C8B-B14F-4D97-AF65-F5344CB8AC3E}">
        <p14:creationId xmlns:p14="http://schemas.microsoft.com/office/powerpoint/2010/main" val="4049724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0BDA84C-F18E-96B9-682E-49015A11852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471618" y="961284"/>
            <a:ext cx="7073660" cy="5114270"/>
          </a:xfrm>
          <a:prstGeom prst="rect">
            <a:avLst/>
          </a:prstGeom>
        </p:spPr>
      </p:pic>
      <p:pic>
        <p:nvPicPr>
          <p:cNvPr id="4" name="図 3">
            <a:extLst>
              <a:ext uri="{FF2B5EF4-FFF2-40B4-BE49-F238E27FC236}">
                <a16:creationId xmlns:a16="http://schemas.microsoft.com/office/drawing/2014/main" id="{FC45DE3F-5F26-0F7D-243B-9F1C9212044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833353" y="5594539"/>
            <a:ext cx="3062941" cy="1228055"/>
          </a:xfrm>
          <a:prstGeom prst="rect">
            <a:avLst/>
          </a:prstGeom>
        </p:spPr>
      </p:pic>
      <p:sp>
        <p:nvSpPr>
          <p:cNvPr id="5" name="テキスト ボックス 4">
            <a:extLst>
              <a:ext uri="{FF2B5EF4-FFF2-40B4-BE49-F238E27FC236}">
                <a16:creationId xmlns:a16="http://schemas.microsoft.com/office/drawing/2014/main" id="{6E358926-4740-62C5-F183-1768A5EEF9CD}"/>
              </a:ext>
            </a:extLst>
          </p:cNvPr>
          <p:cNvSpPr txBox="1"/>
          <p:nvPr/>
        </p:nvSpPr>
        <p:spPr>
          <a:xfrm>
            <a:off x="123854" y="103474"/>
            <a:ext cx="1210588" cy="707886"/>
          </a:xfrm>
          <a:prstGeom prst="rect">
            <a:avLst/>
          </a:prstGeom>
          <a:noFill/>
          <a:ln w="25400">
            <a:solidFill>
              <a:schemeClr val="tx1"/>
            </a:solidFill>
          </a:ln>
        </p:spPr>
        <p:txBody>
          <a:bodyPr wrap="none" rtlCol="0">
            <a:spAutoFit/>
          </a:bodyPr>
          <a:lstStyle/>
          <a:p>
            <a:r>
              <a:rPr kumimoji="1" lang="ja-JP" altLang="en-US" sz="4000" dirty="0"/>
              <a:t>補足</a:t>
            </a:r>
          </a:p>
        </p:txBody>
      </p:sp>
      <p:sp>
        <p:nvSpPr>
          <p:cNvPr id="6" name="テキスト ボックス 5">
            <a:extLst>
              <a:ext uri="{FF2B5EF4-FFF2-40B4-BE49-F238E27FC236}">
                <a16:creationId xmlns:a16="http://schemas.microsoft.com/office/drawing/2014/main" id="{D0463D9D-F83C-21C4-886E-741D0C8E6AB4}"/>
              </a:ext>
            </a:extLst>
          </p:cNvPr>
          <p:cNvSpPr txBox="1"/>
          <p:nvPr/>
        </p:nvSpPr>
        <p:spPr>
          <a:xfrm>
            <a:off x="1167659" y="2301037"/>
            <a:ext cx="1415772" cy="830997"/>
          </a:xfrm>
          <a:prstGeom prst="rect">
            <a:avLst/>
          </a:prstGeom>
          <a:noFill/>
        </p:spPr>
        <p:txBody>
          <a:bodyPr wrap="none" rtlCol="0">
            <a:spAutoFit/>
          </a:bodyPr>
          <a:lstStyle/>
          <a:p>
            <a:r>
              <a:rPr kumimoji="1" lang="ja-JP" altLang="en-US" sz="2400" b="1" dirty="0"/>
              <a:t>磁場分布</a:t>
            </a:r>
            <a:endParaRPr kumimoji="1" lang="en-US" altLang="ja-JP" sz="2400" b="1" dirty="0"/>
          </a:p>
          <a:p>
            <a:r>
              <a:rPr kumimoji="1" lang="ja-JP" altLang="en-US" sz="2400" b="1" dirty="0"/>
              <a:t>電流分布</a:t>
            </a:r>
          </a:p>
        </p:txBody>
      </p:sp>
      <p:sp>
        <p:nvSpPr>
          <p:cNvPr id="7" name="テキスト ボックス 6">
            <a:extLst>
              <a:ext uri="{FF2B5EF4-FFF2-40B4-BE49-F238E27FC236}">
                <a16:creationId xmlns:a16="http://schemas.microsoft.com/office/drawing/2014/main" id="{267AB9C9-A8D6-5925-8F28-64F53B9E120E}"/>
              </a:ext>
            </a:extLst>
          </p:cNvPr>
          <p:cNvSpPr txBox="1"/>
          <p:nvPr/>
        </p:nvSpPr>
        <p:spPr>
          <a:xfrm>
            <a:off x="9413131" y="1850323"/>
            <a:ext cx="2339102" cy="1569660"/>
          </a:xfrm>
          <a:prstGeom prst="rect">
            <a:avLst/>
          </a:prstGeom>
          <a:noFill/>
        </p:spPr>
        <p:txBody>
          <a:bodyPr wrap="none" rtlCol="0">
            <a:spAutoFit/>
          </a:bodyPr>
          <a:lstStyle/>
          <a:p>
            <a:r>
              <a:rPr lang="ja-JP" altLang="en-US" sz="2400" b="1" dirty="0"/>
              <a:t>ロンドン長</a:t>
            </a:r>
            <a:endParaRPr lang="en-US" altLang="ja-JP" sz="2400" b="1" dirty="0"/>
          </a:p>
          <a:p>
            <a:endParaRPr lang="en-US" altLang="ja-JP" sz="2400" b="1" dirty="0"/>
          </a:p>
          <a:p>
            <a:endParaRPr lang="en-US" altLang="ja-JP" sz="2400" b="1" dirty="0"/>
          </a:p>
          <a:p>
            <a:r>
              <a:rPr lang="ja-JP" altLang="en-US" sz="2400" b="1" dirty="0"/>
              <a:t>超伝導ギャップ</a:t>
            </a:r>
            <a:endParaRPr kumimoji="1" lang="en-US" altLang="ja-JP" sz="2400" b="1" dirty="0"/>
          </a:p>
        </p:txBody>
      </p:sp>
      <p:sp>
        <p:nvSpPr>
          <p:cNvPr id="8" name="テキスト ボックス 7">
            <a:extLst>
              <a:ext uri="{FF2B5EF4-FFF2-40B4-BE49-F238E27FC236}">
                <a16:creationId xmlns:a16="http://schemas.microsoft.com/office/drawing/2014/main" id="{63975B24-8F50-29AA-A790-373B7BAB32AB}"/>
              </a:ext>
            </a:extLst>
          </p:cNvPr>
          <p:cNvSpPr txBox="1"/>
          <p:nvPr/>
        </p:nvSpPr>
        <p:spPr>
          <a:xfrm>
            <a:off x="3008073" y="5992561"/>
            <a:ext cx="5097703" cy="307777"/>
          </a:xfrm>
          <a:prstGeom prst="rect">
            <a:avLst/>
          </a:prstGeom>
          <a:noFill/>
        </p:spPr>
        <p:txBody>
          <a:bodyPr wrap="square">
            <a:spAutoFit/>
          </a:bodyPr>
          <a:lstStyle/>
          <a:p>
            <a:r>
              <a:rPr lang="fr-FR" altLang="ja-JP" sz="1400" dirty="0">
                <a:solidFill>
                  <a:srgbClr val="0070C0"/>
                </a:solidFill>
              </a:rPr>
              <a:t>T. Kubo, Supercond. Sci. Technol. </a:t>
            </a:r>
            <a:r>
              <a:rPr lang="fr-FR" altLang="ja-JP" sz="1400" b="1" dirty="0">
                <a:solidFill>
                  <a:srgbClr val="0070C0"/>
                </a:solidFill>
              </a:rPr>
              <a:t>34</a:t>
            </a:r>
            <a:r>
              <a:rPr lang="fr-FR" altLang="ja-JP" sz="1400" dirty="0">
                <a:solidFill>
                  <a:srgbClr val="0070C0"/>
                </a:solidFill>
              </a:rPr>
              <a:t>, 045006 (2021) </a:t>
            </a:r>
            <a:endParaRPr lang="ja-JP" altLang="en-US" sz="1400" dirty="0">
              <a:solidFill>
                <a:srgbClr val="0070C0"/>
              </a:solidFill>
            </a:endParaRPr>
          </a:p>
        </p:txBody>
      </p:sp>
      <p:sp>
        <p:nvSpPr>
          <p:cNvPr id="9" name="テキスト ボックス 8">
            <a:extLst>
              <a:ext uri="{FF2B5EF4-FFF2-40B4-BE49-F238E27FC236}">
                <a16:creationId xmlns:a16="http://schemas.microsoft.com/office/drawing/2014/main" id="{5AE4BCDD-6A22-81E2-A91E-8E2B027F79A7}"/>
              </a:ext>
            </a:extLst>
          </p:cNvPr>
          <p:cNvSpPr txBox="1"/>
          <p:nvPr/>
        </p:nvSpPr>
        <p:spPr>
          <a:xfrm>
            <a:off x="1334442" y="103474"/>
            <a:ext cx="10857558" cy="954107"/>
          </a:xfrm>
          <a:prstGeom prst="rect">
            <a:avLst/>
          </a:prstGeom>
          <a:noFill/>
        </p:spPr>
        <p:txBody>
          <a:bodyPr wrap="square" rtlCol="0">
            <a:spAutoFit/>
          </a:bodyPr>
          <a:lstStyle/>
          <a:p>
            <a:r>
              <a:rPr kumimoji="1" lang="en-US" altLang="ja-JP" sz="2800" dirty="0"/>
              <a:t>BCS</a:t>
            </a:r>
            <a:r>
              <a:rPr kumimoji="1" lang="ja-JP" altLang="en-US" sz="2800" dirty="0"/>
              <a:t>理論による非線形マイスナー効果も含んだ数値計算の結果は</a:t>
            </a:r>
            <a:endParaRPr kumimoji="1" lang="en-US" altLang="ja-JP" sz="2800" dirty="0"/>
          </a:p>
          <a:p>
            <a:r>
              <a:rPr lang="ja-JP" altLang="en-US" sz="2800" dirty="0"/>
              <a:t>ロンドン理論による電流分布・磁場分布と余り変わらない</a:t>
            </a:r>
            <a:endParaRPr kumimoji="1" lang="ja-JP" altLang="en-US" sz="2800" dirty="0"/>
          </a:p>
        </p:txBody>
      </p:sp>
    </p:spTree>
    <p:extLst>
      <p:ext uri="{BB962C8B-B14F-4D97-AF65-F5344CB8AC3E}">
        <p14:creationId xmlns:p14="http://schemas.microsoft.com/office/powerpoint/2010/main" val="318653032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354E9EB-AE81-CAEF-FEF2-E95EFEB48580}"/>
                  </a:ext>
                </a:extLst>
              </p:cNvPr>
              <p:cNvSpPr txBox="1"/>
              <p:nvPr/>
            </p:nvSpPr>
            <p:spPr>
              <a:xfrm>
                <a:off x="0" y="520581"/>
                <a:ext cx="9693679" cy="1200329"/>
              </a:xfrm>
              <a:prstGeom prst="rect">
                <a:avLst/>
              </a:prstGeom>
              <a:noFill/>
            </p:spPr>
            <p:txBody>
              <a:bodyPr wrap="square">
                <a:spAutoFit/>
              </a:bodyPr>
              <a:lstStyle/>
              <a:p>
                <a:r>
                  <a:rPr lang="ja-JP" altLang="en-US" sz="2400" dirty="0"/>
                  <a:t>既に見たように、</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𝜆</m:t>
                        </m:r>
                      </m:e>
                      <m:sub>
                        <m:r>
                          <a:rPr lang="en-US" altLang="ja-JP" sz="2400" i="1">
                            <a:latin typeface="Cambria Math" panose="02040503050406030204" pitchFamily="18" charset="0"/>
                          </a:rPr>
                          <m:t>𝑠</m:t>
                        </m:r>
                      </m:sub>
                    </m:sSub>
                    <m:r>
                      <a:rPr lang="en-US" altLang="ja-JP" sz="2400" b="0" i="1" smtClean="0">
                        <a:latin typeface="Cambria Math" panose="02040503050406030204" pitchFamily="18" charset="0"/>
                      </a:rPr>
                      <m:t>&gt;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𝜆</m:t>
                        </m:r>
                      </m:e>
                      <m:sub>
                        <m:r>
                          <m:rPr>
                            <m:sty m:val="p"/>
                          </m:rPr>
                          <a:rPr lang="en-US" altLang="ja-JP" sz="2400" b="0" i="0" smtClean="0">
                            <a:latin typeface="Cambria Math" panose="02040503050406030204" pitchFamily="18" charset="0"/>
                          </a:rPr>
                          <m:t>Σ</m:t>
                        </m:r>
                      </m:sub>
                    </m:sSub>
                  </m:oMath>
                </a14:m>
                <a:r>
                  <a:rPr kumimoji="1" lang="ja-JP" altLang="en-US" sz="2400" dirty="0"/>
                  <a:t>の場合には</a:t>
                </a:r>
                <a:r>
                  <a:rPr kumimoji="1" lang="en-US" altLang="ja-JP" sz="2400" dirty="0"/>
                  <a:t>S</a:t>
                </a:r>
                <a:r>
                  <a:rPr lang="ja-JP" altLang="en-US" sz="2400" dirty="0"/>
                  <a:t>上の遮蔽電流を抑えられる。電流による超伝導破壊を抑えられるので、より高い磁場に到達できると期待される。どれくらいの磁場まで耐えられるか、評価しよう。</a:t>
                </a:r>
              </a:p>
            </p:txBody>
          </p:sp>
        </mc:Choice>
        <mc:Fallback xmlns="">
          <p:sp>
            <p:nvSpPr>
              <p:cNvPr id="3" name="テキスト ボックス 2">
                <a:extLst>
                  <a:ext uri="{FF2B5EF4-FFF2-40B4-BE49-F238E27FC236}">
                    <a16:creationId xmlns:a16="http://schemas.microsoft.com/office/drawing/2014/main" id="{6354E9EB-AE81-CAEF-FEF2-E95EFEB48580}"/>
                  </a:ext>
                </a:extLst>
              </p:cNvPr>
              <p:cNvSpPr txBox="1">
                <a:spLocks noRot="1" noChangeAspect="1" noMove="1" noResize="1" noEditPoints="1" noAdjustHandles="1" noChangeArrowheads="1" noChangeShapeType="1" noTextEdit="1"/>
              </p:cNvSpPr>
              <p:nvPr/>
            </p:nvSpPr>
            <p:spPr>
              <a:xfrm>
                <a:off x="0" y="520581"/>
                <a:ext cx="9693679" cy="1200329"/>
              </a:xfrm>
              <a:prstGeom prst="rect">
                <a:avLst/>
              </a:prstGeom>
              <a:blipFill>
                <a:blip r:embed="rId2"/>
                <a:stretch>
                  <a:fillRect l="-943" t="-4061" r="-314" b="-10660"/>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C79AE4A0-0F29-C3DC-2FFD-37C6FF69216D}"/>
              </a:ext>
            </a:extLst>
          </p:cNvPr>
          <p:cNvSpPr txBox="1"/>
          <p:nvPr/>
        </p:nvSpPr>
        <p:spPr>
          <a:xfrm>
            <a:off x="53572" y="41659"/>
            <a:ext cx="2750274" cy="400110"/>
          </a:xfrm>
          <a:prstGeom prst="rect">
            <a:avLst/>
          </a:prstGeom>
          <a:noFill/>
          <a:ln>
            <a:solidFill>
              <a:schemeClr val="tx1"/>
            </a:solidFill>
          </a:ln>
        </p:spPr>
        <p:txBody>
          <a:bodyPr wrap="square">
            <a:spAutoFit/>
          </a:bodyPr>
          <a:lstStyle/>
          <a:p>
            <a:pPr algn="ctr"/>
            <a:r>
              <a:rPr lang="en-US" altLang="ja-JP" sz="2000" b="1" dirty="0"/>
              <a:t>4.2 </a:t>
            </a:r>
            <a:r>
              <a:rPr lang="ja-JP" altLang="en-US" sz="2000" b="1" dirty="0"/>
              <a:t>最適膜厚の存在</a:t>
            </a:r>
            <a:endParaRPr kumimoji="1" lang="en-US" altLang="ja-JP" sz="2000" b="1" dirty="0"/>
          </a:p>
        </p:txBody>
      </p:sp>
      <p:pic>
        <p:nvPicPr>
          <p:cNvPr id="5" name="図 4">
            <a:extLst>
              <a:ext uri="{FF2B5EF4-FFF2-40B4-BE49-F238E27FC236}">
                <a16:creationId xmlns:a16="http://schemas.microsoft.com/office/drawing/2014/main" id="{0E18212D-80EA-55D3-D776-CCACA8F7ADD8}"/>
              </a:ext>
            </a:extLst>
          </p:cNvPr>
          <p:cNvPicPr>
            <a:picLocks noChangeAspect="1"/>
          </p:cNvPicPr>
          <p:nvPr/>
        </p:nvPicPr>
        <p:blipFill>
          <a:blip r:embed="rId3" cstate="screen">
            <a:extLst>
              <a:ext uri="{28A0092B-C50C-407E-A947-70E740481C1C}">
                <a14:useLocalDpi xmlns:a14="http://schemas.microsoft.com/office/drawing/2010/main"/>
              </a:ext>
            </a:extLst>
          </a:blip>
          <a:srcRect l="64308"/>
          <a:stretch/>
        </p:blipFill>
        <p:spPr>
          <a:xfrm>
            <a:off x="9693679" y="108299"/>
            <a:ext cx="2433197" cy="1455684"/>
          </a:xfrm>
          <a:prstGeom prst="rect">
            <a:avLst/>
          </a:prstGeom>
          <a:ln>
            <a:solidFill>
              <a:schemeClr val="tx1"/>
            </a:solidFill>
          </a:ln>
        </p:spPr>
      </p:pic>
      <p:sp>
        <p:nvSpPr>
          <p:cNvPr id="14" name="テキスト ボックス 13">
            <a:extLst>
              <a:ext uri="{FF2B5EF4-FFF2-40B4-BE49-F238E27FC236}">
                <a16:creationId xmlns:a16="http://schemas.microsoft.com/office/drawing/2014/main" id="{DF0BAEEE-90AF-6339-E39B-9C385E9487FC}"/>
              </a:ext>
            </a:extLst>
          </p:cNvPr>
          <p:cNvSpPr txBox="1"/>
          <p:nvPr/>
        </p:nvSpPr>
        <p:spPr>
          <a:xfrm>
            <a:off x="9669065" y="57793"/>
            <a:ext cx="328936" cy="369332"/>
          </a:xfrm>
          <a:prstGeom prst="rect">
            <a:avLst/>
          </a:prstGeom>
          <a:noFill/>
        </p:spPr>
        <p:txBody>
          <a:bodyPr wrap="none" rtlCol="0">
            <a:spAutoFit/>
          </a:bodyPr>
          <a:lstStyle/>
          <a:p>
            <a:r>
              <a:rPr kumimoji="1" lang="en-US" altLang="ja-JP" dirty="0"/>
              <a:t>S</a:t>
            </a:r>
            <a:endParaRPr kumimoji="1" lang="ja-JP" altLang="en-US" dirty="0"/>
          </a:p>
        </p:txBody>
      </p:sp>
      <p:sp>
        <p:nvSpPr>
          <p:cNvPr id="15" name="テキスト ボックス 14">
            <a:extLst>
              <a:ext uri="{FF2B5EF4-FFF2-40B4-BE49-F238E27FC236}">
                <a16:creationId xmlns:a16="http://schemas.microsoft.com/office/drawing/2014/main" id="{9BFBAA99-1910-3B44-8158-56F342CF8531}"/>
              </a:ext>
            </a:extLst>
          </p:cNvPr>
          <p:cNvSpPr txBox="1"/>
          <p:nvPr/>
        </p:nvSpPr>
        <p:spPr>
          <a:xfrm>
            <a:off x="9675548" y="754945"/>
            <a:ext cx="415498" cy="369332"/>
          </a:xfrm>
          <a:prstGeom prst="rect">
            <a:avLst/>
          </a:prstGeom>
          <a:noFill/>
        </p:spPr>
        <p:txBody>
          <a:bodyPr wrap="none" rtlCol="0">
            <a:spAutoFit/>
          </a:bodyPr>
          <a:lstStyle/>
          <a:p>
            <a:r>
              <a:rPr lang="en-US" altLang="ja-JP" dirty="0"/>
              <a:t>Σ</a:t>
            </a:r>
            <a:endParaRPr kumimoji="1" lang="ja-JP" altLang="en-US" dirty="0"/>
          </a:p>
        </p:txBody>
      </p:sp>
    </p:spTree>
    <p:extLst>
      <p:ext uri="{BB962C8B-B14F-4D97-AF65-F5344CB8AC3E}">
        <p14:creationId xmlns:p14="http://schemas.microsoft.com/office/powerpoint/2010/main" val="10181080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354E9EB-AE81-CAEF-FEF2-E95EFEB48580}"/>
                  </a:ext>
                </a:extLst>
              </p:cNvPr>
              <p:cNvSpPr txBox="1"/>
              <p:nvPr/>
            </p:nvSpPr>
            <p:spPr>
              <a:xfrm>
                <a:off x="0" y="520581"/>
                <a:ext cx="9693679" cy="1200329"/>
              </a:xfrm>
              <a:prstGeom prst="rect">
                <a:avLst/>
              </a:prstGeom>
              <a:noFill/>
            </p:spPr>
            <p:txBody>
              <a:bodyPr wrap="square">
                <a:spAutoFit/>
              </a:bodyPr>
              <a:lstStyle/>
              <a:p>
                <a:r>
                  <a:rPr lang="ja-JP" altLang="en-US" sz="2400" dirty="0"/>
                  <a:t>既に見たように、</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𝜆</m:t>
                        </m:r>
                      </m:e>
                      <m:sub>
                        <m:r>
                          <a:rPr lang="en-US" altLang="ja-JP" sz="2400" i="1">
                            <a:latin typeface="Cambria Math" panose="02040503050406030204" pitchFamily="18" charset="0"/>
                          </a:rPr>
                          <m:t>𝑠</m:t>
                        </m:r>
                      </m:sub>
                    </m:sSub>
                    <m:r>
                      <a:rPr lang="en-US" altLang="ja-JP" sz="2400" b="0" i="1" smtClean="0">
                        <a:latin typeface="Cambria Math" panose="02040503050406030204" pitchFamily="18" charset="0"/>
                      </a:rPr>
                      <m:t>&gt;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𝜆</m:t>
                        </m:r>
                      </m:e>
                      <m:sub>
                        <m:r>
                          <m:rPr>
                            <m:sty m:val="p"/>
                          </m:rPr>
                          <a:rPr lang="en-US" altLang="ja-JP" sz="2400" b="0" i="0" smtClean="0">
                            <a:latin typeface="Cambria Math" panose="02040503050406030204" pitchFamily="18" charset="0"/>
                          </a:rPr>
                          <m:t>Σ</m:t>
                        </m:r>
                      </m:sub>
                    </m:sSub>
                  </m:oMath>
                </a14:m>
                <a:r>
                  <a:rPr kumimoji="1" lang="ja-JP" altLang="en-US" sz="2400" dirty="0"/>
                  <a:t>の場合には</a:t>
                </a:r>
                <a:r>
                  <a:rPr kumimoji="1" lang="en-US" altLang="ja-JP" sz="2400" dirty="0"/>
                  <a:t>S</a:t>
                </a:r>
                <a:r>
                  <a:rPr lang="ja-JP" altLang="en-US" sz="2400" dirty="0"/>
                  <a:t>上の遮蔽電流を抑えられる。電流による超伝導破壊を抑えられるので、より高い磁場に到達できると期待される。どれくらいの磁場まで耐えられるか、評価しよう。</a:t>
                </a:r>
              </a:p>
            </p:txBody>
          </p:sp>
        </mc:Choice>
        <mc:Fallback xmlns="">
          <p:sp>
            <p:nvSpPr>
              <p:cNvPr id="3" name="テキスト ボックス 2">
                <a:extLst>
                  <a:ext uri="{FF2B5EF4-FFF2-40B4-BE49-F238E27FC236}">
                    <a16:creationId xmlns:a16="http://schemas.microsoft.com/office/drawing/2014/main" id="{6354E9EB-AE81-CAEF-FEF2-E95EFEB48580}"/>
                  </a:ext>
                </a:extLst>
              </p:cNvPr>
              <p:cNvSpPr txBox="1">
                <a:spLocks noRot="1" noChangeAspect="1" noMove="1" noResize="1" noEditPoints="1" noAdjustHandles="1" noChangeArrowheads="1" noChangeShapeType="1" noTextEdit="1"/>
              </p:cNvSpPr>
              <p:nvPr/>
            </p:nvSpPr>
            <p:spPr>
              <a:xfrm>
                <a:off x="0" y="520581"/>
                <a:ext cx="9693679" cy="1200329"/>
              </a:xfrm>
              <a:prstGeom prst="rect">
                <a:avLst/>
              </a:prstGeom>
              <a:blipFill>
                <a:blip r:embed="rId2"/>
                <a:stretch>
                  <a:fillRect l="-943" t="-4061" r="-314" b="-10660"/>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C79AE4A0-0F29-C3DC-2FFD-37C6FF69216D}"/>
              </a:ext>
            </a:extLst>
          </p:cNvPr>
          <p:cNvSpPr txBox="1"/>
          <p:nvPr/>
        </p:nvSpPr>
        <p:spPr>
          <a:xfrm>
            <a:off x="53572" y="41659"/>
            <a:ext cx="2750274" cy="400110"/>
          </a:xfrm>
          <a:prstGeom prst="rect">
            <a:avLst/>
          </a:prstGeom>
          <a:noFill/>
          <a:ln>
            <a:solidFill>
              <a:schemeClr val="tx1"/>
            </a:solidFill>
          </a:ln>
        </p:spPr>
        <p:txBody>
          <a:bodyPr wrap="square">
            <a:spAutoFit/>
          </a:bodyPr>
          <a:lstStyle/>
          <a:p>
            <a:pPr algn="ctr"/>
            <a:r>
              <a:rPr lang="en-US" altLang="ja-JP" sz="2000" b="1" dirty="0"/>
              <a:t>4.2 </a:t>
            </a:r>
            <a:r>
              <a:rPr lang="ja-JP" altLang="en-US" sz="2000" b="1" dirty="0"/>
              <a:t>最適膜厚の存在</a:t>
            </a:r>
            <a:endParaRPr kumimoji="1" lang="en-US" altLang="ja-JP" sz="2000" b="1" dirty="0"/>
          </a:p>
        </p:txBody>
      </p:sp>
      <p:pic>
        <p:nvPicPr>
          <p:cNvPr id="5" name="図 4">
            <a:extLst>
              <a:ext uri="{FF2B5EF4-FFF2-40B4-BE49-F238E27FC236}">
                <a16:creationId xmlns:a16="http://schemas.microsoft.com/office/drawing/2014/main" id="{0E18212D-80EA-55D3-D776-CCACA8F7ADD8}"/>
              </a:ext>
            </a:extLst>
          </p:cNvPr>
          <p:cNvPicPr>
            <a:picLocks noChangeAspect="1"/>
          </p:cNvPicPr>
          <p:nvPr/>
        </p:nvPicPr>
        <p:blipFill>
          <a:blip r:embed="rId3" cstate="screen">
            <a:extLst>
              <a:ext uri="{28A0092B-C50C-407E-A947-70E740481C1C}">
                <a14:useLocalDpi xmlns:a14="http://schemas.microsoft.com/office/drawing/2010/main"/>
              </a:ext>
            </a:extLst>
          </a:blip>
          <a:srcRect l="64308"/>
          <a:stretch/>
        </p:blipFill>
        <p:spPr>
          <a:xfrm>
            <a:off x="9693679" y="108299"/>
            <a:ext cx="2433197" cy="1455684"/>
          </a:xfrm>
          <a:prstGeom prst="rect">
            <a:avLst/>
          </a:prstGeom>
          <a:ln>
            <a:solidFill>
              <a:schemeClr val="tx1"/>
            </a:solidFill>
          </a:ln>
        </p:spPr>
      </p:pic>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C26C88CE-A4F9-7F5D-33C1-B692A28F00A4}"/>
                  </a:ext>
                </a:extLst>
              </p:cNvPr>
              <p:cNvSpPr txBox="1"/>
              <p:nvPr/>
            </p:nvSpPr>
            <p:spPr>
              <a:xfrm>
                <a:off x="3016104" y="2269889"/>
                <a:ext cx="3440117" cy="297517"/>
              </a:xfrm>
              <a:prstGeom prst="rect">
                <a:avLst/>
              </a:prstGeom>
              <a:noFill/>
            </p:spPr>
            <p:txBody>
              <a:bodyPr wrap="square">
                <a:spAutoFit/>
              </a:bodyPr>
              <a:lstStyle/>
              <a:p>
                <a:pPr indent="133350" algn="r" hangingPunct="0">
                  <a:lnSpc>
                    <a:spcPts val="1600"/>
                  </a:lnSpc>
                  <a:tabLst>
                    <a:tab pos="133350" algn="l"/>
                  </a:tabLst>
                </a:pPr>
                <a14:m>
                  <m:oMathPara xmlns:m="http://schemas.openxmlformats.org/officeDocument/2006/math">
                    <m:oMathParaPr>
                      <m:jc m:val="centerGroup"/>
                    </m:oMathParaPr>
                    <m:oMath xmlns:m="http://schemas.openxmlformats.org/officeDocument/2006/math">
                      <m:r>
                        <a:rPr lang="en-US" altLang="ja-JP" sz="2800" i="1" kern="1000" smtClean="0">
                          <a:effectLst/>
                          <a:latin typeface="Cambria Math" panose="02040503050406030204" pitchFamily="18" charset="0"/>
                          <a:ea typeface="ＭＳ 明朝" panose="02020609040205080304" pitchFamily="17" charset="-128"/>
                          <a:cs typeface="Times New Roman" panose="02020603050405020304" pitchFamily="18" charset="0"/>
                        </a:rPr>
                        <m:t>𝐽</m:t>
                      </m:r>
                      <m:d>
                        <m:d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0</m:t>
                          </m:r>
                        </m:e>
                      </m:d>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𝛾</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f>
                        <m:f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0</m:t>
                              </m:r>
                            </m:sub>
                          </m:sSub>
                        </m:num>
                        <m:den>
                          <m:sSub>
                            <m:sSub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𝜇</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0</m:t>
                              </m:r>
                            </m:sub>
                          </m:sSub>
                          <m:sSub>
                            <m:sSub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oMath>
                  </m:oMathPara>
                </a14:m>
                <a:endParaRPr lang="en-US" altLang="ja-JP" sz="2800" kern="1000" dirty="0">
                  <a:effectLst/>
                  <a:latin typeface="Century" panose="02040604050505020304" pitchFamily="18" charset="0"/>
                  <a:ea typeface="ＭＳ 明朝" panose="02020609040205080304" pitchFamily="17" charset="-128"/>
                  <a:cs typeface="Times New Roman" panose="02020603050405020304" pitchFamily="18" charset="0"/>
                </a:endParaRPr>
              </a:p>
            </p:txBody>
          </p:sp>
        </mc:Choice>
        <mc:Fallback xmlns="">
          <p:sp>
            <p:nvSpPr>
              <p:cNvPr id="6" name="テキスト ボックス 5">
                <a:extLst>
                  <a:ext uri="{FF2B5EF4-FFF2-40B4-BE49-F238E27FC236}">
                    <a16:creationId xmlns:a16="http://schemas.microsoft.com/office/drawing/2014/main" id="{C26C88CE-A4F9-7F5D-33C1-B692A28F00A4}"/>
                  </a:ext>
                </a:extLst>
              </p:cNvPr>
              <p:cNvSpPr txBox="1">
                <a:spLocks noRot="1" noChangeAspect="1" noMove="1" noResize="1" noEditPoints="1" noAdjustHandles="1" noChangeArrowheads="1" noChangeShapeType="1" noTextEdit="1"/>
              </p:cNvSpPr>
              <p:nvPr/>
            </p:nvSpPr>
            <p:spPr>
              <a:xfrm>
                <a:off x="3016104" y="2269889"/>
                <a:ext cx="3440117" cy="297517"/>
              </a:xfrm>
              <a:prstGeom prst="rect">
                <a:avLst/>
              </a:prstGeom>
              <a:blipFill>
                <a:blip r:embed="rId4"/>
                <a:stretch>
                  <a:fillRect t="-155102" b="-775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B296784-3FCC-24F0-8426-74292964010F}"/>
                  </a:ext>
                </a:extLst>
              </p:cNvPr>
              <p:cNvSpPr txBox="1"/>
              <p:nvPr/>
            </p:nvSpPr>
            <p:spPr>
              <a:xfrm>
                <a:off x="-3000" y="1979576"/>
                <a:ext cx="7055554" cy="1200329"/>
              </a:xfrm>
              <a:prstGeom prst="rect">
                <a:avLst/>
              </a:prstGeom>
              <a:noFill/>
            </p:spPr>
            <p:txBody>
              <a:bodyPr wrap="square" rtlCol="0">
                <a:spAutoFit/>
              </a:bodyPr>
              <a:lstStyle/>
              <a:p>
                <a:r>
                  <a:rPr kumimoji="1" lang="en-US" altLang="ja-JP" sz="2400" dirty="0"/>
                  <a:t>S</a:t>
                </a:r>
                <a:r>
                  <a:rPr kumimoji="1" lang="ja-JP" altLang="en-US" sz="2400" dirty="0"/>
                  <a:t>上の最表面の電流は</a:t>
                </a:r>
                <a:endParaRPr kumimoji="1" lang="en-US" altLang="ja-JP" sz="2400" dirty="0"/>
              </a:p>
              <a:p>
                <a:endParaRPr lang="en-US" altLang="ja-JP" sz="2400" dirty="0"/>
              </a:p>
              <a:p>
                <a:r>
                  <a:rPr kumimoji="1" lang="ja-JP" altLang="en-US" sz="2400" dirty="0"/>
                  <a:t>と書けて、</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𝛾</m:t>
                        </m:r>
                      </m:e>
                      <m:sub>
                        <m:r>
                          <a:rPr kumimoji="1" lang="en-US" altLang="ja-JP" sz="2400" b="0" i="1" smtClean="0">
                            <a:latin typeface="Cambria Math" panose="02040503050406030204" pitchFamily="18" charset="0"/>
                          </a:rPr>
                          <m:t>𝑠</m:t>
                        </m:r>
                      </m:sub>
                    </m:sSub>
                  </m:oMath>
                </a14:m>
                <a:r>
                  <a:rPr kumimoji="1" lang="ja-JP" altLang="en-US" sz="2400" dirty="0"/>
                  <a:t>のファクターだけ電流が小さくなる。</a:t>
                </a:r>
                <a:endParaRPr kumimoji="1" lang="en-US" altLang="ja-JP" sz="2400" dirty="0"/>
              </a:p>
            </p:txBody>
          </p:sp>
        </mc:Choice>
        <mc:Fallback xmlns="">
          <p:sp>
            <p:nvSpPr>
              <p:cNvPr id="8" name="テキスト ボックス 7">
                <a:extLst>
                  <a:ext uri="{FF2B5EF4-FFF2-40B4-BE49-F238E27FC236}">
                    <a16:creationId xmlns:a16="http://schemas.microsoft.com/office/drawing/2014/main" id="{5B296784-3FCC-24F0-8426-74292964010F}"/>
                  </a:ext>
                </a:extLst>
              </p:cNvPr>
              <p:cNvSpPr txBox="1">
                <a:spLocks noRot="1" noChangeAspect="1" noMove="1" noResize="1" noEditPoints="1" noAdjustHandles="1" noChangeArrowheads="1" noChangeShapeType="1" noTextEdit="1"/>
              </p:cNvSpPr>
              <p:nvPr/>
            </p:nvSpPr>
            <p:spPr>
              <a:xfrm>
                <a:off x="-3000" y="1979576"/>
                <a:ext cx="7055554" cy="1200329"/>
              </a:xfrm>
              <a:prstGeom prst="rect">
                <a:avLst/>
              </a:prstGeom>
              <a:blipFill>
                <a:blip r:embed="rId6"/>
                <a:stretch>
                  <a:fillRect l="-1383" t="-4061" r="-5618" b="-10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6162206-B226-D6B2-51C9-8200CA268FBA}"/>
                  </a:ext>
                </a:extLst>
              </p:cNvPr>
              <p:cNvSpPr txBox="1"/>
              <p:nvPr/>
            </p:nvSpPr>
            <p:spPr>
              <a:xfrm>
                <a:off x="6156491" y="1578903"/>
                <a:ext cx="3841510" cy="14711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𝛾</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2400" i="1">
                              <a:effectLst/>
                              <a:latin typeface="Cambria Math" panose="02040503050406030204" pitchFamily="18" charset="0"/>
                              <a:ea typeface="Cambria Math" panose="02040503050406030204" pitchFamily="18" charset="0"/>
                            </a:rPr>
                          </m:ctrlPr>
                        </m:fPr>
                        <m:num>
                          <m:func>
                            <m:funcPr>
                              <m:ctrlPr>
                                <a:rPr lang="ja-JP" altLang="ja-JP" sz="2400" i="1">
                                  <a:effectLst/>
                                  <a:latin typeface="Cambria Math" panose="02040503050406030204" pitchFamily="18" charset="0"/>
                                  <a:ea typeface="Cambria Math" panose="02040503050406030204" pitchFamily="18" charset="0"/>
                                </a:rPr>
                              </m:ctrlPr>
                            </m:funcPr>
                            <m:fNa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sinh</m:t>
                              </m:r>
                            </m:fName>
                            <m:e>
                              <m:f>
                                <m:fPr>
                                  <m:ctrlPr>
                                    <a:rPr lang="ja-JP" altLang="ja-JP" sz="2400" i="1">
                                      <a:effectLst/>
                                      <a:latin typeface="Cambria Math" panose="02040503050406030204" pitchFamily="18" charset="0"/>
                                      <a:ea typeface="Cambria Math" panose="02040503050406030204" pitchFamily="18" charset="0"/>
                                    </a:rPr>
                                  </m:ctrlPr>
                                </m:fPr>
                                <m:num>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2400" i="1">
                                  <a:effectLst/>
                                  <a:latin typeface="Cambria Math" panose="02040503050406030204" pitchFamily="18" charset="0"/>
                                  <a:ea typeface="Cambria Math" panose="02040503050406030204" pitchFamily="18" charset="0"/>
                                </a:rPr>
                              </m:ctrlPr>
                            </m:fPr>
                            <m:num>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ja-JP" altLang="ja-JP" sz="2400" i="1">
                                  <a:effectLst/>
                                  <a:latin typeface="Cambria Math" panose="02040503050406030204" pitchFamily="18" charset="0"/>
                                  <a:ea typeface="Cambria Math" panose="02040503050406030204" pitchFamily="18" charset="0"/>
                                </a:rPr>
                              </m:ctrlPr>
                            </m:funcPr>
                            <m:fNa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cosh</m:t>
                              </m:r>
                            </m:fName>
                            <m:e>
                              <m:f>
                                <m:fPr>
                                  <m:ctrlPr>
                                    <a:rPr lang="ja-JP" altLang="ja-JP" sz="2400" i="1">
                                      <a:effectLst/>
                                      <a:latin typeface="Cambria Math" panose="02040503050406030204" pitchFamily="18" charset="0"/>
                                      <a:ea typeface="Cambria Math" panose="02040503050406030204" pitchFamily="18" charset="0"/>
                                    </a:rPr>
                                  </m:ctrlPr>
                                </m:fPr>
                                <m:num>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num>
                        <m:den>
                          <m:func>
                            <m:funcPr>
                              <m:ctrlPr>
                                <a:rPr lang="ja-JP" altLang="ja-JP" sz="2400" i="1">
                                  <a:effectLst/>
                                  <a:latin typeface="Cambria Math" panose="02040503050406030204" pitchFamily="18" charset="0"/>
                                  <a:ea typeface="Cambria Math" panose="02040503050406030204" pitchFamily="18" charset="0"/>
                                </a:rPr>
                              </m:ctrlPr>
                            </m:funcPr>
                            <m:fNa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cosh</m:t>
                              </m:r>
                            </m:fName>
                            <m:e>
                              <m:f>
                                <m:fPr>
                                  <m:ctrlPr>
                                    <a:rPr lang="ja-JP" altLang="ja-JP" sz="2400" i="1">
                                      <a:effectLst/>
                                      <a:latin typeface="Cambria Math" panose="02040503050406030204" pitchFamily="18" charset="0"/>
                                      <a:ea typeface="Cambria Math" panose="02040503050406030204" pitchFamily="18" charset="0"/>
                                    </a:rPr>
                                  </m:ctrlPr>
                                </m:fPr>
                                <m:num>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2400" i="1">
                                  <a:effectLst/>
                                  <a:latin typeface="Cambria Math" panose="02040503050406030204" pitchFamily="18" charset="0"/>
                                  <a:ea typeface="Cambria Math" panose="02040503050406030204" pitchFamily="18" charset="0"/>
                                </a:rPr>
                              </m:ctrlPr>
                            </m:fPr>
                            <m:num>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ja-JP" altLang="ja-JP" sz="2400" i="1">
                                  <a:effectLst/>
                                  <a:latin typeface="Cambria Math" panose="02040503050406030204" pitchFamily="18" charset="0"/>
                                  <a:ea typeface="Cambria Math" panose="02040503050406030204" pitchFamily="18" charset="0"/>
                                </a:rPr>
                              </m:ctrlPr>
                            </m:funcPr>
                            <m:fNa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sinh</m:t>
                              </m:r>
                            </m:fName>
                            <m:e>
                              <m:f>
                                <m:fPr>
                                  <m:ctrlPr>
                                    <a:rPr lang="ja-JP" altLang="ja-JP" sz="2400" i="1">
                                      <a:effectLst/>
                                      <a:latin typeface="Cambria Math" panose="02040503050406030204" pitchFamily="18" charset="0"/>
                                      <a:ea typeface="Cambria Math" panose="02040503050406030204" pitchFamily="18" charset="0"/>
                                    </a:rPr>
                                  </m:ctrlPr>
                                </m:fPr>
                                <m:num>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den>
                      </m:f>
                    </m:oMath>
                  </m:oMathPara>
                </a14:m>
                <a:endParaRPr lang="ja-JP" altLang="en-US" sz="2400" dirty="0"/>
              </a:p>
            </p:txBody>
          </p:sp>
        </mc:Choice>
        <mc:Fallback xmlns="">
          <p:sp>
            <p:nvSpPr>
              <p:cNvPr id="10" name="テキスト ボックス 9">
                <a:extLst>
                  <a:ext uri="{FF2B5EF4-FFF2-40B4-BE49-F238E27FC236}">
                    <a16:creationId xmlns:a16="http://schemas.microsoft.com/office/drawing/2014/main" id="{06162206-B226-D6B2-51C9-8200CA268FBA}"/>
                  </a:ext>
                </a:extLst>
              </p:cNvPr>
              <p:cNvSpPr txBox="1">
                <a:spLocks noRot="1" noChangeAspect="1" noMove="1" noResize="1" noEditPoints="1" noAdjustHandles="1" noChangeArrowheads="1" noChangeShapeType="1" noTextEdit="1"/>
              </p:cNvSpPr>
              <p:nvPr/>
            </p:nvSpPr>
            <p:spPr>
              <a:xfrm>
                <a:off x="6156491" y="1578903"/>
                <a:ext cx="3841510" cy="1471108"/>
              </a:xfrm>
              <a:prstGeom prst="rect">
                <a:avLst/>
              </a:prstGeom>
              <a:blipFill>
                <a:blip r:embed="rId7"/>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DF0BAEEE-90AF-6339-E39B-9C385E9487FC}"/>
              </a:ext>
            </a:extLst>
          </p:cNvPr>
          <p:cNvSpPr txBox="1"/>
          <p:nvPr/>
        </p:nvSpPr>
        <p:spPr>
          <a:xfrm>
            <a:off x="9669065" y="57793"/>
            <a:ext cx="328936" cy="369332"/>
          </a:xfrm>
          <a:prstGeom prst="rect">
            <a:avLst/>
          </a:prstGeom>
          <a:noFill/>
        </p:spPr>
        <p:txBody>
          <a:bodyPr wrap="none" rtlCol="0">
            <a:spAutoFit/>
          </a:bodyPr>
          <a:lstStyle/>
          <a:p>
            <a:r>
              <a:rPr kumimoji="1" lang="en-US" altLang="ja-JP" dirty="0"/>
              <a:t>S</a:t>
            </a:r>
            <a:endParaRPr kumimoji="1" lang="ja-JP" altLang="en-US" dirty="0"/>
          </a:p>
        </p:txBody>
      </p:sp>
      <p:sp>
        <p:nvSpPr>
          <p:cNvPr id="15" name="テキスト ボックス 14">
            <a:extLst>
              <a:ext uri="{FF2B5EF4-FFF2-40B4-BE49-F238E27FC236}">
                <a16:creationId xmlns:a16="http://schemas.microsoft.com/office/drawing/2014/main" id="{9BFBAA99-1910-3B44-8158-56F342CF8531}"/>
              </a:ext>
            </a:extLst>
          </p:cNvPr>
          <p:cNvSpPr txBox="1"/>
          <p:nvPr/>
        </p:nvSpPr>
        <p:spPr>
          <a:xfrm>
            <a:off x="9675548" y="754945"/>
            <a:ext cx="415498" cy="369332"/>
          </a:xfrm>
          <a:prstGeom prst="rect">
            <a:avLst/>
          </a:prstGeom>
          <a:noFill/>
        </p:spPr>
        <p:txBody>
          <a:bodyPr wrap="none" rtlCol="0">
            <a:spAutoFit/>
          </a:bodyPr>
          <a:lstStyle/>
          <a:p>
            <a:r>
              <a:rPr lang="en-US" altLang="ja-JP" dirty="0"/>
              <a:t>Σ</a:t>
            </a:r>
            <a:endParaRPr kumimoji="1" lang="ja-JP" altLang="en-US" dirty="0"/>
          </a:p>
        </p:txBody>
      </p:sp>
    </p:spTree>
    <p:extLst>
      <p:ext uri="{BB962C8B-B14F-4D97-AF65-F5344CB8AC3E}">
        <p14:creationId xmlns:p14="http://schemas.microsoft.com/office/powerpoint/2010/main" val="2545834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A59258C6-8D53-4C51-9E0B-F912F3FC02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1949" y="456865"/>
            <a:ext cx="5626418" cy="3151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a:extLst>
              <a:ext uri="{FF2B5EF4-FFF2-40B4-BE49-F238E27FC236}">
                <a16:creationId xmlns:a16="http://schemas.microsoft.com/office/drawing/2014/main" id="{F2AA5628-10D3-4D59-83C7-2DF3C2F35679}"/>
              </a:ext>
            </a:extLst>
          </p:cNvPr>
          <p:cNvSpPr>
            <a:spLocks noGrp="1"/>
          </p:cNvSpPr>
          <p:nvPr>
            <p:ph type="sldNum" sz="quarter" idx="12"/>
          </p:nvPr>
        </p:nvSpPr>
        <p:spPr/>
        <p:txBody>
          <a:bodyPr/>
          <a:lstStyle/>
          <a:p>
            <a:fld id="{10699C8D-F842-49A6-A00D-0295EA5A1C7D}" type="slidenum">
              <a:rPr kumimoji="1" lang="ja-JP" altLang="en-US" smtClean="0"/>
              <a:t>14</a:t>
            </a:fld>
            <a:endParaRPr kumimoji="1" lang="ja-JP" altLang="en-US"/>
          </a:p>
        </p:txBody>
      </p:sp>
      <p:pic>
        <p:nvPicPr>
          <p:cNvPr id="6" name="Picture 2">
            <a:extLst>
              <a:ext uri="{FF2B5EF4-FFF2-40B4-BE49-F238E27FC236}">
                <a16:creationId xmlns:a16="http://schemas.microsoft.com/office/drawing/2014/main" id="{CC6BDBD1-6F82-407C-B9EE-AB3B34CB2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649" y="454067"/>
            <a:ext cx="5626418" cy="3151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テキスト ボックス 6">
            <a:extLst>
              <a:ext uri="{FF2B5EF4-FFF2-40B4-BE49-F238E27FC236}">
                <a16:creationId xmlns:a16="http://schemas.microsoft.com/office/drawing/2014/main" id="{9AA3009C-BB67-43E7-996C-122AD8801B6E}"/>
              </a:ext>
            </a:extLst>
          </p:cNvPr>
          <p:cNvSpPr txBox="1"/>
          <p:nvPr/>
        </p:nvSpPr>
        <p:spPr>
          <a:xfrm>
            <a:off x="367649" y="475123"/>
            <a:ext cx="1755609" cy="400110"/>
          </a:xfrm>
          <a:prstGeom prst="rect">
            <a:avLst/>
          </a:prstGeom>
          <a:noFill/>
        </p:spPr>
        <p:txBody>
          <a:bodyPr wrap="none" rtlCol="0">
            <a:spAutoFit/>
          </a:bodyPr>
          <a:lstStyle/>
          <a:p>
            <a:r>
              <a:rPr lang="en-US" altLang="ja-JP" sz="2000" b="1" dirty="0"/>
              <a:t>Electric field</a:t>
            </a:r>
            <a:endParaRPr lang="ja-JP" altLang="en-US" sz="2000" b="1" dirty="0"/>
          </a:p>
        </p:txBody>
      </p:sp>
      <p:sp>
        <p:nvSpPr>
          <p:cNvPr id="9" name="テキスト ボックス 8">
            <a:extLst>
              <a:ext uri="{FF2B5EF4-FFF2-40B4-BE49-F238E27FC236}">
                <a16:creationId xmlns:a16="http://schemas.microsoft.com/office/drawing/2014/main" id="{EC3E2F33-09E4-4970-8D9A-D8278A5C207B}"/>
              </a:ext>
            </a:extLst>
          </p:cNvPr>
          <p:cNvSpPr txBox="1"/>
          <p:nvPr/>
        </p:nvSpPr>
        <p:spPr>
          <a:xfrm>
            <a:off x="6179783" y="475123"/>
            <a:ext cx="1973617" cy="400110"/>
          </a:xfrm>
          <a:prstGeom prst="rect">
            <a:avLst/>
          </a:prstGeom>
          <a:noFill/>
        </p:spPr>
        <p:txBody>
          <a:bodyPr wrap="none" rtlCol="0">
            <a:spAutoFit/>
          </a:bodyPr>
          <a:lstStyle/>
          <a:p>
            <a:r>
              <a:rPr lang="en-US" altLang="ja-JP" sz="2000" b="1" dirty="0"/>
              <a:t>Magnetic field</a:t>
            </a:r>
            <a:endParaRPr lang="ja-JP" altLang="en-US" sz="2000" b="1"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B5BC120-EF3D-4211-A068-F3A7FCDF1F93}"/>
                  </a:ext>
                </a:extLst>
              </p:cNvPr>
              <p:cNvSpPr txBox="1"/>
              <p:nvPr/>
            </p:nvSpPr>
            <p:spPr>
              <a:xfrm>
                <a:off x="19456" y="3697770"/>
                <a:ext cx="12172544" cy="3108543"/>
              </a:xfrm>
              <a:prstGeom prst="rect">
                <a:avLst/>
              </a:prstGeom>
              <a:noFill/>
            </p:spPr>
            <p:txBody>
              <a:bodyPr wrap="square" rtlCol="0">
                <a:spAutoFit/>
              </a:bodyPr>
              <a:lstStyle/>
              <a:p>
                <a:pPr marL="342900" indent="-342900">
                  <a:buFont typeface="Wingdings" panose="05000000000000000000" pitchFamily="2" charset="2"/>
                  <a:buChar char="l"/>
                </a:pPr>
                <a:r>
                  <a:rPr lang="ja-JP" altLang="en-US" sz="2800" dirty="0"/>
                  <a:t>空洞の楕円部分に入ってきた電子は、軸方向の電場によって加速される</a:t>
                </a:r>
                <a:endParaRPr lang="en-US" altLang="ja-JP" sz="2800" dirty="0"/>
              </a:p>
              <a:p>
                <a:pPr marL="342900" indent="-342900">
                  <a:buFont typeface="Wingdings" panose="05000000000000000000" pitchFamily="2" charset="2"/>
                  <a:buChar char="l"/>
                </a:pPr>
                <a:r>
                  <a:rPr lang="ja-JP" altLang="en-US" sz="2800" dirty="0"/>
                  <a:t>電子が楕円部分を通過する間に感じる平均電場を加速勾配</a:t>
                </a:r>
                <a:r>
                  <a:rPr lang="en-US" altLang="ja-JP" sz="2800" dirty="0"/>
                  <a:t>(gradient)</a:t>
                </a:r>
                <a:r>
                  <a:rPr lang="ja-JP" altLang="en-US" sz="2800" dirty="0"/>
                  <a:t>と呼び、</a:t>
                </a:r>
                <a14:m>
                  <m:oMath xmlns:m="http://schemas.openxmlformats.org/officeDocument/2006/math">
                    <m:sSub>
                      <m:sSubPr>
                        <m:ctrlPr>
                          <a:rPr lang="en-US" altLang="ja-JP" sz="2800" b="1" i="1" smtClean="0">
                            <a:solidFill>
                              <a:schemeClr val="tx1"/>
                            </a:solidFill>
                            <a:latin typeface="Cambria Math" panose="02040503050406030204" pitchFamily="18" charset="0"/>
                          </a:rPr>
                        </m:ctrlPr>
                      </m:sSubPr>
                      <m:e>
                        <m:r>
                          <a:rPr lang="en-US" altLang="ja-JP" sz="2800" b="1" i="1">
                            <a:solidFill>
                              <a:schemeClr val="tx1"/>
                            </a:solidFill>
                            <a:latin typeface="Cambria Math" panose="02040503050406030204" pitchFamily="18" charset="0"/>
                          </a:rPr>
                          <m:t>𝑬</m:t>
                        </m:r>
                      </m:e>
                      <m:sub>
                        <m:r>
                          <a:rPr lang="en-US" altLang="ja-JP" sz="2800" b="1" i="1">
                            <a:solidFill>
                              <a:schemeClr val="tx1"/>
                            </a:solidFill>
                            <a:latin typeface="Cambria Math" panose="02040503050406030204" pitchFamily="18" charset="0"/>
                          </a:rPr>
                          <m:t>𝒂𝒄𝒄</m:t>
                        </m:r>
                      </m:sub>
                    </m:sSub>
                  </m:oMath>
                </a14:m>
                <a:r>
                  <a:rPr lang="ja-JP" altLang="en-US" sz="2800" dirty="0"/>
                  <a:t>と書く。</a:t>
                </a:r>
                <a:r>
                  <a:rPr lang="en-US" altLang="ja-JP" sz="2800" dirty="0"/>
                  <a:t> </a:t>
                </a:r>
                <a14:m>
                  <m:oMath xmlns:m="http://schemas.openxmlformats.org/officeDocument/2006/math">
                    <m:sSub>
                      <m:sSubPr>
                        <m:ctrlPr>
                          <a:rPr lang="en-US" altLang="ja-JP" sz="2800" b="1" i="1" smtClean="0">
                            <a:solidFill>
                              <a:srgbClr val="FF0000"/>
                            </a:solidFill>
                            <a:latin typeface="Cambria Math" panose="02040503050406030204" pitchFamily="18" charset="0"/>
                          </a:rPr>
                        </m:ctrlPr>
                      </m:sSubPr>
                      <m:e>
                        <m:r>
                          <a:rPr lang="en-US" altLang="ja-JP" sz="2800" b="1" i="1">
                            <a:solidFill>
                              <a:srgbClr val="FF0000"/>
                            </a:solidFill>
                            <a:latin typeface="Cambria Math" panose="02040503050406030204" pitchFamily="18" charset="0"/>
                          </a:rPr>
                          <m:t>𝑬</m:t>
                        </m:r>
                      </m:e>
                      <m:sub>
                        <m:r>
                          <a:rPr lang="en-US" altLang="ja-JP" sz="2800" b="1" i="1">
                            <a:solidFill>
                              <a:srgbClr val="FF0000"/>
                            </a:solidFill>
                            <a:latin typeface="Cambria Math" panose="02040503050406030204" pitchFamily="18" charset="0"/>
                          </a:rPr>
                          <m:t>𝒂𝒄𝒄</m:t>
                        </m:r>
                      </m:sub>
                    </m:sSub>
                  </m:oMath>
                </a14:m>
                <a:r>
                  <a:rPr lang="ja-JP" altLang="en-US" sz="2800" dirty="0"/>
                  <a:t>は</a:t>
                </a:r>
                <a:r>
                  <a:rPr lang="ja-JP" altLang="en-US" sz="2800" b="1" u="sng" dirty="0"/>
                  <a:t>空洞性能</a:t>
                </a:r>
                <a:r>
                  <a:rPr lang="ja-JP" altLang="en-US" sz="2800" u="sng" dirty="0"/>
                  <a:t>を表すパラメータの一つ</a:t>
                </a:r>
                <a:r>
                  <a:rPr lang="ja-JP" altLang="en-US" sz="2800" dirty="0"/>
                  <a:t>。</a:t>
                </a:r>
                <a:endParaRPr lang="en-US" altLang="ja-JP" sz="2800" dirty="0"/>
              </a:p>
              <a:p>
                <a:pPr marL="342900" indent="-342900">
                  <a:buFont typeface="Wingdings" panose="05000000000000000000" pitchFamily="2" charset="2"/>
                  <a:buChar char="l"/>
                </a:pPr>
                <a14:m>
                  <m:oMath xmlns:m="http://schemas.openxmlformats.org/officeDocument/2006/math">
                    <m:sSub>
                      <m:sSubPr>
                        <m:ctrlPr>
                          <a:rPr lang="en-US" altLang="ja-JP" sz="2800" b="1" i="1">
                            <a:latin typeface="Cambria Math" panose="02040503050406030204" pitchFamily="18" charset="0"/>
                          </a:rPr>
                        </m:ctrlPr>
                      </m:sSubPr>
                      <m:e>
                        <m:r>
                          <a:rPr lang="en-US" altLang="ja-JP" sz="2800" b="1" i="1">
                            <a:latin typeface="Cambria Math" panose="02040503050406030204" pitchFamily="18" charset="0"/>
                          </a:rPr>
                          <m:t>𝑬</m:t>
                        </m:r>
                      </m:e>
                      <m:sub>
                        <m:r>
                          <a:rPr lang="en-US" altLang="ja-JP" sz="2800" b="1" i="1">
                            <a:latin typeface="Cambria Math" panose="02040503050406030204" pitchFamily="18" charset="0"/>
                          </a:rPr>
                          <m:t>𝒂𝒄𝒄</m:t>
                        </m:r>
                      </m:sub>
                    </m:sSub>
                  </m:oMath>
                </a14:m>
                <a:r>
                  <a:rPr lang="en-US" altLang="ja-JP" sz="2800" dirty="0"/>
                  <a:t> </a:t>
                </a:r>
                <a:r>
                  <a:rPr lang="ja-JP" altLang="en-US" sz="2800" dirty="0"/>
                  <a:t>は内表面のマイクロ波磁場（右図）の振幅</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𝐵</m:t>
                        </m:r>
                      </m:e>
                      <m:sub>
                        <m:r>
                          <a:rPr lang="en-US" altLang="ja-JP" sz="2800" i="1">
                            <a:latin typeface="Cambria Math" panose="02040503050406030204" pitchFamily="18" charset="0"/>
                          </a:rPr>
                          <m:t>0</m:t>
                        </m:r>
                      </m:sub>
                    </m:sSub>
                  </m:oMath>
                </a14:m>
                <a:r>
                  <a:rPr lang="ja-JP" altLang="en-US" sz="2800" dirty="0"/>
                  <a:t>に比例する。つまり、</a:t>
                </a:r>
                <a14:m>
                  <m:oMath xmlns:m="http://schemas.openxmlformats.org/officeDocument/2006/math">
                    <m:sSub>
                      <m:sSubPr>
                        <m:ctrlPr>
                          <a:rPr lang="en-US" altLang="ja-JP" sz="2800" b="1" i="1" smtClean="0">
                            <a:solidFill>
                              <a:schemeClr val="tx1"/>
                            </a:solidFill>
                            <a:latin typeface="Cambria Math" panose="02040503050406030204" pitchFamily="18" charset="0"/>
                          </a:rPr>
                        </m:ctrlPr>
                      </m:sSubPr>
                      <m:e>
                        <m:r>
                          <a:rPr lang="en-US" altLang="ja-JP" sz="2800" b="1" i="1">
                            <a:solidFill>
                              <a:schemeClr val="tx1"/>
                            </a:solidFill>
                            <a:latin typeface="Cambria Math" panose="02040503050406030204" pitchFamily="18" charset="0"/>
                          </a:rPr>
                          <m:t>𝑩</m:t>
                        </m:r>
                      </m:e>
                      <m:sub>
                        <m:r>
                          <a:rPr lang="en-US" altLang="ja-JP" sz="2800" b="1" i="1">
                            <a:solidFill>
                              <a:schemeClr val="tx1"/>
                            </a:solidFill>
                            <a:latin typeface="Cambria Math" panose="02040503050406030204" pitchFamily="18" charset="0"/>
                          </a:rPr>
                          <m:t>𝟎</m:t>
                        </m:r>
                      </m:sub>
                    </m:sSub>
                    <m:r>
                      <a:rPr lang="en-US" altLang="ja-JP" sz="2800" b="1" i="1">
                        <a:solidFill>
                          <a:schemeClr val="tx1"/>
                        </a:solidFill>
                        <a:latin typeface="Cambria Math" panose="02040503050406030204" pitchFamily="18" charset="0"/>
                      </a:rPr>
                      <m:t>=</m:t>
                    </m:r>
                    <m:r>
                      <a:rPr lang="en-US" altLang="ja-JP" sz="2800" b="1" i="1">
                        <a:solidFill>
                          <a:schemeClr val="tx1"/>
                        </a:solidFill>
                        <a:latin typeface="Cambria Math" panose="02040503050406030204" pitchFamily="18" charset="0"/>
                      </a:rPr>
                      <m:t>𝒈</m:t>
                    </m:r>
                    <m:sSub>
                      <m:sSubPr>
                        <m:ctrlPr>
                          <a:rPr lang="en-US" altLang="ja-JP" sz="2800" b="1" i="1">
                            <a:solidFill>
                              <a:schemeClr val="tx1"/>
                            </a:solidFill>
                            <a:latin typeface="Cambria Math" panose="02040503050406030204" pitchFamily="18" charset="0"/>
                          </a:rPr>
                        </m:ctrlPr>
                      </m:sSubPr>
                      <m:e>
                        <m:r>
                          <a:rPr lang="en-US" altLang="ja-JP" sz="2800" b="1" i="1">
                            <a:solidFill>
                              <a:schemeClr val="tx1"/>
                            </a:solidFill>
                            <a:latin typeface="Cambria Math" panose="02040503050406030204" pitchFamily="18" charset="0"/>
                          </a:rPr>
                          <m:t>𝑬</m:t>
                        </m:r>
                      </m:e>
                      <m:sub>
                        <m:r>
                          <a:rPr lang="en-US" altLang="ja-JP" sz="2800" b="1" i="1">
                            <a:solidFill>
                              <a:schemeClr val="tx1"/>
                            </a:solidFill>
                            <a:latin typeface="Cambria Math" panose="02040503050406030204" pitchFamily="18" charset="0"/>
                          </a:rPr>
                          <m:t>𝒂𝒄𝒄</m:t>
                        </m:r>
                      </m:sub>
                    </m:sSub>
                  </m:oMath>
                </a14:m>
                <a:r>
                  <a:rPr lang="ja-JP" altLang="en-US" sz="2800" dirty="0"/>
                  <a:t>。ここで</a:t>
                </a:r>
                <a:r>
                  <a:rPr lang="en-US" altLang="ja-JP" sz="2800" dirty="0"/>
                  <a:t> </a:t>
                </a:r>
                <a14:m>
                  <m:oMath xmlns:m="http://schemas.openxmlformats.org/officeDocument/2006/math">
                    <m:r>
                      <a:rPr lang="en-US" altLang="ja-JP" sz="2800" i="1">
                        <a:latin typeface="Cambria Math" panose="02040503050406030204" pitchFamily="18" charset="0"/>
                      </a:rPr>
                      <m:t>𝑔</m:t>
                    </m:r>
                  </m:oMath>
                </a14:m>
                <a:r>
                  <a:rPr lang="en-US" altLang="ja-JP" sz="2800" dirty="0"/>
                  <a:t> </a:t>
                </a:r>
                <a:r>
                  <a:rPr lang="ja-JP" altLang="en-US" sz="2800" dirty="0"/>
                  <a:t>は空洞の設計に依存して決まる定数</a:t>
                </a:r>
                <a:r>
                  <a:rPr lang="ja-JP" altLang="en-US" dirty="0"/>
                  <a:t>（</a:t>
                </a:r>
                <a:r>
                  <a:rPr lang="en-US" altLang="ja-JP" dirty="0"/>
                  <a:t>e.g.,  </a:t>
                </a:r>
                <a14:m>
                  <m:oMath xmlns:m="http://schemas.openxmlformats.org/officeDocument/2006/math">
                    <m:r>
                      <a:rPr lang="en-US" altLang="ja-JP" i="1">
                        <a:latin typeface="Cambria Math" panose="02040503050406030204" pitchFamily="18" charset="0"/>
                      </a:rPr>
                      <m:t>𝑔</m:t>
                    </m:r>
                    <m:r>
                      <a:rPr lang="en-US" altLang="ja-JP" i="1">
                        <a:latin typeface="Cambria Math" panose="02040503050406030204" pitchFamily="18" charset="0"/>
                      </a:rPr>
                      <m:t>=4.26</m:t>
                    </m:r>
                  </m:oMath>
                </a14:m>
                <a:r>
                  <a:rPr lang="en-US" altLang="ja-JP" dirty="0"/>
                  <a:t>mT/(MV/m) for Tesla</a:t>
                </a:r>
                <a:r>
                  <a:rPr lang="ja-JP" altLang="en-US" dirty="0"/>
                  <a:t>形状）</a:t>
                </a:r>
                <a:r>
                  <a:rPr lang="ja-JP" altLang="en-US" sz="2800" dirty="0"/>
                  <a:t>。だから、</a:t>
                </a:r>
                <a:r>
                  <a:rPr lang="en-US" altLang="ja-JP" sz="2800" dirty="0"/>
                  <a:t> </a:t>
                </a:r>
                <a14:m>
                  <m:oMath xmlns:m="http://schemas.openxmlformats.org/officeDocument/2006/math">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𝐸</m:t>
                        </m:r>
                      </m:e>
                      <m:sub>
                        <m:r>
                          <a:rPr lang="en-US" altLang="ja-JP" sz="2800" i="1">
                            <a:latin typeface="Cambria Math" panose="02040503050406030204" pitchFamily="18" charset="0"/>
                          </a:rPr>
                          <m:t>𝑎𝑐𝑐</m:t>
                        </m:r>
                      </m:sub>
                    </m:sSub>
                  </m:oMath>
                </a14:m>
                <a:r>
                  <a:rPr lang="ja-JP" altLang="en-US" sz="2800" dirty="0"/>
                  <a:t>の代わりに</a:t>
                </a:r>
                <a:r>
                  <a:rPr lang="en-US" altLang="ja-JP" sz="2800" dirty="0"/>
                  <a:t> </a:t>
                </a:r>
                <a14:m>
                  <m:oMath xmlns:m="http://schemas.openxmlformats.org/officeDocument/2006/math">
                    <m:sSub>
                      <m:sSubPr>
                        <m:ctrlPr>
                          <a:rPr lang="en-US" altLang="ja-JP" sz="2800" b="1" i="1" smtClean="0">
                            <a:solidFill>
                              <a:srgbClr val="FF0000"/>
                            </a:solidFill>
                            <a:latin typeface="Cambria Math" panose="02040503050406030204" pitchFamily="18" charset="0"/>
                          </a:rPr>
                        </m:ctrlPr>
                      </m:sSubPr>
                      <m:e>
                        <m:r>
                          <a:rPr lang="en-US" altLang="ja-JP" sz="2800" b="1" i="1">
                            <a:solidFill>
                              <a:srgbClr val="FF0000"/>
                            </a:solidFill>
                            <a:latin typeface="Cambria Math" panose="02040503050406030204" pitchFamily="18" charset="0"/>
                          </a:rPr>
                          <m:t>𝑩</m:t>
                        </m:r>
                      </m:e>
                      <m:sub>
                        <m:r>
                          <a:rPr lang="en-US" altLang="ja-JP" sz="2800" b="1" i="1">
                            <a:solidFill>
                              <a:srgbClr val="FF0000"/>
                            </a:solidFill>
                            <a:latin typeface="Cambria Math" panose="02040503050406030204" pitchFamily="18" charset="0"/>
                          </a:rPr>
                          <m:t>𝟎</m:t>
                        </m:r>
                      </m:sub>
                    </m:sSub>
                  </m:oMath>
                </a14:m>
                <a:r>
                  <a:rPr lang="ja-JP" altLang="en-US" sz="2800" dirty="0"/>
                  <a:t>で空洞性能を表しても良い。</a:t>
                </a:r>
                <a:endParaRPr lang="en-US" altLang="ja-JP" sz="2800" dirty="0"/>
              </a:p>
            </p:txBody>
          </p:sp>
        </mc:Choice>
        <mc:Fallback xmlns="">
          <p:sp>
            <p:nvSpPr>
              <p:cNvPr id="10" name="テキスト ボックス 9">
                <a:extLst>
                  <a:ext uri="{FF2B5EF4-FFF2-40B4-BE49-F238E27FC236}">
                    <a16:creationId xmlns:a16="http://schemas.microsoft.com/office/drawing/2014/main" id="{0B5BC120-EF3D-4211-A068-F3A7FCDF1F93}"/>
                  </a:ext>
                </a:extLst>
              </p:cNvPr>
              <p:cNvSpPr txBox="1">
                <a:spLocks noRot="1" noChangeAspect="1" noMove="1" noResize="1" noEditPoints="1" noAdjustHandles="1" noChangeArrowheads="1" noChangeShapeType="1" noTextEdit="1"/>
              </p:cNvSpPr>
              <p:nvPr/>
            </p:nvSpPr>
            <p:spPr>
              <a:xfrm>
                <a:off x="19456" y="3697770"/>
                <a:ext cx="12172544" cy="3108543"/>
              </a:xfrm>
              <a:prstGeom prst="rect">
                <a:avLst/>
              </a:prstGeom>
              <a:blipFill>
                <a:blip r:embed="rId4"/>
                <a:stretch>
                  <a:fillRect l="-851" t="-1961" r="-300" b="-4706"/>
                </a:stretch>
              </a:blipFill>
            </p:spPr>
            <p:txBody>
              <a:bodyPr/>
              <a:lstStyle/>
              <a:p>
                <a:r>
                  <a:rPr lang="ja-JP" altLang="en-US">
                    <a:noFill/>
                  </a:rPr>
                  <a:t> </a:t>
                </a:r>
              </a:p>
            </p:txBody>
          </p:sp>
        </mc:Fallback>
      </mc:AlternateContent>
      <p:sp>
        <p:nvSpPr>
          <p:cNvPr id="2" name="テキスト ボックス 1">
            <a:extLst>
              <a:ext uri="{FF2B5EF4-FFF2-40B4-BE49-F238E27FC236}">
                <a16:creationId xmlns:a16="http://schemas.microsoft.com/office/drawing/2014/main" id="{D32492F3-301B-B332-6112-D4AB6719E62F}"/>
              </a:ext>
            </a:extLst>
          </p:cNvPr>
          <p:cNvSpPr txBox="1"/>
          <p:nvPr/>
        </p:nvSpPr>
        <p:spPr>
          <a:xfrm>
            <a:off x="19456" y="19456"/>
            <a:ext cx="2420856" cy="400110"/>
          </a:xfrm>
          <a:prstGeom prst="rect">
            <a:avLst/>
          </a:prstGeom>
          <a:noFill/>
          <a:ln>
            <a:solidFill>
              <a:schemeClr val="tx1"/>
            </a:solidFill>
          </a:ln>
        </p:spPr>
        <p:txBody>
          <a:bodyPr wrap="none" rtlCol="0">
            <a:spAutoFit/>
          </a:bodyPr>
          <a:lstStyle/>
          <a:p>
            <a:r>
              <a:rPr kumimoji="1" lang="en-US" altLang="ja-JP" sz="2000" b="1" dirty="0"/>
              <a:t>2.1 </a:t>
            </a:r>
            <a:r>
              <a:rPr kumimoji="1" lang="ja-JP" altLang="en-US" sz="2000" b="1" dirty="0"/>
              <a:t>超伝導加速空洞</a:t>
            </a:r>
          </a:p>
        </p:txBody>
      </p:sp>
    </p:spTree>
    <p:extLst>
      <p:ext uri="{BB962C8B-B14F-4D97-AF65-F5344CB8AC3E}">
        <p14:creationId xmlns:p14="http://schemas.microsoft.com/office/powerpoint/2010/main" val="27643922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354E9EB-AE81-CAEF-FEF2-E95EFEB48580}"/>
                  </a:ext>
                </a:extLst>
              </p:cNvPr>
              <p:cNvSpPr txBox="1"/>
              <p:nvPr/>
            </p:nvSpPr>
            <p:spPr>
              <a:xfrm>
                <a:off x="0" y="520581"/>
                <a:ext cx="9693679" cy="1200329"/>
              </a:xfrm>
              <a:prstGeom prst="rect">
                <a:avLst/>
              </a:prstGeom>
              <a:noFill/>
            </p:spPr>
            <p:txBody>
              <a:bodyPr wrap="square">
                <a:spAutoFit/>
              </a:bodyPr>
              <a:lstStyle/>
              <a:p>
                <a:r>
                  <a:rPr lang="ja-JP" altLang="en-US" sz="2400" dirty="0"/>
                  <a:t>既に見たように、</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𝜆</m:t>
                        </m:r>
                      </m:e>
                      <m:sub>
                        <m:r>
                          <a:rPr lang="en-US" altLang="ja-JP" sz="2400" i="1">
                            <a:latin typeface="Cambria Math" panose="02040503050406030204" pitchFamily="18" charset="0"/>
                          </a:rPr>
                          <m:t>𝑠</m:t>
                        </m:r>
                      </m:sub>
                    </m:sSub>
                    <m:r>
                      <a:rPr lang="en-US" altLang="ja-JP" sz="2400" b="0" i="1" smtClean="0">
                        <a:latin typeface="Cambria Math" panose="02040503050406030204" pitchFamily="18" charset="0"/>
                      </a:rPr>
                      <m:t>&gt;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𝜆</m:t>
                        </m:r>
                      </m:e>
                      <m:sub>
                        <m:r>
                          <m:rPr>
                            <m:sty m:val="p"/>
                          </m:rPr>
                          <a:rPr lang="en-US" altLang="ja-JP" sz="2400" b="0" i="0" smtClean="0">
                            <a:latin typeface="Cambria Math" panose="02040503050406030204" pitchFamily="18" charset="0"/>
                          </a:rPr>
                          <m:t>Σ</m:t>
                        </m:r>
                      </m:sub>
                    </m:sSub>
                  </m:oMath>
                </a14:m>
                <a:r>
                  <a:rPr kumimoji="1" lang="ja-JP" altLang="en-US" sz="2400" dirty="0"/>
                  <a:t>の場合には</a:t>
                </a:r>
                <a:r>
                  <a:rPr kumimoji="1" lang="en-US" altLang="ja-JP" sz="2400" dirty="0"/>
                  <a:t>S</a:t>
                </a:r>
                <a:r>
                  <a:rPr lang="ja-JP" altLang="en-US" sz="2400" dirty="0"/>
                  <a:t>上の遮蔽電流を抑えられる。電流による超伝導破壊を抑えられるので、より高い磁場に到達できると期待される。どれくらいの磁場まで耐えられるか、評価しよう。</a:t>
                </a:r>
              </a:p>
            </p:txBody>
          </p:sp>
        </mc:Choice>
        <mc:Fallback xmlns="">
          <p:sp>
            <p:nvSpPr>
              <p:cNvPr id="3" name="テキスト ボックス 2">
                <a:extLst>
                  <a:ext uri="{FF2B5EF4-FFF2-40B4-BE49-F238E27FC236}">
                    <a16:creationId xmlns:a16="http://schemas.microsoft.com/office/drawing/2014/main" id="{6354E9EB-AE81-CAEF-FEF2-E95EFEB48580}"/>
                  </a:ext>
                </a:extLst>
              </p:cNvPr>
              <p:cNvSpPr txBox="1">
                <a:spLocks noRot="1" noChangeAspect="1" noMove="1" noResize="1" noEditPoints="1" noAdjustHandles="1" noChangeArrowheads="1" noChangeShapeType="1" noTextEdit="1"/>
              </p:cNvSpPr>
              <p:nvPr/>
            </p:nvSpPr>
            <p:spPr>
              <a:xfrm>
                <a:off x="0" y="520581"/>
                <a:ext cx="9693679" cy="1200329"/>
              </a:xfrm>
              <a:prstGeom prst="rect">
                <a:avLst/>
              </a:prstGeom>
              <a:blipFill>
                <a:blip r:embed="rId2"/>
                <a:stretch>
                  <a:fillRect l="-943" t="-4061" r="-314" b="-10660"/>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C79AE4A0-0F29-C3DC-2FFD-37C6FF69216D}"/>
              </a:ext>
            </a:extLst>
          </p:cNvPr>
          <p:cNvSpPr txBox="1"/>
          <p:nvPr/>
        </p:nvSpPr>
        <p:spPr>
          <a:xfrm>
            <a:off x="53572" y="41659"/>
            <a:ext cx="2750274" cy="400110"/>
          </a:xfrm>
          <a:prstGeom prst="rect">
            <a:avLst/>
          </a:prstGeom>
          <a:noFill/>
          <a:ln>
            <a:solidFill>
              <a:schemeClr val="tx1"/>
            </a:solidFill>
          </a:ln>
        </p:spPr>
        <p:txBody>
          <a:bodyPr wrap="square">
            <a:spAutoFit/>
          </a:bodyPr>
          <a:lstStyle/>
          <a:p>
            <a:pPr algn="ctr"/>
            <a:r>
              <a:rPr lang="en-US" altLang="ja-JP" sz="2000" b="1" dirty="0"/>
              <a:t>4.2 </a:t>
            </a:r>
            <a:r>
              <a:rPr lang="ja-JP" altLang="en-US" sz="2000" b="1" dirty="0"/>
              <a:t>最適膜厚の存在</a:t>
            </a:r>
            <a:endParaRPr kumimoji="1" lang="en-US" altLang="ja-JP" sz="2000" b="1" dirty="0"/>
          </a:p>
        </p:txBody>
      </p:sp>
      <p:pic>
        <p:nvPicPr>
          <p:cNvPr id="5" name="図 4">
            <a:extLst>
              <a:ext uri="{FF2B5EF4-FFF2-40B4-BE49-F238E27FC236}">
                <a16:creationId xmlns:a16="http://schemas.microsoft.com/office/drawing/2014/main" id="{0E18212D-80EA-55D3-D776-CCACA8F7ADD8}"/>
              </a:ext>
            </a:extLst>
          </p:cNvPr>
          <p:cNvPicPr>
            <a:picLocks noChangeAspect="1"/>
          </p:cNvPicPr>
          <p:nvPr/>
        </p:nvPicPr>
        <p:blipFill>
          <a:blip r:embed="rId3" cstate="screen">
            <a:extLst>
              <a:ext uri="{28A0092B-C50C-407E-A947-70E740481C1C}">
                <a14:useLocalDpi xmlns:a14="http://schemas.microsoft.com/office/drawing/2010/main"/>
              </a:ext>
            </a:extLst>
          </a:blip>
          <a:srcRect l="64308"/>
          <a:stretch/>
        </p:blipFill>
        <p:spPr>
          <a:xfrm>
            <a:off x="9693679" y="108299"/>
            <a:ext cx="2433197" cy="1455684"/>
          </a:xfrm>
          <a:prstGeom prst="rect">
            <a:avLst/>
          </a:prstGeom>
          <a:ln>
            <a:solidFill>
              <a:schemeClr val="tx1"/>
            </a:solidFill>
          </a:ln>
        </p:spPr>
      </p:pic>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C26C88CE-A4F9-7F5D-33C1-B692A28F00A4}"/>
                  </a:ext>
                </a:extLst>
              </p:cNvPr>
              <p:cNvSpPr txBox="1"/>
              <p:nvPr/>
            </p:nvSpPr>
            <p:spPr>
              <a:xfrm>
                <a:off x="3016104" y="2269889"/>
                <a:ext cx="3440117" cy="297517"/>
              </a:xfrm>
              <a:prstGeom prst="rect">
                <a:avLst/>
              </a:prstGeom>
              <a:noFill/>
            </p:spPr>
            <p:txBody>
              <a:bodyPr wrap="square">
                <a:spAutoFit/>
              </a:bodyPr>
              <a:lstStyle/>
              <a:p>
                <a:pPr indent="133350" algn="r" hangingPunct="0">
                  <a:lnSpc>
                    <a:spcPts val="1600"/>
                  </a:lnSpc>
                  <a:tabLst>
                    <a:tab pos="133350" algn="l"/>
                  </a:tabLst>
                </a:pPr>
                <a14:m>
                  <m:oMathPara xmlns:m="http://schemas.openxmlformats.org/officeDocument/2006/math">
                    <m:oMathParaPr>
                      <m:jc m:val="centerGroup"/>
                    </m:oMathParaPr>
                    <m:oMath xmlns:m="http://schemas.openxmlformats.org/officeDocument/2006/math">
                      <m:r>
                        <a:rPr lang="en-US" altLang="ja-JP" sz="2800" i="1" kern="1000" smtClean="0">
                          <a:effectLst/>
                          <a:latin typeface="Cambria Math" panose="02040503050406030204" pitchFamily="18" charset="0"/>
                          <a:ea typeface="ＭＳ 明朝" panose="02020609040205080304" pitchFamily="17" charset="-128"/>
                          <a:cs typeface="Times New Roman" panose="02020603050405020304" pitchFamily="18" charset="0"/>
                        </a:rPr>
                        <m:t>𝐽</m:t>
                      </m:r>
                      <m:d>
                        <m:d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0</m:t>
                          </m:r>
                        </m:e>
                      </m:d>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𝛾</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f>
                        <m:f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0</m:t>
                              </m:r>
                            </m:sub>
                          </m:sSub>
                        </m:num>
                        <m:den>
                          <m:sSub>
                            <m:sSub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𝜇</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0</m:t>
                              </m:r>
                            </m:sub>
                          </m:sSub>
                          <m:sSub>
                            <m:sSub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oMath>
                  </m:oMathPara>
                </a14:m>
                <a:endParaRPr lang="en-US" altLang="ja-JP" sz="2800" kern="1000" dirty="0">
                  <a:effectLst/>
                  <a:latin typeface="Century" panose="02040604050505020304" pitchFamily="18" charset="0"/>
                  <a:ea typeface="ＭＳ 明朝" panose="02020609040205080304" pitchFamily="17" charset="-128"/>
                  <a:cs typeface="Times New Roman" panose="02020603050405020304" pitchFamily="18" charset="0"/>
                </a:endParaRPr>
              </a:p>
            </p:txBody>
          </p:sp>
        </mc:Choice>
        <mc:Fallback xmlns="">
          <p:sp>
            <p:nvSpPr>
              <p:cNvPr id="6" name="テキスト ボックス 5">
                <a:extLst>
                  <a:ext uri="{FF2B5EF4-FFF2-40B4-BE49-F238E27FC236}">
                    <a16:creationId xmlns:a16="http://schemas.microsoft.com/office/drawing/2014/main" id="{C26C88CE-A4F9-7F5D-33C1-B692A28F00A4}"/>
                  </a:ext>
                </a:extLst>
              </p:cNvPr>
              <p:cNvSpPr txBox="1">
                <a:spLocks noRot="1" noChangeAspect="1" noMove="1" noResize="1" noEditPoints="1" noAdjustHandles="1" noChangeArrowheads="1" noChangeShapeType="1" noTextEdit="1"/>
              </p:cNvSpPr>
              <p:nvPr/>
            </p:nvSpPr>
            <p:spPr>
              <a:xfrm>
                <a:off x="3016104" y="2269889"/>
                <a:ext cx="3440117" cy="297517"/>
              </a:xfrm>
              <a:prstGeom prst="rect">
                <a:avLst/>
              </a:prstGeom>
              <a:blipFill>
                <a:blip r:embed="rId4"/>
                <a:stretch>
                  <a:fillRect t="-155102" b="-775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A35621EE-9257-B60D-C491-085519887D7B}"/>
                  </a:ext>
                </a:extLst>
              </p:cNvPr>
              <p:cNvSpPr txBox="1"/>
              <p:nvPr/>
            </p:nvSpPr>
            <p:spPr>
              <a:xfrm>
                <a:off x="780183" y="4190943"/>
                <a:ext cx="5848372" cy="679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ja-JP" altLang="en-US" sz="2800" i="1" smtClean="0">
                              <a:solidFill>
                                <a:srgbClr val="836967"/>
                              </a:solidFill>
                              <a:latin typeface="Cambria Math" panose="02040503050406030204" pitchFamily="18" charset="0"/>
                            </a:rPr>
                          </m:ctrlPr>
                        </m:sSubSupPr>
                        <m:e>
                          <m:r>
                            <a:rPr lang="ja-JP" altLang="en-US" sz="2800" i="1">
                              <a:latin typeface="Cambria Math" panose="02040503050406030204" pitchFamily="18" charset="0"/>
                            </a:rPr>
                            <m:t>𝐵</m:t>
                          </m:r>
                        </m:e>
                        <m:sub>
                          <m:r>
                            <m:rPr>
                              <m:sty m:val="p"/>
                            </m:rPr>
                            <a:rPr lang="ja-JP" altLang="en-US" sz="2800" i="0">
                              <a:latin typeface="Cambria Math" panose="02040503050406030204" pitchFamily="18" charset="0"/>
                            </a:rPr>
                            <m:t>max</m:t>
                          </m:r>
                        </m:sub>
                        <m:sup>
                          <m:d>
                            <m:dPr>
                              <m:ctrlPr>
                                <a:rPr lang="ja-JP" altLang="en-US" sz="2800" i="1">
                                  <a:latin typeface="Cambria Math" panose="02040503050406030204" pitchFamily="18" charset="0"/>
                                </a:rPr>
                              </m:ctrlPr>
                            </m:dPr>
                            <m:e>
                              <m:r>
                                <m:rPr>
                                  <m:sty m:val="p"/>
                                </m:rPr>
                                <a:rPr lang="ja-JP" altLang="en-US" sz="2800" i="0">
                                  <a:latin typeface="Cambria Math" panose="02040503050406030204" pitchFamily="18" charset="0"/>
                                </a:rPr>
                                <m:t>S</m:t>
                              </m:r>
                              <m:r>
                                <a:rPr lang="ja-JP" altLang="en-US" sz="2800" i="0">
                                  <a:latin typeface="Cambria Math" panose="02040503050406030204" pitchFamily="18" charset="0"/>
                                </a:rPr>
                                <m:t> </m:t>
                              </m:r>
                              <m:r>
                                <m:rPr>
                                  <m:sty m:val="p"/>
                                </m:rPr>
                                <a:rPr lang="ja-JP" altLang="en-US" sz="2800" i="0">
                                  <a:latin typeface="Cambria Math" panose="02040503050406030204" pitchFamily="18" charset="0"/>
                                </a:rPr>
                                <m:t>in</m:t>
                              </m:r>
                              <m:r>
                                <a:rPr lang="ja-JP" altLang="en-US" sz="2800" i="0">
                                  <a:latin typeface="Cambria Math" panose="02040503050406030204" pitchFamily="18" charset="0"/>
                                </a:rPr>
                                <m:t> </m:t>
                              </m:r>
                              <m:r>
                                <m:rPr>
                                  <m:sty m:val="p"/>
                                </m:rPr>
                                <a:rPr lang="ja-JP" altLang="en-US" sz="2800" i="0">
                                  <a:latin typeface="Cambria Math" panose="02040503050406030204" pitchFamily="18" charset="0"/>
                                </a:rPr>
                                <m:t>SIΣ</m:t>
                              </m:r>
                            </m:e>
                          </m:d>
                        </m:sup>
                      </m:sSubSup>
                      <m:r>
                        <a:rPr lang="ja-JP" altLang="en-US" sz="2800" i="0">
                          <a:latin typeface="Cambria Math" panose="02040503050406030204" pitchFamily="18" charset="0"/>
                        </a:rPr>
                        <m:t>=</m:t>
                      </m:r>
                      <m:sSubSup>
                        <m:sSubSupPr>
                          <m:ctrlPr>
                            <a:rPr lang="ja-JP" altLang="en-US" sz="2800" i="1" smtClean="0">
                              <a:solidFill>
                                <a:srgbClr val="0070C0"/>
                              </a:solidFill>
                              <a:latin typeface="Cambria Math" panose="02040503050406030204" pitchFamily="18" charset="0"/>
                            </a:rPr>
                          </m:ctrlPr>
                        </m:sSubSupPr>
                        <m:e>
                          <m:r>
                            <a:rPr lang="ja-JP" altLang="en-US" sz="2800" i="1">
                              <a:solidFill>
                                <a:srgbClr val="0070C0"/>
                              </a:solidFill>
                              <a:latin typeface="Cambria Math" panose="02040503050406030204" pitchFamily="18" charset="0"/>
                            </a:rPr>
                            <m:t>𝛾</m:t>
                          </m:r>
                        </m:e>
                        <m:sub>
                          <m:r>
                            <a:rPr lang="ja-JP" altLang="en-US" sz="2800" i="1">
                              <a:solidFill>
                                <a:srgbClr val="0070C0"/>
                              </a:solidFill>
                              <a:latin typeface="Cambria Math" panose="02040503050406030204" pitchFamily="18" charset="0"/>
                            </a:rPr>
                            <m:t>𝑠</m:t>
                          </m:r>
                        </m:sub>
                        <m:sup>
                          <m:r>
                            <a:rPr lang="ja-JP" altLang="en-US" sz="2800" i="0">
                              <a:solidFill>
                                <a:srgbClr val="0070C0"/>
                              </a:solidFill>
                              <a:latin typeface="Cambria Math" panose="02040503050406030204" pitchFamily="18" charset="0"/>
                            </a:rPr>
                            <m:t>−1</m:t>
                          </m:r>
                        </m:sup>
                      </m:sSubSup>
                      <m:sSub>
                        <m:sSubPr>
                          <m:ctrlPr>
                            <a:rPr lang="ja-JP" altLang="en-US" sz="2800" i="1">
                              <a:solidFill>
                                <a:srgbClr val="836967"/>
                              </a:solidFill>
                              <a:latin typeface="Cambria Math" panose="02040503050406030204" pitchFamily="18" charset="0"/>
                            </a:rPr>
                          </m:ctrlPr>
                        </m:sSubPr>
                        <m:e>
                          <m:r>
                            <a:rPr lang="ja-JP" altLang="en-US" sz="2800" i="1">
                              <a:latin typeface="Cambria Math" panose="02040503050406030204" pitchFamily="18" charset="0"/>
                            </a:rPr>
                            <m:t>𝜇</m:t>
                          </m:r>
                        </m:e>
                        <m:sub>
                          <m:r>
                            <a:rPr lang="ja-JP" altLang="en-US" sz="2800" i="0">
                              <a:latin typeface="Cambria Math" panose="02040503050406030204" pitchFamily="18" charset="0"/>
                            </a:rPr>
                            <m:t>0</m:t>
                          </m:r>
                        </m:sub>
                      </m:sSub>
                      <m:sSub>
                        <m:sSubPr>
                          <m:ctrlPr>
                            <a:rPr lang="ja-JP" altLang="en-US" sz="2800" i="1">
                              <a:solidFill>
                                <a:srgbClr val="836967"/>
                              </a:solidFill>
                              <a:latin typeface="Cambria Math" panose="02040503050406030204" pitchFamily="18" charset="0"/>
                            </a:rPr>
                          </m:ctrlPr>
                        </m:sSubPr>
                        <m:e>
                          <m:r>
                            <a:rPr lang="ja-JP" altLang="en-US" sz="2800" i="1">
                              <a:latin typeface="Cambria Math" panose="02040503050406030204" pitchFamily="18" charset="0"/>
                            </a:rPr>
                            <m:t>𝜆</m:t>
                          </m:r>
                        </m:e>
                        <m:sub>
                          <m:r>
                            <a:rPr lang="ja-JP" altLang="en-US" sz="2800" i="1">
                              <a:latin typeface="Cambria Math" panose="02040503050406030204" pitchFamily="18" charset="0"/>
                            </a:rPr>
                            <m:t>𝑠</m:t>
                          </m:r>
                        </m:sub>
                      </m:sSub>
                      <m:sSubSup>
                        <m:sSubSupPr>
                          <m:ctrlPr>
                            <a:rPr lang="ja-JP" altLang="en-US" sz="2800" i="1">
                              <a:solidFill>
                                <a:srgbClr val="836967"/>
                              </a:solidFill>
                              <a:latin typeface="Cambria Math" panose="02040503050406030204" pitchFamily="18" charset="0"/>
                            </a:rPr>
                          </m:ctrlPr>
                        </m:sSubSupPr>
                        <m:e>
                          <m:r>
                            <a:rPr lang="ja-JP" altLang="en-US" sz="2800" i="1">
                              <a:latin typeface="Cambria Math" panose="02040503050406030204" pitchFamily="18" charset="0"/>
                            </a:rPr>
                            <m:t>𝐽</m:t>
                          </m:r>
                        </m:e>
                        <m:sub>
                          <m:r>
                            <a:rPr lang="ja-JP" altLang="en-US" sz="2800" i="1">
                              <a:latin typeface="Cambria Math" panose="02040503050406030204" pitchFamily="18" charset="0"/>
                            </a:rPr>
                            <m:t>𝑑𝑝</m:t>
                          </m:r>
                        </m:sub>
                        <m:sup>
                          <m:d>
                            <m:dPr>
                              <m:ctrlPr>
                                <a:rPr lang="ja-JP" altLang="en-US" sz="2800" i="1">
                                  <a:latin typeface="Cambria Math" panose="02040503050406030204" pitchFamily="18" charset="0"/>
                                </a:rPr>
                              </m:ctrlPr>
                            </m:dPr>
                            <m:e>
                              <m:r>
                                <m:rPr>
                                  <m:sty m:val="p"/>
                                </m:rPr>
                                <a:rPr lang="ja-JP" altLang="en-US" sz="2800" i="0">
                                  <a:latin typeface="Cambria Math" panose="02040503050406030204" pitchFamily="18" charset="0"/>
                                </a:rPr>
                                <m:t>S</m:t>
                              </m:r>
                            </m:e>
                          </m:d>
                        </m:sup>
                      </m:sSubSup>
                      <m:r>
                        <a:rPr lang="ja-JP" altLang="en-US" sz="2800" i="0">
                          <a:latin typeface="Cambria Math" panose="02040503050406030204" pitchFamily="18" charset="0"/>
                        </a:rPr>
                        <m:t>≃</m:t>
                      </m:r>
                      <m:sSubSup>
                        <m:sSubSupPr>
                          <m:ctrlPr>
                            <a:rPr lang="ja-JP" altLang="en-US" sz="2800" i="1" smtClean="0">
                              <a:solidFill>
                                <a:srgbClr val="0070C0"/>
                              </a:solidFill>
                              <a:latin typeface="Cambria Math" panose="02040503050406030204" pitchFamily="18" charset="0"/>
                            </a:rPr>
                          </m:ctrlPr>
                        </m:sSubSupPr>
                        <m:e>
                          <m:r>
                            <a:rPr lang="ja-JP" altLang="en-US" sz="2800" i="1">
                              <a:solidFill>
                                <a:srgbClr val="0070C0"/>
                              </a:solidFill>
                              <a:latin typeface="Cambria Math" panose="02040503050406030204" pitchFamily="18" charset="0"/>
                            </a:rPr>
                            <m:t>𝛾</m:t>
                          </m:r>
                        </m:e>
                        <m:sub>
                          <m:r>
                            <a:rPr lang="ja-JP" altLang="en-US" sz="2800" i="1">
                              <a:solidFill>
                                <a:srgbClr val="0070C0"/>
                              </a:solidFill>
                              <a:latin typeface="Cambria Math" panose="02040503050406030204" pitchFamily="18" charset="0"/>
                            </a:rPr>
                            <m:t>𝑠</m:t>
                          </m:r>
                        </m:sub>
                        <m:sup>
                          <m:r>
                            <a:rPr lang="ja-JP" altLang="en-US" sz="2800" i="0">
                              <a:solidFill>
                                <a:srgbClr val="0070C0"/>
                              </a:solidFill>
                              <a:latin typeface="Cambria Math" panose="02040503050406030204" pitchFamily="18" charset="0"/>
                            </a:rPr>
                            <m:t>−1</m:t>
                          </m:r>
                        </m:sup>
                      </m:sSubSup>
                      <m:sSubSup>
                        <m:sSubSupPr>
                          <m:ctrlPr>
                            <a:rPr lang="ja-JP" altLang="en-US" sz="2800" i="1">
                              <a:solidFill>
                                <a:srgbClr val="836967"/>
                              </a:solidFill>
                              <a:latin typeface="Cambria Math" panose="02040503050406030204" pitchFamily="18" charset="0"/>
                            </a:rPr>
                          </m:ctrlPr>
                        </m:sSubSupPr>
                        <m:e>
                          <m:r>
                            <a:rPr lang="ja-JP" altLang="en-US" sz="2800" i="1">
                              <a:latin typeface="Cambria Math" panose="02040503050406030204" pitchFamily="18" charset="0"/>
                            </a:rPr>
                            <m:t>𝐵</m:t>
                          </m:r>
                        </m:e>
                        <m:sub>
                          <m:r>
                            <a:rPr lang="ja-JP" altLang="en-US" sz="2800" i="1">
                              <a:latin typeface="Cambria Math" panose="02040503050406030204" pitchFamily="18" charset="0"/>
                            </a:rPr>
                            <m:t>𝑠h</m:t>
                          </m:r>
                        </m:sub>
                        <m:sup>
                          <m:d>
                            <m:dPr>
                              <m:ctrlPr>
                                <a:rPr lang="ja-JP" altLang="en-US" sz="2800" i="1">
                                  <a:latin typeface="Cambria Math" panose="02040503050406030204" pitchFamily="18" charset="0"/>
                                </a:rPr>
                              </m:ctrlPr>
                            </m:dPr>
                            <m:e>
                              <m:r>
                                <a:rPr lang="ja-JP" altLang="en-US" sz="2800" i="1">
                                  <a:latin typeface="Cambria Math" panose="02040503050406030204" pitchFamily="18" charset="0"/>
                                </a:rPr>
                                <m:t>𝑆</m:t>
                              </m:r>
                            </m:e>
                          </m:d>
                        </m:sup>
                      </m:sSubSup>
                    </m:oMath>
                  </m:oMathPara>
                </a14:m>
                <a:endParaRPr lang="ja-JP" altLang="en-US" sz="2800" dirty="0"/>
              </a:p>
            </p:txBody>
          </p:sp>
        </mc:Choice>
        <mc:Fallback xmlns="">
          <p:sp>
            <p:nvSpPr>
              <p:cNvPr id="7" name="テキスト ボックス 6">
                <a:extLst>
                  <a:ext uri="{FF2B5EF4-FFF2-40B4-BE49-F238E27FC236}">
                    <a16:creationId xmlns:a16="http://schemas.microsoft.com/office/drawing/2014/main" id="{A35621EE-9257-B60D-C491-085519887D7B}"/>
                  </a:ext>
                </a:extLst>
              </p:cNvPr>
              <p:cNvSpPr txBox="1">
                <a:spLocks noRot="1" noChangeAspect="1" noMove="1" noResize="1" noEditPoints="1" noAdjustHandles="1" noChangeArrowheads="1" noChangeShapeType="1" noTextEdit="1"/>
              </p:cNvSpPr>
              <p:nvPr/>
            </p:nvSpPr>
            <p:spPr>
              <a:xfrm>
                <a:off x="780183" y="4190943"/>
                <a:ext cx="5848372" cy="67941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B296784-3FCC-24F0-8426-74292964010F}"/>
                  </a:ext>
                </a:extLst>
              </p:cNvPr>
              <p:cNvSpPr txBox="1"/>
              <p:nvPr/>
            </p:nvSpPr>
            <p:spPr>
              <a:xfrm>
                <a:off x="-3000" y="1979576"/>
                <a:ext cx="7055554" cy="1200329"/>
              </a:xfrm>
              <a:prstGeom prst="rect">
                <a:avLst/>
              </a:prstGeom>
              <a:noFill/>
            </p:spPr>
            <p:txBody>
              <a:bodyPr wrap="square" rtlCol="0">
                <a:spAutoFit/>
              </a:bodyPr>
              <a:lstStyle/>
              <a:p>
                <a:r>
                  <a:rPr kumimoji="1" lang="en-US" altLang="ja-JP" sz="2400" dirty="0"/>
                  <a:t>S</a:t>
                </a:r>
                <a:r>
                  <a:rPr kumimoji="1" lang="ja-JP" altLang="en-US" sz="2400" dirty="0"/>
                  <a:t>上の最表面の電流は</a:t>
                </a:r>
                <a:endParaRPr kumimoji="1" lang="en-US" altLang="ja-JP" sz="2400" dirty="0"/>
              </a:p>
              <a:p>
                <a:endParaRPr lang="en-US" altLang="ja-JP" sz="2400" dirty="0"/>
              </a:p>
              <a:p>
                <a:r>
                  <a:rPr kumimoji="1" lang="ja-JP" altLang="en-US" sz="2400" dirty="0"/>
                  <a:t>と書けて、</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𝛾</m:t>
                        </m:r>
                      </m:e>
                      <m:sub>
                        <m:r>
                          <a:rPr kumimoji="1" lang="en-US" altLang="ja-JP" sz="2400" b="0" i="1" smtClean="0">
                            <a:latin typeface="Cambria Math" panose="02040503050406030204" pitchFamily="18" charset="0"/>
                          </a:rPr>
                          <m:t>𝑠</m:t>
                        </m:r>
                      </m:sub>
                    </m:sSub>
                  </m:oMath>
                </a14:m>
                <a:r>
                  <a:rPr kumimoji="1" lang="ja-JP" altLang="en-US" sz="2400" dirty="0"/>
                  <a:t>のファクターだけ電流が小さくなる。</a:t>
                </a:r>
                <a:endParaRPr kumimoji="1" lang="en-US" altLang="ja-JP" sz="2400" dirty="0"/>
              </a:p>
            </p:txBody>
          </p:sp>
        </mc:Choice>
        <mc:Fallback xmlns="">
          <p:sp>
            <p:nvSpPr>
              <p:cNvPr id="8" name="テキスト ボックス 7">
                <a:extLst>
                  <a:ext uri="{FF2B5EF4-FFF2-40B4-BE49-F238E27FC236}">
                    <a16:creationId xmlns:a16="http://schemas.microsoft.com/office/drawing/2014/main" id="{5B296784-3FCC-24F0-8426-74292964010F}"/>
                  </a:ext>
                </a:extLst>
              </p:cNvPr>
              <p:cNvSpPr txBox="1">
                <a:spLocks noRot="1" noChangeAspect="1" noMove="1" noResize="1" noEditPoints="1" noAdjustHandles="1" noChangeArrowheads="1" noChangeShapeType="1" noTextEdit="1"/>
              </p:cNvSpPr>
              <p:nvPr/>
            </p:nvSpPr>
            <p:spPr>
              <a:xfrm>
                <a:off x="-3000" y="1979576"/>
                <a:ext cx="7055554" cy="1200329"/>
              </a:xfrm>
              <a:prstGeom prst="rect">
                <a:avLst/>
              </a:prstGeom>
              <a:blipFill>
                <a:blip r:embed="rId6"/>
                <a:stretch>
                  <a:fillRect l="-1383" t="-4061" r="-5618" b="-10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6162206-B226-D6B2-51C9-8200CA268FBA}"/>
                  </a:ext>
                </a:extLst>
              </p:cNvPr>
              <p:cNvSpPr txBox="1"/>
              <p:nvPr/>
            </p:nvSpPr>
            <p:spPr>
              <a:xfrm>
                <a:off x="6156491" y="1578903"/>
                <a:ext cx="3841510" cy="14711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𝛾</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2400" i="1">
                              <a:effectLst/>
                              <a:latin typeface="Cambria Math" panose="02040503050406030204" pitchFamily="18" charset="0"/>
                              <a:ea typeface="Cambria Math" panose="02040503050406030204" pitchFamily="18" charset="0"/>
                            </a:rPr>
                          </m:ctrlPr>
                        </m:fPr>
                        <m:num>
                          <m:func>
                            <m:funcPr>
                              <m:ctrlPr>
                                <a:rPr lang="ja-JP" altLang="ja-JP" sz="2400" i="1">
                                  <a:effectLst/>
                                  <a:latin typeface="Cambria Math" panose="02040503050406030204" pitchFamily="18" charset="0"/>
                                  <a:ea typeface="Cambria Math" panose="02040503050406030204" pitchFamily="18" charset="0"/>
                                </a:rPr>
                              </m:ctrlPr>
                            </m:funcPr>
                            <m:fNa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sinh</m:t>
                              </m:r>
                            </m:fName>
                            <m:e>
                              <m:f>
                                <m:fPr>
                                  <m:ctrlPr>
                                    <a:rPr lang="ja-JP" altLang="ja-JP" sz="2400" i="1">
                                      <a:effectLst/>
                                      <a:latin typeface="Cambria Math" panose="02040503050406030204" pitchFamily="18" charset="0"/>
                                      <a:ea typeface="Cambria Math" panose="02040503050406030204" pitchFamily="18" charset="0"/>
                                    </a:rPr>
                                  </m:ctrlPr>
                                </m:fPr>
                                <m:num>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2400" i="1">
                                  <a:effectLst/>
                                  <a:latin typeface="Cambria Math" panose="02040503050406030204" pitchFamily="18" charset="0"/>
                                  <a:ea typeface="Cambria Math" panose="02040503050406030204" pitchFamily="18" charset="0"/>
                                </a:rPr>
                              </m:ctrlPr>
                            </m:fPr>
                            <m:num>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ja-JP" altLang="ja-JP" sz="2400" i="1">
                                  <a:effectLst/>
                                  <a:latin typeface="Cambria Math" panose="02040503050406030204" pitchFamily="18" charset="0"/>
                                  <a:ea typeface="Cambria Math" panose="02040503050406030204" pitchFamily="18" charset="0"/>
                                </a:rPr>
                              </m:ctrlPr>
                            </m:funcPr>
                            <m:fNa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cosh</m:t>
                              </m:r>
                            </m:fName>
                            <m:e>
                              <m:f>
                                <m:fPr>
                                  <m:ctrlPr>
                                    <a:rPr lang="ja-JP" altLang="ja-JP" sz="2400" i="1">
                                      <a:effectLst/>
                                      <a:latin typeface="Cambria Math" panose="02040503050406030204" pitchFamily="18" charset="0"/>
                                      <a:ea typeface="Cambria Math" panose="02040503050406030204" pitchFamily="18" charset="0"/>
                                    </a:rPr>
                                  </m:ctrlPr>
                                </m:fPr>
                                <m:num>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num>
                        <m:den>
                          <m:func>
                            <m:funcPr>
                              <m:ctrlPr>
                                <a:rPr lang="ja-JP" altLang="ja-JP" sz="2400" i="1">
                                  <a:effectLst/>
                                  <a:latin typeface="Cambria Math" panose="02040503050406030204" pitchFamily="18" charset="0"/>
                                  <a:ea typeface="Cambria Math" panose="02040503050406030204" pitchFamily="18" charset="0"/>
                                </a:rPr>
                              </m:ctrlPr>
                            </m:funcPr>
                            <m:fNa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cosh</m:t>
                              </m:r>
                            </m:fName>
                            <m:e>
                              <m:f>
                                <m:fPr>
                                  <m:ctrlPr>
                                    <a:rPr lang="ja-JP" altLang="ja-JP" sz="2400" i="1">
                                      <a:effectLst/>
                                      <a:latin typeface="Cambria Math" panose="02040503050406030204" pitchFamily="18" charset="0"/>
                                      <a:ea typeface="Cambria Math" panose="02040503050406030204" pitchFamily="18" charset="0"/>
                                    </a:rPr>
                                  </m:ctrlPr>
                                </m:fPr>
                                <m:num>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2400" i="1">
                                  <a:effectLst/>
                                  <a:latin typeface="Cambria Math" panose="02040503050406030204" pitchFamily="18" charset="0"/>
                                  <a:ea typeface="Cambria Math" panose="02040503050406030204" pitchFamily="18" charset="0"/>
                                </a:rPr>
                              </m:ctrlPr>
                            </m:fPr>
                            <m:num>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ja-JP" altLang="ja-JP" sz="2400" i="1">
                                  <a:effectLst/>
                                  <a:latin typeface="Cambria Math" panose="02040503050406030204" pitchFamily="18" charset="0"/>
                                  <a:ea typeface="Cambria Math" panose="02040503050406030204" pitchFamily="18" charset="0"/>
                                </a:rPr>
                              </m:ctrlPr>
                            </m:funcPr>
                            <m:fNa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sinh</m:t>
                              </m:r>
                            </m:fName>
                            <m:e>
                              <m:f>
                                <m:fPr>
                                  <m:ctrlPr>
                                    <a:rPr lang="ja-JP" altLang="ja-JP" sz="2400" i="1">
                                      <a:effectLst/>
                                      <a:latin typeface="Cambria Math" panose="02040503050406030204" pitchFamily="18" charset="0"/>
                                      <a:ea typeface="Cambria Math" panose="02040503050406030204" pitchFamily="18" charset="0"/>
                                    </a:rPr>
                                  </m:ctrlPr>
                                </m:fPr>
                                <m:num>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den>
                      </m:f>
                    </m:oMath>
                  </m:oMathPara>
                </a14:m>
                <a:endParaRPr lang="ja-JP" altLang="en-US" sz="2400" dirty="0"/>
              </a:p>
            </p:txBody>
          </p:sp>
        </mc:Choice>
        <mc:Fallback xmlns="">
          <p:sp>
            <p:nvSpPr>
              <p:cNvPr id="10" name="テキスト ボックス 9">
                <a:extLst>
                  <a:ext uri="{FF2B5EF4-FFF2-40B4-BE49-F238E27FC236}">
                    <a16:creationId xmlns:a16="http://schemas.microsoft.com/office/drawing/2014/main" id="{06162206-B226-D6B2-51C9-8200CA268FBA}"/>
                  </a:ext>
                </a:extLst>
              </p:cNvPr>
              <p:cNvSpPr txBox="1">
                <a:spLocks noRot="1" noChangeAspect="1" noMove="1" noResize="1" noEditPoints="1" noAdjustHandles="1" noChangeArrowheads="1" noChangeShapeType="1" noTextEdit="1"/>
              </p:cNvSpPr>
              <p:nvPr/>
            </p:nvSpPr>
            <p:spPr>
              <a:xfrm>
                <a:off x="6156491" y="1578903"/>
                <a:ext cx="3841510" cy="147110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BDF92D68-CEDC-1582-E2DF-E3480ACAA629}"/>
                  </a:ext>
                </a:extLst>
              </p:cNvPr>
              <p:cNvSpPr txBox="1"/>
              <p:nvPr/>
            </p:nvSpPr>
            <p:spPr>
              <a:xfrm>
                <a:off x="53572" y="4870278"/>
                <a:ext cx="7465909" cy="461665"/>
              </a:xfrm>
              <a:prstGeom prst="rect">
                <a:avLst/>
              </a:prstGeom>
              <a:noFill/>
            </p:spPr>
            <p:txBody>
              <a:bodyPr wrap="square" rtlCol="0">
                <a:spAutoFit/>
              </a:bodyPr>
              <a:lstStyle/>
              <a:p>
                <a:r>
                  <a:rPr lang="ja-JP" altLang="en-US" sz="2400" dirty="0"/>
                  <a:t>となる</a:t>
                </a:r>
                <a:r>
                  <a:rPr kumimoji="1" lang="ja-JP" altLang="en-US" sz="2400" dirty="0"/>
                  <a:t>。つまり、最大磁場は</a:t>
                </a:r>
                <a14:m>
                  <m:oMath xmlns:m="http://schemas.openxmlformats.org/officeDocument/2006/math">
                    <m:sSubSup>
                      <m:sSubSupPr>
                        <m:ctrlPr>
                          <a:rPr lang="ja-JP" altLang="en-US" sz="2400" i="1" smtClean="0">
                            <a:solidFill>
                              <a:srgbClr val="0070C0"/>
                            </a:solidFill>
                            <a:latin typeface="Cambria Math" panose="02040503050406030204" pitchFamily="18" charset="0"/>
                          </a:rPr>
                        </m:ctrlPr>
                      </m:sSubSupPr>
                      <m:e>
                        <m:r>
                          <a:rPr lang="ja-JP" altLang="en-US" sz="2400" i="1">
                            <a:solidFill>
                              <a:srgbClr val="0070C0"/>
                            </a:solidFill>
                            <a:latin typeface="Cambria Math" panose="02040503050406030204" pitchFamily="18" charset="0"/>
                          </a:rPr>
                          <m:t>𝛾</m:t>
                        </m:r>
                      </m:e>
                      <m:sub>
                        <m:r>
                          <a:rPr lang="ja-JP" altLang="en-US" sz="2400" i="1">
                            <a:solidFill>
                              <a:srgbClr val="0070C0"/>
                            </a:solidFill>
                            <a:latin typeface="Cambria Math" panose="02040503050406030204" pitchFamily="18" charset="0"/>
                          </a:rPr>
                          <m:t>𝑠</m:t>
                        </m:r>
                      </m:sub>
                      <m:sup>
                        <m:r>
                          <a:rPr lang="ja-JP" altLang="en-US" sz="2400" i="0">
                            <a:solidFill>
                              <a:srgbClr val="0070C0"/>
                            </a:solidFill>
                            <a:latin typeface="Cambria Math" panose="02040503050406030204" pitchFamily="18" charset="0"/>
                          </a:rPr>
                          <m:t>−1</m:t>
                        </m:r>
                      </m:sup>
                    </m:sSubSup>
                  </m:oMath>
                </a14:m>
                <a:r>
                  <a:rPr kumimoji="1" lang="ja-JP" altLang="en-US" sz="2400" dirty="0"/>
                  <a:t>だけ増幅される。</a:t>
                </a:r>
                <a:endParaRPr kumimoji="1" lang="en-US" altLang="ja-JP" sz="2400" dirty="0"/>
              </a:p>
            </p:txBody>
          </p:sp>
        </mc:Choice>
        <mc:Fallback xmlns="">
          <p:sp>
            <p:nvSpPr>
              <p:cNvPr id="13" name="テキスト ボックス 12">
                <a:extLst>
                  <a:ext uri="{FF2B5EF4-FFF2-40B4-BE49-F238E27FC236}">
                    <a16:creationId xmlns:a16="http://schemas.microsoft.com/office/drawing/2014/main" id="{BDF92D68-CEDC-1582-E2DF-E3480ACAA629}"/>
                  </a:ext>
                </a:extLst>
              </p:cNvPr>
              <p:cNvSpPr txBox="1">
                <a:spLocks noRot="1" noChangeAspect="1" noMove="1" noResize="1" noEditPoints="1" noAdjustHandles="1" noChangeArrowheads="1" noChangeShapeType="1" noTextEdit="1"/>
              </p:cNvSpPr>
              <p:nvPr/>
            </p:nvSpPr>
            <p:spPr>
              <a:xfrm>
                <a:off x="53572" y="4870278"/>
                <a:ext cx="7465909" cy="461665"/>
              </a:xfrm>
              <a:prstGeom prst="rect">
                <a:avLst/>
              </a:prstGeom>
              <a:blipFill>
                <a:blip r:embed="rId8"/>
                <a:stretch>
                  <a:fillRect l="-1306" t="-9211" b="-30263"/>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DF0BAEEE-90AF-6339-E39B-9C385E9487FC}"/>
              </a:ext>
            </a:extLst>
          </p:cNvPr>
          <p:cNvSpPr txBox="1"/>
          <p:nvPr/>
        </p:nvSpPr>
        <p:spPr>
          <a:xfrm>
            <a:off x="9669065" y="57793"/>
            <a:ext cx="328936" cy="369332"/>
          </a:xfrm>
          <a:prstGeom prst="rect">
            <a:avLst/>
          </a:prstGeom>
          <a:noFill/>
        </p:spPr>
        <p:txBody>
          <a:bodyPr wrap="none" rtlCol="0">
            <a:spAutoFit/>
          </a:bodyPr>
          <a:lstStyle/>
          <a:p>
            <a:r>
              <a:rPr kumimoji="1" lang="en-US" altLang="ja-JP" dirty="0"/>
              <a:t>S</a:t>
            </a:r>
            <a:endParaRPr kumimoji="1" lang="ja-JP" altLang="en-US" dirty="0"/>
          </a:p>
        </p:txBody>
      </p:sp>
      <p:sp>
        <p:nvSpPr>
          <p:cNvPr id="15" name="テキスト ボックス 14">
            <a:extLst>
              <a:ext uri="{FF2B5EF4-FFF2-40B4-BE49-F238E27FC236}">
                <a16:creationId xmlns:a16="http://schemas.microsoft.com/office/drawing/2014/main" id="{9BFBAA99-1910-3B44-8158-56F342CF8531}"/>
              </a:ext>
            </a:extLst>
          </p:cNvPr>
          <p:cNvSpPr txBox="1"/>
          <p:nvPr/>
        </p:nvSpPr>
        <p:spPr>
          <a:xfrm>
            <a:off x="9675548" y="754945"/>
            <a:ext cx="415498" cy="369332"/>
          </a:xfrm>
          <a:prstGeom prst="rect">
            <a:avLst/>
          </a:prstGeom>
          <a:noFill/>
        </p:spPr>
        <p:txBody>
          <a:bodyPr wrap="none" rtlCol="0">
            <a:spAutoFit/>
          </a:bodyPr>
          <a:lstStyle/>
          <a:p>
            <a:r>
              <a:rPr lang="en-US" altLang="ja-JP" dirty="0"/>
              <a:t>Σ</a:t>
            </a:r>
            <a:endParaRPr kumimoji="1" lang="ja-JP" altLang="en-US"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B8782B99-F10C-00F5-0D5E-3D642623599E}"/>
                  </a:ext>
                </a:extLst>
              </p:cNvPr>
              <p:cNvSpPr txBox="1"/>
              <p:nvPr/>
            </p:nvSpPr>
            <p:spPr>
              <a:xfrm>
                <a:off x="-3001" y="3304080"/>
                <a:ext cx="7522481" cy="964880"/>
              </a:xfrm>
              <a:prstGeom prst="rect">
                <a:avLst/>
              </a:prstGeom>
              <a:noFill/>
            </p:spPr>
            <p:txBody>
              <a:bodyPr wrap="square">
                <a:spAutoFit/>
              </a:bodyPr>
              <a:lstStyle/>
              <a:p>
                <a:r>
                  <a:rPr lang="ja-JP" altLang="en-US" sz="2400" dirty="0"/>
                  <a:t>この電流密度が</a:t>
                </a:r>
                <a:r>
                  <a:rPr lang="en-US" altLang="ja-JP" sz="2400" dirty="0"/>
                  <a:t>S</a:t>
                </a:r>
                <a:r>
                  <a:rPr lang="ja-JP" altLang="en-US" sz="2400" dirty="0"/>
                  <a:t>の対破壊電流</a:t>
                </a:r>
                <a14:m>
                  <m:oMath xmlns:m="http://schemas.openxmlformats.org/officeDocument/2006/math">
                    <m:sSubSup>
                      <m:sSubSupPr>
                        <m:ctrlPr>
                          <a:rPr lang="ja-JP" altLang="en-US" sz="2400" i="1">
                            <a:solidFill>
                              <a:srgbClr val="836967"/>
                            </a:solidFill>
                            <a:latin typeface="Cambria Math" panose="02040503050406030204" pitchFamily="18" charset="0"/>
                          </a:rPr>
                        </m:ctrlPr>
                      </m:sSubSupPr>
                      <m:e>
                        <m:r>
                          <a:rPr lang="ja-JP" altLang="en-US" sz="2400" i="1">
                            <a:latin typeface="Cambria Math" panose="02040503050406030204" pitchFamily="18" charset="0"/>
                          </a:rPr>
                          <m:t>𝐽</m:t>
                        </m:r>
                      </m:e>
                      <m:sub>
                        <m:r>
                          <a:rPr lang="ja-JP" altLang="en-US" sz="2400" i="1">
                            <a:latin typeface="Cambria Math" panose="02040503050406030204" pitchFamily="18" charset="0"/>
                          </a:rPr>
                          <m:t>𝑑𝑝</m:t>
                        </m:r>
                      </m:sub>
                      <m:sup>
                        <m:d>
                          <m:dPr>
                            <m:ctrlPr>
                              <a:rPr lang="ja-JP" altLang="en-US" sz="2400" i="1">
                                <a:latin typeface="Cambria Math" panose="02040503050406030204" pitchFamily="18" charset="0"/>
                              </a:rPr>
                            </m:ctrlPr>
                          </m:dPr>
                          <m:e>
                            <m:r>
                              <m:rPr>
                                <m:sty m:val="p"/>
                              </m:rPr>
                              <a:rPr lang="ja-JP" altLang="en-US" sz="2400">
                                <a:latin typeface="Cambria Math" panose="02040503050406030204" pitchFamily="18" charset="0"/>
                              </a:rPr>
                              <m:t>S</m:t>
                            </m:r>
                          </m:e>
                        </m:d>
                      </m:sup>
                    </m:sSubSup>
                  </m:oMath>
                </a14:m>
                <a:r>
                  <a:rPr lang="ja-JP" altLang="en-US" sz="2400" dirty="0"/>
                  <a:t>に達するときが最大の</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0</m:t>
                        </m:r>
                      </m:sub>
                    </m:sSub>
                  </m:oMath>
                </a14:m>
                <a:r>
                  <a:rPr kumimoji="1" lang="ja-JP" altLang="en-US" sz="2400" dirty="0"/>
                  <a:t>を与える</a:t>
                </a:r>
                <a:r>
                  <a:rPr lang="ja-JP" altLang="en-US" sz="2400" dirty="0"/>
                  <a:t>。</a:t>
                </a:r>
                <a:r>
                  <a:rPr kumimoji="1" lang="en-US" altLang="ja-JP" sz="2400" dirty="0"/>
                  <a:t>S</a:t>
                </a:r>
                <a:r>
                  <a:rPr kumimoji="1" lang="ja-JP" altLang="en-US" sz="2400" dirty="0"/>
                  <a:t>が破壊される最大印加磁場は</a:t>
                </a:r>
              </a:p>
            </p:txBody>
          </p:sp>
        </mc:Choice>
        <mc:Fallback xmlns="">
          <p:sp>
            <p:nvSpPr>
              <p:cNvPr id="17" name="テキスト ボックス 16">
                <a:extLst>
                  <a:ext uri="{FF2B5EF4-FFF2-40B4-BE49-F238E27FC236}">
                    <a16:creationId xmlns:a16="http://schemas.microsoft.com/office/drawing/2014/main" id="{B8782B99-F10C-00F5-0D5E-3D642623599E}"/>
                  </a:ext>
                </a:extLst>
              </p:cNvPr>
              <p:cNvSpPr txBox="1">
                <a:spLocks noRot="1" noChangeAspect="1" noMove="1" noResize="1" noEditPoints="1" noAdjustHandles="1" noChangeArrowheads="1" noChangeShapeType="1" noTextEdit="1"/>
              </p:cNvSpPr>
              <p:nvPr/>
            </p:nvSpPr>
            <p:spPr>
              <a:xfrm>
                <a:off x="-3001" y="3304080"/>
                <a:ext cx="7522481" cy="964880"/>
              </a:xfrm>
              <a:prstGeom prst="rect">
                <a:avLst/>
              </a:prstGeom>
              <a:blipFill>
                <a:blip r:embed="rId9"/>
                <a:stretch>
                  <a:fillRect l="-1297" b="-139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247148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354E9EB-AE81-CAEF-FEF2-E95EFEB48580}"/>
                  </a:ext>
                </a:extLst>
              </p:cNvPr>
              <p:cNvSpPr txBox="1"/>
              <p:nvPr/>
            </p:nvSpPr>
            <p:spPr>
              <a:xfrm>
                <a:off x="0" y="520581"/>
                <a:ext cx="9693679" cy="1200329"/>
              </a:xfrm>
              <a:prstGeom prst="rect">
                <a:avLst/>
              </a:prstGeom>
              <a:noFill/>
            </p:spPr>
            <p:txBody>
              <a:bodyPr wrap="square">
                <a:spAutoFit/>
              </a:bodyPr>
              <a:lstStyle/>
              <a:p>
                <a:r>
                  <a:rPr lang="ja-JP" altLang="en-US" sz="2400" dirty="0"/>
                  <a:t>既に見たように、</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𝜆</m:t>
                        </m:r>
                      </m:e>
                      <m:sub>
                        <m:r>
                          <a:rPr lang="en-US" altLang="ja-JP" sz="2400" i="1">
                            <a:latin typeface="Cambria Math" panose="02040503050406030204" pitchFamily="18" charset="0"/>
                          </a:rPr>
                          <m:t>𝑠</m:t>
                        </m:r>
                      </m:sub>
                    </m:sSub>
                    <m:r>
                      <a:rPr lang="en-US" altLang="ja-JP" sz="2400" b="0" i="1" smtClean="0">
                        <a:latin typeface="Cambria Math" panose="02040503050406030204" pitchFamily="18" charset="0"/>
                      </a:rPr>
                      <m:t>&gt;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𝜆</m:t>
                        </m:r>
                      </m:e>
                      <m:sub>
                        <m:r>
                          <m:rPr>
                            <m:sty m:val="p"/>
                          </m:rPr>
                          <a:rPr lang="en-US" altLang="ja-JP" sz="2400" b="0" i="0" smtClean="0">
                            <a:latin typeface="Cambria Math" panose="02040503050406030204" pitchFamily="18" charset="0"/>
                          </a:rPr>
                          <m:t>Σ</m:t>
                        </m:r>
                      </m:sub>
                    </m:sSub>
                  </m:oMath>
                </a14:m>
                <a:r>
                  <a:rPr kumimoji="1" lang="ja-JP" altLang="en-US" sz="2400" dirty="0"/>
                  <a:t>の場合には</a:t>
                </a:r>
                <a:r>
                  <a:rPr kumimoji="1" lang="en-US" altLang="ja-JP" sz="2400" dirty="0"/>
                  <a:t>S</a:t>
                </a:r>
                <a:r>
                  <a:rPr lang="ja-JP" altLang="en-US" sz="2400" dirty="0"/>
                  <a:t>上の遮蔽電流を抑えられる。電流による超伝導破壊を抑えられるので、より高い磁場に到達できると期待される。どれくらいの磁場まで耐えられるか、評価しよう。</a:t>
                </a:r>
              </a:p>
            </p:txBody>
          </p:sp>
        </mc:Choice>
        <mc:Fallback xmlns="">
          <p:sp>
            <p:nvSpPr>
              <p:cNvPr id="3" name="テキスト ボックス 2">
                <a:extLst>
                  <a:ext uri="{FF2B5EF4-FFF2-40B4-BE49-F238E27FC236}">
                    <a16:creationId xmlns:a16="http://schemas.microsoft.com/office/drawing/2014/main" id="{6354E9EB-AE81-CAEF-FEF2-E95EFEB48580}"/>
                  </a:ext>
                </a:extLst>
              </p:cNvPr>
              <p:cNvSpPr txBox="1">
                <a:spLocks noRot="1" noChangeAspect="1" noMove="1" noResize="1" noEditPoints="1" noAdjustHandles="1" noChangeArrowheads="1" noChangeShapeType="1" noTextEdit="1"/>
              </p:cNvSpPr>
              <p:nvPr/>
            </p:nvSpPr>
            <p:spPr>
              <a:xfrm>
                <a:off x="0" y="520581"/>
                <a:ext cx="9693679" cy="1200329"/>
              </a:xfrm>
              <a:prstGeom prst="rect">
                <a:avLst/>
              </a:prstGeom>
              <a:blipFill>
                <a:blip r:embed="rId2"/>
                <a:stretch>
                  <a:fillRect l="-943" t="-4061" r="-314" b="-10660"/>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C79AE4A0-0F29-C3DC-2FFD-37C6FF69216D}"/>
              </a:ext>
            </a:extLst>
          </p:cNvPr>
          <p:cNvSpPr txBox="1"/>
          <p:nvPr/>
        </p:nvSpPr>
        <p:spPr>
          <a:xfrm>
            <a:off x="53572" y="41659"/>
            <a:ext cx="2750274" cy="400110"/>
          </a:xfrm>
          <a:prstGeom prst="rect">
            <a:avLst/>
          </a:prstGeom>
          <a:noFill/>
          <a:ln>
            <a:solidFill>
              <a:schemeClr val="tx1"/>
            </a:solidFill>
          </a:ln>
        </p:spPr>
        <p:txBody>
          <a:bodyPr wrap="square">
            <a:spAutoFit/>
          </a:bodyPr>
          <a:lstStyle/>
          <a:p>
            <a:pPr algn="ctr"/>
            <a:r>
              <a:rPr lang="en-US" altLang="ja-JP" sz="2000" b="1" dirty="0"/>
              <a:t>4.2 </a:t>
            </a:r>
            <a:r>
              <a:rPr lang="ja-JP" altLang="en-US" sz="2000" b="1" dirty="0"/>
              <a:t>最適膜厚の存在</a:t>
            </a:r>
            <a:endParaRPr kumimoji="1" lang="en-US" altLang="ja-JP" sz="2000" b="1" dirty="0"/>
          </a:p>
        </p:txBody>
      </p:sp>
      <p:pic>
        <p:nvPicPr>
          <p:cNvPr id="5" name="図 4">
            <a:extLst>
              <a:ext uri="{FF2B5EF4-FFF2-40B4-BE49-F238E27FC236}">
                <a16:creationId xmlns:a16="http://schemas.microsoft.com/office/drawing/2014/main" id="{0E18212D-80EA-55D3-D776-CCACA8F7ADD8}"/>
              </a:ext>
            </a:extLst>
          </p:cNvPr>
          <p:cNvPicPr>
            <a:picLocks noChangeAspect="1"/>
          </p:cNvPicPr>
          <p:nvPr/>
        </p:nvPicPr>
        <p:blipFill>
          <a:blip r:embed="rId3" cstate="screen">
            <a:extLst>
              <a:ext uri="{28A0092B-C50C-407E-A947-70E740481C1C}">
                <a14:useLocalDpi xmlns:a14="http://schemas.microsoft.com/office/drawing/2010/main"/>
              </a:ext>
            </a:extLst>
          </a:blip>
          <a:srcRect l="64308"/>
          <a:stretch/>
        </p:blipFill>
        <p:spPr>
          <a:xfrm>
            <a:off x="9693679" y="108299"/>
            <a:ext cx="2433197" cy="1455684"/>
          </a:xfrm>
          <a:prstGeom prst="rect">
            <a:avLst/>
          </a:prstGeom>
          <a:ln>
            <a:solidFill>
              <a:schemeClr val="tx1"/>
            </a:solidFill>
          </a:ln>
        </p:spPr>
      </p:pic>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C26C88CE-A4F9-7F5D-33C1-B692A28F00A4}"/>
                  </a:ext>
                </a:extLst>
              </p:cNvPr>
              <p:cNvSpPr txBox="1"/>
              <p:nvPr/>
            </p:nvSpPr>
            <p:spPr>
              <a:xfrm>
                <a:off x="3016104" y="2269889"/>
                <a:ext cx="3440117" cy="297517"/>
              </a:xfrm>
              <a:prstGeom prst="rect">
                <a:avLst/>
              </a:prstGeom>
              <a:noFill/>
            </p:spPr>
            <p:txBody>
              <a:bodyPr wrap="square">
                <a:spAutoFit/>
              </a:bodyPr>
              <a:lstStyle/>
              <a:p>
                <a:pPr indent="133350" algn="r" hangingPunct="0">
                  <a:lnSpc>
                    <a:spcPts val="1600"/>
                  </a:lnSpc>
                  <a:tabLst>
                    <a:tab pos="133350" algn="l"/>
                  </a:tabLst>
                </a:pPr>
                <a14:m>
                  <m:oMathPara xmlns:m="http://schemas.openxmlformats.org/officeDocument/2006/math">
                    <m:oMathParaPr>
                      <m:jc m:val="centerGroup"/>
                    </m:oMathParaPr>
                    <m:oMath xmlns:m="http://schemas.openxmlformats.org/officeDocument/2006/math">
                      <m:r>
                        <a:rPr lang="en-US" altLang="ja-JP" sz="2800" i="1" kern="1000" smtClean="0">
                          <a:effectLst/>
                          <a:latin typeface="Cambria Math" panose="02040503050406030204" pitchFamily="18" charset="0"/>
                          <a:ea typeface="ＭＳ 明朝" panose="02020609040205080304" pitchFamily="17" charset="-128"/>
                          <a:cs typeface="Times New Roman" panose="02020603050405020304" pitchFamily="18" charset="0"/>
                        </a:rPr>
                        <m:t>𝐽</m:t>
                      </m:r>
                      <m:d>
                        <m:d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0</m:t>
                          </m:r>
                        </m:e>
                      </m:d>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𝛾</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f>
                        <m:f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0</m:t>
                              </m:r>
                            </m:sub>
                          </m:sSub>
                        </m:num>
                        <m:den>
                          <m:sSub>
                            <m:sSub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𝜇</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0</m:t>
                              </m:r>
                            </m:sub>
                          </m:sSub>
                          <m:sSub>
                            <m:sSub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oMath>
                  </m:oMathPara>
                </a14:m>
                <a:endParaRPr lang="en-US" altLang="ja-JP" sz="2800" kern="1000" dirty="0">
                  <a:effectLst/>
                  <a:latin typeface="Century" panose="02040604050505020304" pitchFamily="18" charset="0"/>
                  <a:ea typeface="ＭＳ 明朝" panose="02020609040205080304" pitchFamily="17" charset="-128"/>
                  <a:cs typeface="Times New Roman" panose="02020603050405020304" pitchFamily="18" charset="0"/>
                </a:endParaRPr>
              </a:p>
            </p:txBody>
          </p:sp>
        </mc:Choice>
        <mc:Fallback xmlns="">
          <p:sp>
            <p:nvSpPr>
              <p:cNvPr id="6" name="テキスト ボックス 5">
                <a:extLst>
                  <a:ext uri="{FF2B5EF4-FFF2-40B4-BE49-F238E27FC236}">
                    <a16:creationId xmlns:a16="http://schemas.microsoft.com/office/drawing/2014/main" id="{C26C88CE-A4F9-7F5D-33C1-B692A28F00A4}"/>
                  </a:ext>
                </a:extLst>
              </p:cNvPr>
              <p:cNvSpPr txBox="1">
                <a:spLocks noRot="1" noChangeAspect="1" noMove="1" noResize="1" noEditPoints="1" noAdjustHandles="1" noChangeArrowheads="1" noChangeShapeType="1" noTextEdit="1"/>
              </p:cNvSpPr>
              <p:nvPr/>
            </p:nvSpPr>
            <p:spPr>
              <a:xfrm>
                <a:off x="3016104" y="2269889"/>
                <a:ext cx="3440117" cy="297517"/>
              </a:xfrm>
              <a:prstGeom prst="rect">
                <a:avLst/>
              </a:prstGeom>
              <a:blipFill>
                <a:blip r:embed="rId4"/>
                <a:stretch>
                  <a:fillRect t="-155102" b="-775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A35621EE-9257-B60D-C491-085519887D7B}"/>
                  </a:ext>
                </a:extLst>
              </p:cNvPr>
              <p:cNvSpPr txBox="1"/>
              <p:nvPr/>
            </p:nvSpPr>
            <p:spPr>
              <a:xfrm>
                <a:off x="780183" y="4190943"/>
                <a:ext cx="5848372" cy="679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ja-JP" altLang="en-US" sz="2800" i="1" smtClean="0">
                              <a:solidFill>
                                <a:srgbClr val="836967"/>
                              </a:solidFill>
                              <a:latin typeface="Cambria Math" panose="02040503050406030204" pitchFamily="18" charset="0"/>
                            </a:rPr>
                          </m:ctrlPr>
                        </m:sSubSupPr>
                        <m:e>
                          <m:r>
                            <a:rPr lang="ja-JP" altLang="en-US" sz="2800" i="1">
                              <a:latin typeface="Cambria Math" panose="02040503050406030204" pitchFamily="18" charset="0"/>
                            </a:rPr>
                            <m:t>𝐵</m:t>
                          </m:r>
                        </m:e>
                        <m:sub>
                          <m:r>
                            <m:rPr>
                              <m:sty m:val="p"/>
                            </m:rPr>
                            <a:rPr lang="ja-JP" altLang="en-US" sz="2800" i="0">
                              <a:latin typeface="Cambria Math" panose="02040503050406030204" pitchFamily="18" charset="0"/>
                            </a:rPr>
                            <m:t>max</m:t>
                          </m:r>
                        </m:sub>
                        <m:sup>
                          <m:d>
                            <m:dPr>
                              <m:ctrlPr>
                                <a:rPr lang="ja-JP" altLang="en-US" sz="2800" i="1">
                                  <a:latin typeface="Cambria Math" panose="02040503050406030204" pitchFamily="18" charset="0"/>
                                </a:rPr>
                              </m:ctrlPr>
                            </m:dPr>
                            <m:e>
                              <m:r>
                                <m:rPr>
                                  <m:sty m:val="p"/>
                                </m:rPr>
                                <a:rPr lang="ja-JP" altLang="en-US" sz="2800" i="0">
                                  <a:latin typeface="Cambria Math" panose="02040503050406030204" pitchFamily="18" charset="0"/>
                                </a:rPr>
                                <m:t>S</m:t>
                              </m:r>
                              <m:r>
                                <a:rPr lang="ja-JP" altLang="en-US" sz="2800" i="0">
                                  <a:latin typeface="Cambria Math" panose="02040503050406030204" pitchFamily="18" charset="0"/>
                                </a:rPr>
                                <m:t> </m:t>
                              </m:r>
                              <m:r>
                                <m:rPr>
                                  <m:sty m:val="p"/>
                                </m:rPr>
                                <a:rPr lang="ja-JP" altLang="en-US" sz="2800" i="0">
                                  <a:latin typeface="Cambria Math" panose="02040503050406030204" pitchFamily="18" charset="0"/>
                                </a:rPr>
                                <m:t>in</m:t>
                              </m:r>
                              <m:r>
                                <a:rPr lang="ja-JP" altLang="en-US" sz="2800" i="0">
                                  <a:latin typeface="Cambria Math" panose="02040503050406030204" pitchFamily="18" charset="0"/>
                                </a:rPr>
                                <m:t> </m:t>
                              </m:r>
                              <m:r>
                                <m:rPr>
                                  <m:sty m:val="p"/>
                                </m:rPr>
                                <a:rPr lang="ja-JP" altLang="en-US" sz="2800" i="0">
                                  <a:latin typeface="Cambria Math" panose="02040503050406030204" pitchFamily="18" charset="0"/>
                                </a:rPr>
                                <m:t>SIΣ</m:t>
                              </m:r>
                            </m:e>
                          </m:d>
                        </m:sup>
                      </m:sSubSup>
                      <m:r>
                        <a:rPr lang="ja-JP" altLang="en-US" sz="2800" i="0">
                          <a:latin typeface="Cambria Math" panose="02040503050406030204" pitchFamily="18" charset="0"/>
                        </a:rPr>
                        <m:t>=</m:t>
                      </m:r>
                      <m:sSubSup>
                        <m:sSubSupPr>
                          <m:ctrlPr>
                            <a:rPr lang="ja-JP" altLang="en-US" sz="2800" i="1" smtClean="0">
                              <a:solidFill>
                                <a:srgbClr val="0070C0"/>
                              </a:solidFill>
                              <a:latin typeface="Cambria Math" panose="02040503050406030204" pitchFamily="18" charset="0"/>
                            </a:rPr>
                          </m:ctrlPr>
                        </m:sSubSupPr>
                        <m:e>
                          <m:r>
                            <a:rPr lang="ja-JP" altLang="en-US" sz="2800" i="1">
                              <a:solidFill>
                                <a:srgbClr val="0070C0"/>
                              </a:solidFill>
                              <a:latin typeface="Cambria Math" panose="02040503050406030204" pitchFamily="18" charset="0"/>
                            </a:rPr>
                            <m:t>𝛾</m:t>
                          </m:r>
                        </m:e>
                        <m:sub>
                          <m:r>
                            <a:rPr lang="ja-JP" altLang="en-US" sz="2800" i="1">
                              <a:solidFill>
                                <a:srgbClr val="0070C0"/>
                              </a:solidFill>
                              <a:latin typeface="Cambria Math" panose="02040503050406030204" pitchFamily="18" charset="0"/>
                            </a:rPr>
                            <m:t>𝑠</m:t>
                          </m:r>
                        </m:sub>
                        <m:sup>
                          <m:r>
                            <a:rPr lang="ja-JP" altLang="en-US" sz="2800" i="0">
                              <a:solidFill>
                                <a:srgbClr val="0070C0"/>
                              </a:solidFill>
                              <a:latin typeface="Cambria Math" panose="02040503050406030204" pitchFamily="18" charset="0"/>
                            </a:rPr>
                            <m:t>−1</m:t>
                          </m:r>
                        </m:sup>
                      </m:sSubSup>
                      <m:sSub>
                        <m:sSubPr>
                          <m:ctrlPr>
                            <a:rPr lang="ja-JP" altLang="en-US" sz="2800" i="1">
                              <a:solidFill>
                                <a:srgbClr val="836967"/>
                              </a:solidFill>
                              <a:latin typeface="Cambria Math" panose="02040503050406030204" pitchFamily="18" charset="0"/>
                            </a:rPr>
                          </m:ctrlPr>
                        </m:sSubPr>
                        <m:e>
                          <m:r>
                            <a:rPr lang="ja-JP" altLang="en-US" sz="2800" i="1">
                              <a:latin typeface="Cambria Math" panose="02040503050406030204" pitchFamily="18" charset="0"/>
                            </a:rPr>
                            <m:t>𝜇</m:t>
                          </m:r>
                        </m:e>
                        <m:sub>
                          <m:r>
                            <a:rPr lang="ja-JP" altLang="en-US" sz="2800" i="0">
                              <a:latin typeface="Cambria Math" panose="02040503050406030204" pitchFamily="18" charset="0"/>
                            </a:rPr>
                            <m:t>0</m:t>
                          </m:r>
                        </m:sub>
                      </m:sSub>
                      <m:sSub>
                        <m:sSubPr>
                          <m:ctrlPr>
                            <a:rPr lang="ja-JP" altLang="en-US" sz="2800" i="1">
                              <a:solidFill>
                                <a:srgbClr val="836967"/>
                              </a:solidFill>
                              <a:latin typeface="Cambria Math" panose="02040503050406030204" pitchFamily="18" charset="0"/>
                            </a:rPr>
                          </m:ctrlPr>
                        </m:sSubPr>
                        <m:e>
                          <m:r>
                            <a:rPr lang="ja-JP" altLang="en-US" sz="2800" i="1">
                              <a:latin typeface="Cambria Math" panose="02040503050406030204" pitchFamily="18" charset="0"/>
                            </a:rPr>
                            <m:t>𝜆</m:t>
                          </m:r>
                        </m:e>
                        <m:sub>
                          <m:r>
                            <a:rPr lang="ja-JP" altLang="en-US" sz="2800" i="1">
                              <a:latin typeface="Cambria Math" panose="02040503050406030204" pitchFamily="18" charset="0"/>
                            </a:rPr>
                            <m:t>𝑠</m:t>
                          </m:r>
                        </m:sub>
                      </m:sSub>
                      <m:sSubSup>
                        <m:sSubSupPr>
                          <m:ctrlPr>
                            <a:rPr lang="ja-JP" altLang="en-US" sz="2800" i="1">
                              <a:solidFill>
                                <a:srgbClr val="836967"/>
                              </a:solidFill>
                              <a:latin typeface="Cambria Math" panose="02040503050406030204" pitchFamily="18" charset="0"/>
                            </a:rPr>
                          </m:ctrlPr>
                        </m:sSubSupPr>
                        <m:e>
                          <m:r>
                            <a:rPr lang="ja-JP" altLang="en-US" sz="2800" i="1">
                              <a:latin typeface="Cambria Math" panose="02040503050406030204" pitchFamily="18" charset="0"/>
                            </a:rPr>
                            <m:t>𝐽</m:t>
                          </m:r>
                        </m:e>
                        <m:sub>
                          <m:r>
                            <a:rPr lang="ja-JP" altLang="en-US" sz="2800" i="1">
                              <a:latin typeface="Cambria Math" panose="02040503050406030204" pitchFamily="18" charset="0"/>
                            </a:rPr>
                            <m:t>𝑑𝑝</m:t>
                          </m:r>
                        </m:sub>
                        <m:sup>
                          <m:d>
                            <m:dPr>
                              <m:ctrlPr>
                                <a:rPr lang="ja-JP" altLang="en-US" sz="2800" i="1">
                                  <a:latin typeface="Cambria Math" panose="02040503050406030204" pitchFamily="18" charset="0"/>
                                </a:rPr>
                              </m:ctrlPr>
                            </m:dPr>
                            <m:e>
                              <m:r>
                                <m:rPr>
                                  <m:sty m:val="p"/>
                                </m:rPr>
                                <a:rPr lang="ja-JP" altLang="en-US" sz="2800" i="0">
                                  <a:latin typeface="Cambria Math" panose="02040503050406030204" pitchFamily="18" charset="0"/>
                                </a:rPr>
                                <m:t>S</m:t>
                              </m:r>
                            </m:e>
                          </m:d>
                        </m:sup>
                      </m:sSubSup>
                      <m:r>
                        <a:rPr lang="ja-JP" altLang="en-US" sz="2800" i="0">
                          <a:latin typeface="Cambria Math" panose="02040503050406030204" pitchFamily="18" charset="0"/>
                        </a:rPr>
                        <m:t>≃</m:t>
                      </m:r>
                      <m:sSubSup>
                        <m:sSubSupPr>
                          <m:ctrlPr>
                            <a:rPr lang="ja-JP" altLang="en-US" sz="2800" i="1" smtClean="0">
                              <a:solidFill>
                                <a:srgbClr val="0070C0"/>
                              </a:solidFill>
                              <a:latin typeface="Cambria Math" panose="02040503050406030204" pitchFamily="18" charset="0"/>
                            </a:rPr>
                          </m:ctrlPr>
                        </m:sSubSupPr>
                        <m:e>
                          <m:r>
                            <a:rPr lang="ja-JP" altLang="en-US" sz="2800" i="1">
                              <a:solidFill>
                                <a:srgbClr val="0070C0"/>
                              </a:solidFill>
                              <a:latin typeface="Cambria Math" panose="02040503050406030204" pitchFamily="18" charset="0"/>
                            </a:rPr>
                            <m:t>𝛾</m:t>
                          </m:r>
                        </m:e>
                        <m:sub>
                          <m:r>
                            <a:rPr lang="ja-JP" altLang="en-US" sz="2800" i="1">
                              <a:solidFill>
                                <a:srgbClr val="0070C0"/>
                              </a:solidFill>
                              <a:latin typeface="Cambria Math" panose="02040503050406030204" pitchFamily="18" charset="0"/>
                            </a:rPr>
                            <m:t>𝑠</m:t>
                          </m:r>
                        </m:sub>
                        <m:sup>
                          <m:r>
                            <a:rPr lang="ja-JP" altLang="en-US" sz="2800" i="0">
                              <a:solidFill>
                                <a:srgbClr val="0070C0"/>
                              </a:solidFill>
                              <a:latin typeface="Cambria Math" panose="02040503050406030204" pitchFamily="18" charset="0"/>
                            </a:rPr>
                            <m:t>−1</m:t>
                          </m:r>
                        </m:sup>
                      </m:sSubSup>
                      <m:sSubSup>
                        <m:sSubSupPr>
                          <m:ctrlPr>
                            <a:rPr lang="ja-JP" altLang="en-US" sz="2800" i="1">
                              <a:solidFill>
                                <a:srgbClr val="836967"/>
                              </a:solidFill>
                              <a:latin typeface="Cambria Math" panose="02040503050406030204" pitchFamily="18" charset="0"/>
                            </a:rPr>
                          </m:ctrlPr>
                        </m:sSubSupPr>
                        <m:e>
                          <m:r>
                            <a:rPr lang="ja-JP" altLang="en-US" sz="2800" i="1">
                              <a:latin typeface="Cambria Math" panose="02040503050406030204" pitchFamily="18" charset="0"/>
                            </a:rPr>
                            <m:t>𝐵</m:t>
                          </m:r>
                        </m:e>
                        <m:sub>
                          <m:r>
                            <a:rPr lang="ja-JP" altLang="en-US" sz="2800" i="1">
                              <a:latin typeface="Cambria Math" panose="02040503050406030204" pitchFamily="18" charset="0"/>
                            </a:rPr>
                            <m:t>𝑠h</m:t>
                          </m:r>
                        </m:sub>
                        <m:sup>
                          <m:d>
                            <m:dPr>
                              <m:ctrlPr>
                                <a:rPr lang="ja-JP" altLang="en-US" sz="2800" i="1">
                                  <a:latin typeface="Cambria Math" panose="02040503050406030204" pitchFamily="18" charset="0"/>
                                </a:rPr>
                              </m:ctrlPr>
                            </m:dPr>
                            <m:e>
                              <m:r>
                                <a:rPr lang="ja-JP" altLang="en-US" sz="2800" i="1">
                                  <a:latin typeface="Cambria Math" panose="02040503050406030204" pitchFamily="18" charset="0"/>
                                </a:rPr>
                                <m:t>𝑆</m:t>
                              </m:r>
                            </m:e>
                          </m:d>
                        </m:sup>
                      </m:sSubSup>
                    </m:oMath>
                  </m:oMathPara>
                </a14:m>
                <a:endParaRPr lang="ja-JP" altLang="en-US" sz="2800" dirty="0"/>
              </a:p>
            </p:txBody>
          </p:sp>
        </mc:Choice>
        <mc:Fallback xmlns="">
          <p:sp>
            <p:nvSpPr>
              <p:cNvPr id="7" name="テキスト ボックス 6">
                <a:extLst>
                  <a:ext uri="{FF2B5EF4-FFF2-40B4-BE49-F238E27FC236}">
                    <a16:creationId xmlns:a16="http://schemas.microsoft.com/office/drawing/2014/main" id="{A35621EE-9257-B60D-C491-085519887D7B}"/>
                  </a:ext>
                </a:extLst>
              </p:cNvPr>
              <p:cNvSpPr txBox="1">
                <a:spLocks noRot="1" noChangeAspect="1" noMove="1" noResize="1" noEditPoints="1" noAdjustHandles="1" noChangeArrowheads="1" noChangeShapeType="1" noTextEdit="1"/>
              </p:cNvSpPr>
              <p:nvPr/>
            </p:nvSpPr>
            <p:spPr>
              <a:xfrm>
                <a:off x="780183" y="4190943"/>
                <a:ext cx="5848372" cy="67941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B296784-3FCC-24F0-8426-74292964010F}"/>
                  </a:ext>
                </a:extLst>
              </p:cNvPr>
              <p:cNvSpPr txBox="1"/>
              <p:nvPr/>
            </p:nvSpPr>
            <p:spPr>
              <a:xfrm>
                <a:off x="-3000" y="1979576"/>
                <a:ext cx="7055554" cy="1200329"/>
              </a:xfrm>
              <a:prstGeom prst="rect">
                <a:avLst/>
              </a:prstGeom>
              <a:noFill/>
            </p:spPr>
            <p:txBody>
              <a:bodyPr wrap="square" rtlCol="0">
                <a:spAutoFit/>
              </a:bodyPr>
              <a:lstStyle/>
              <a:p>
                <a:r>
                  <a:rPr kumimoji="1" lang="en-US" altLang="ja-JP" sz="2400" dirty="0"/>
                  <a:t>S</a:t>
                </a:r>
                <a:r>
                  <a:rPr kumimoji="1" lang="ja-JP" altLang="en-US" sz="2400" dirty="0"/>
                  <a:t>上の最表面の電流は</a:t>
                </a:r>
                <a:endParaRPr kumimoji="1" lang="en-US" altLang="ja-JP" sz="2400" dirty="0"/>
              </a:p>
              <a:p>
                <a:endParaRPr lang="en-US" altLang="ja-JP" sz="2400" dirty="0"/>
              </a:p>
              <a:p>
                <a:r>
                  <a:rPr kumimoji="1" lang="ja-JP" altLang="en-US" sz="2400" dirty="0"/>
                  <a:t>と書けて、</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𝛾</m:t>
                        </m:r>
                      </m:e>
                      <m:sub>
                        <m:r>
                          <a:rPr kumimoji="1" lang="en-US" altLang="ja-JP" sz="2400" b="0" i="1" smtClean="0">
                            <a:latin typeface="Cambria Math" panose="02040503050406030204" pitchFamily="18" charset="0"/>
                          </a:rPr>
                          <m:t>𝑠</m:t>
                        </m:r>
                      </m:sub>
                    </m:sSub>
                  </m:oMath>
                </a14:m>
                <a:r>
                  <a:rPr kumimoji="1" lang="ja-JP" altLang="en-US" sz="2400" dirty="0"/>
                  <a:t>のファクターだけ電流が小さくなる。</a:t>
                </a:r>
                <a:endParaRPr kumimoji="1" lang="en-US" altLang="ja-JP" sz="2400" dirty="0"/>
              </a:p>
            </p:txBody>
          </p:sp>
        </mc:Choice>
        <mc:Fallback xmlns="">
          <p:sp>
            <p:nvSpPr>
              <p:cNvPr id="8" name="テキスト ボックス 7">
                <a:extLst>
                  <a:ext uri="{FF2B5EF4-FFF2-40B4-BE49-F238E27FC236}">
                    <a16:creationId xmlns:a16="http://schemas.microsoft.com/office/drawing/2014/main" id="{5B296784-3FCC-24F0-8426-74292964010F}"/>
                  </a:ext>
                </a:extLst>
              </p:cNvPr>
              <p:cNvSpPr txBox="1">
                <a:spLocks noRot="1" noChangeAspect="1" noMove="1" noResize="1" noEditPoints="1" noAdjustHandles="1" noChangeArrowheads="1" noChangeShapeType="1" noTextEdit="1"/>
              </p:cNvSpPr>
              <p:nvPr/>
            </p:nvSpPr>
            <p:spPr>
              <a:xfrm>
                <a:off x="-3000" y="1979576"/>
                <a:ext cx="7055554" cy="1200329"/>
              </a:xfrm>
              <a:prstGeom prst="rect">
                <a:avLst/>
              </a:prstGeom>
              <a:blipFill>
                <a:blip r:embed="rId6"/>
                <a:stretch>
                  <a:fillRect l="-1383" t="-4061" r="-5618" b="-10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6162206-B226-D6B2-51C9-8200CA268FBA}"/>
                  </a:ext>
                </a:extLst>
              </p:cNvPr>
              <p:cNvSpPr txBox="1"/>
              <p:nvPr/>
            </p:nvSpPr>
            <p:spPr>
              <a:xfrm>
                <a:off x="6156491" y="1578903"/>
                <a:ext cx="3841510" cy="14711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ja-JP" sz="2400" i="1" smtClean="0">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𝛾</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2400" i="1">
                              <a:effectLst/>
                              <a:latin typeface="Cambria Math" panose="02040503050406030204" pitchFamily="18" charset="0"/>
                              <a:ea typeface="Cambria Math" panose="02040503050406030204" pitchFamily="18" charset="0"/>
                            </a:rPr>
                          </m:ctrlPr>
                        </m:fPr>
                        <m:num>
                          <m:func>
                            <m:funcPr>
                              <m:ctrlPr>
                                <a:rPr lang="ja-JP" altLang="ja-JP" sz="2400" i="1">
                                  <a:effectLst/>
                                  <a:latin typeface="Cambria Math" panose="02040503050406030204" pitchFamily="18" charset="0"/>
                                  <a:ea typeface="Cambria Math" panose="02040503050406030204" pitchFamily="18" charset="0"/>
                                </a:rPr>
                              </m:ctrlPr>
                            </m:funcPr>
                            <m:fNa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sinh</m:t>
                              </m:r>
                            </m:fName>
                            <m:e>
                              <m:f>
                                <m:fPr>
                                  <m:ctrlPr>
                                    <a:rPr lang="ja-JP" altLang="ja-JP" sz="2400" i="1">
                                      <a:effectLst/>
                                      <a:latin typeface="Cambria Math" panose="02040503050406030204" pitchFamily="18" charset="0"/>
                                      <a:ea typeface="Cambria Math" panose="02040503050406030204" pitchFamily="18" charset="0"/>
                                    </a:rPr>
                                  </m:ctrlPr>
                                </m:fPr>
                                <m:num>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2400" i="1">
                                  <a:effectLst/>
                                  <a:latin typeface="Cambria Math" panose="02040503050406030204" pitchFamily="18" charset="0"/>
                                  <a:ea typeface="Cambria Math" panose="02040503050406030204" pitchFamily="18" charset="0"/>
                                </a:rPr>
                              </m:ctrlPr>
                            </m:fPr>
                            <m:num>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ja-JP" altLang="ja-JP" sz="2400" i="1">
                                  <a:effectLst/>
                                  <a:latin typeface="Cambria Math" panose="02040503050406030204" pitchFamily="18" charset="0"/>
                                  <a:ea typeface="Cambria Math" panose="02040503050406030204" pitchFamily="18" charset="0"/>
                                </a:rPr>
                              </m:ctrlPr>
                            </m:funcPr>
                            <m:fNa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cosh</m:t>
                              </m:r>
                            </m:fName>
                            <m:e>
                              <m:f>
                                <m:fPr>
                                  <m:ctrlPr>
                                    <a:rPr lang="ja-JP" altLang="ja-JP" sz="2400" i="1">
                                      <a:effectLst/>
                                      <a:latin typeface="Cambria Math" panose="02040503050406030204" pitchFamily="18" charset="0"/>
                                      <a:ea typeface="Cambria Math" panose="02040503050406030204" pitchFamily="18" charset="0"/>
                                    </a:rPr>
                                  </m:ctrlPr>
                                </m:fPr>
                                <m:num>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num>
                        <m:den>
                          <m:func>
                            <m:funcPr>
                              <m:ctrlPr>
                                <a:rPr lang="ja-JP" altLang="ja-JP" sz="2400" i="1">
                                  <a:effectLst/>
                                  <a:latin typeface="Cambria Math" panose="02040503050406030204" pitchFamily="18" charset="0"/>
                                  <a:ea typeface="Cambria Math" panose="02040503050406030204" pitchFamily="18" charset="0"/>
                                </a:rPr>
                              </m:ctrlPr>
                            </m:funcPr>
                            <m:fNa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cosh</m:t>
                              </m:r>
                            </m:fName>
                            <m:e>
                              <m:f>
                                <m:fPr>
                                  <m:ctrlPr>
                                    <a:rPr lang="ja-JP" altLang="ja-JP" sz="2400" i="1">
                                      <a:effectLst/>
                                      <a:latin typeface="Cambria Math" panose="02040503050406030204" pitchFamily="18" charset="0"/>
                                      <a:ea typeface="Cambria Math" panose="02040503050406030204" pitchFamily="18" charset="0"/>
                                    </a:rPr>
                                  </m:ctrlPr>
                                </m:fPr>
                                <m:num>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2400" i="1">
                                  <a:effectLst/>
                                  <a:latin typeface="Cambria Math" panose="02040503050406030204" pitchFamily="18" charset="0"/>
                                  <a:ea typeface="Cambria Math" panose="02040503050406030204" pitchFamily="18" charset="0"/>
                                </a:rPr>
                              </m:ctrlPr>
                            </m:fPr>
                            <m:num>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ja-JP" altLang="ja-JP" sz="2400" i="1">
                                  <a:effectLst/>
                                  <a:latin typeface="Cambria Math" panose="02040503050406030204" pitchFamily="18" charset="0"/>
                                  <a:ea typeface="Cambria Math" panose="02040503050406030204" pitchFamily="18" charset="0"/>
                                </a:rPr>
                              </m:ctrlPr>
                            </m:funcPr>
                            <m:fNa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sinh</m:t>
                              </m:r>
                            </m:fName>
                            <m:e>
                              <m:f>
                                <m:fPr>
                                  <m:ctrlPr>
                                    <a:rPr lang="ja-JP" altLang="ja-JP" sz="2400" i="1">
                                      <a:effectLst/>
                                      <a:latin typeface="Cambria Math" panose="02040503050406030204" pitchFamily="18" charset="0"/>
                                      <a:ea typeface="Cambria Math" panose="02040503050406030204" pitchFamily="18" charset="0"/>
                                    </a:rPr>
                                  </m:ctrlPr>
                                </m:fPr>
                                <m:num>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400" i="1">
                                          <a:effectLst/>
                                          <a:latin typeface="Cambria Math" panose="02040503050406030204" pitchFamily="18" charset="0"/>
                                          <a:ea typeface="Cambria Math" panose="02040503050406030204" pitchFamily="18" charset="0"/>
                                        </a:rPr>
                                      </m:ctrlPr>
                                    </m:sSub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den>
                      </m:f>
                    </m:oMath>
                  </m:oMathPara>
                </a14:m>
                <a:endParaRPr lang="ja-JP" altLang="en-US" sz="2400" dirty="0"/>
              </a:p>
            </p:txBody>
          </p:sp>
        </mc:Choice>
        <mc:Fallback xmlns="">
          <p:sp>
            <p:nvSpPr>
              <p:cNvPr id="10" name="テキスト ボックス 9">
                <a:extLst>
                  <a:ext uri="{FF2B5EF4-FFF2-40B4-BE49-F238E27FC236}">
                    <a16:creationId xmlns:a16="http://schemas.microsoft.com/office/drawing/2014/main" id="{06162206-B226-D6B2-51C9-8200CA268FBA}"/>
                  </a:ext>
                </a:extLst>
              </p:cNvPr>
              <p:cNvSpPr txBox="1">
                <a:spLocks noRot="1" noChangeAspect="1" noMove="1" noResize="1" noEditPoints="1" noAdjustHandles="1" noChangeArrowheads="1" noChangeShapeType="1" noTextEdit="1"/>
              </p:cNvSpPr>
              <p:nvPr/>
            </p:nvSpPr>
            <p:spPr>
              <a:xfrm>
                <a:off x="6156491" y="1578903"/>
                <a:ext cx="3841510" cy="1471108"/>
              </a:xfrm>
              <a:prstGeom prst="rect">
                <a:avLst/>
              </a:prstGeom>
              <a:blipFill>
                <a:blip r:embed="rId7"/>
                <a:stretch>
                  <a:fillRect/>
                </a:stretch>
              </a:blipFill>
            </p:spPr>
            <p:txBody>
              <a:bodyPr/>
              <a:lstStyle/>
              <a:p>
                <a:r>
                  <a:rPr lang="ja-JP" altLang="en-US">
                    <a:noFill/>
                  </a:rPr>
                  <a:t> </a:t>
                </a:r>
              </a:p>
            </p:txBody>
          </p:sp>
        </mc:Fallback>
      </mc:AlternateContent>
      <p:pic>
        <p:nvPicPr>
          <p:cNvPr id="12" name="図 11">
            <a:extLst>
              <a:ext uri="{FF2B5EF4-FFF2-40B4-BE49-F238E27FC236}">
                <a16:creationId xmlns:a16="http://schemas.microsoft.com/office/drawing/2014/main" id="{0E235F11-F9DE-3184-E235-B41F00C19962}"/>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7442718" y="3170995"/>
            <a:ext cx="4596296" cy="3573670"/>
          </a:xfrm>
          <a:prstGeom prst="rect">
            <a:avLst/>
          </a:prstGeom>
        </p:spPr>
      </p:pic>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BDF92D68-CEDC-1582-E2DF-E3480ACAA629}"/>
                  </a:ext>
                </a:extLst>
              </p:cNvPr>
              <p:cNvSpPr txBox="1"/>
              <p:nvPr/>
            </p:nvSpPr>
            <p:spPr>
              <a:xfrm>
                <a:off x="53572" y="4870278"/>
                <a:ext cx="7465909" cy="1200329"/>
              </a:xfrm>
              <a:prstGeom prst="rect">
                <a:avLst/>
              </a:prstGeom>
              <a:noFill/>
            </p:spPr>
            <p:txBody>
              <a:bodyPr wrap="square" rtlCol="0">
                <a:spAutoFit/>
              </a:bodyPr>
              <a:lstStyle/>
              <a:p>
                <a:r>
                  <a:rPr lang="ja-JP" altLang="en-US" sz="2400" dirty="0"/>
                  <a:t>となる</a:t>
                </a:r>
                <a:r>
                  <a:rPr kumimoji="1" lang="ja-JP" altLang="en-US" sz="2400" dirty="0"/>
                  <a:t>。つまり、最大磁場は</a:t>
                </a:r>
                <a14:m>
                  <m:oMath xmlns:m="http://schemas.openxmlformats.org/officeDocument/2006/math">
                    <m:sSubSup>
                      <m:sSubSupPr>
                        <m:ctrlPr>
                          <a:rPr lang="ja-JP" altLang="en-US" sz="2400" i="1" smtClean="0">
                            <a:solidFill>
                              <a:srgbClr val="0070C0"/>
                            </a:solidFill>
                            <a:latin typeface="Cambria Math" panose="02040503050406030204" pitchFamily="18" charset="0"/>
                          </a:rPr>
                        </m:ctrlPr>
                      </m:sSubSupPr>
                      <m:e>
                        <m:r>
                          <a:rPr lang="ja-JP" altLang="en-US" sz="2400" i="1">
                            <a:solidFill>
                              <a:srgbClr val="0070C0"/>
                            </a:solidFill>
                            <a:latin typeface="Cambria Math" panose="02040503050406030204" pitchFamily="18" charset="0"/>
                          </a:rPr>
                          <m:t>𝛾</m:t>
                        </m:r>
                      </m:e>
                      <m:sub>
                        <m:r>
                          <a:rPr lang="ja-JP" altLang="en-US" sz="2400" i="1">
                            <a:solidFill>
                              <a:srgbClr val="0070C0"/>
                            </a:solidFill>
                            <a:latin typeface="Cambria Math" panose="02040503050406030204" pitchFamily="18" charset="0"/>
                          </a:rPr>
                          <m:t>𝑠</m:t>
                        </m:r>
                      </m:sub>
                      <m:sup>
                        <m:r>
                          <a:rPr lang="ja-JP" altLang="en-US" sz="2400" i="0">
                            <a:solidFill>
                              <a:srgbClr val="0070C0"/>
                            </a:solidFill>
                            <a:latin typeface="Cambria Math" panose="02040503050406030204" pitchFamily="18" charset="0"/>
                          </a:rPr>
                          <m:t>−1</m:t>
                        </m:r>
                      </m:sup>
                    </m:sSubSup>
                  </m:oMath>
                </a14:m>
                <a:r>
                  <a:rPr kumimoji="1" lang="ja-JP" altLang="en-US" sz="2400" dirty="0"/>
                  <a:t>だけ増幅される。</a:t>
                </a:r>
                <a:endParaRPr kumimoji="1" lang="en-US" altLang="ja-JP" sz="2400" dirty="0"/>
              </a:p>
              <a:p>
                <a:r>
                  <a:rPr lang="ja-JP" altLang="en-US" sz="2400" dirty="0"/>
                  <a:t>右図の青線に示されているように、</a:t>
                </a:r>
                <a:r>
                  <a:rPr lang="ja-JP" altLang="en-US" sz="2400" dirty="0">
                    <a:solidFill>
                      <a:srgbClr val="0070C0"/>
                    </a:solidFill>
                  </a:rPr>
                  <a:t> </a:t>
                </a:r>
                <a14:m>
                  <m:oMath xmlns:m="http://schemas.openxmlformats.org/officeDocument/2006/math">
                    <m:sSub>
                      <m:sSubPr>
                        <m:ctrlPr>
                          <a:rPr lang="en-US" altLang="ja-JP" sz="2400" b="1" i="1" smtClean="0">
                            <a:solidFill>
                              <a:srgbClr val="0070C0"/>
                            </a:solidFill>
                            <a:latin typeface="Cambria Math" panose="02040503050406030204" pitchFamily="18" charset="0"/>
                          </a:rPr>
                        </m:ctrlPr>
                      </m:sSubPr>
                      <m:e>
                        <m:r>
                          <a:rPr lang="en-US" altLang="ja-JP" sz="2400" b="1" i="1">
                            <a:solidFill>
                              <a:srgbClr val="0070C0"/>
                            </a:solidFill>
                            <a:latin typeface="Cambria Math" panose="02040503050406030204" pitchFamily="18" charset="0"/>
                          </a:rPr>
                          <m:t>𝝀</m:t>
                        </m:r>
                      </m:e>
                      <m:sub>
                        <m:r>
                          <a:rPr lang="en-US" altLang="ja-JP" sz="2400" b="1" i="1">
                            <a:solidFill>
                              <a:srgbClr val="0070C0"/>
                            </a:solidFill>
                            <a:latin typeface="Cambria Math" panose="02040503050406030204" pitchFamily="18" charset="0"/>
                          </a:rPr>
                          <m:t>𝒔</m:t>
                        </m:r>
                      </m:sub>
                    </m:sSub>
                    <m:r>
                      <a:rPr lang="en-US" altLang="ja-JP" sz="2400" b="1" i="1">
                        <a:solidFill>
                          <a:srgbClr val="0070C0"/>
                        </a:solidFill>
                        <a:latin typeface="Cambria Math" panose="02040503050406030204" pitchFamily="18" charset="0"/>
                      </a:rPr>
                      <m:t>&gt;</m:t>
                    </m:r>
                    <m:sSub>
                      <m:sSubPr>
                        <m:ctrlPr>
                          <a:rPr lang="en-US" altLang="ja-JP" sz="2400" b="1" i="1">
                            <a:solidFill>
                              <a:srgbClr val="0070C0"/>
                            </a:solidFill>
                            <a:latin typeface="Cambria Math" panose="02040503050406030204" pitchFamily="18" charset="0"/>
                          </a:rPr>
                        </m:ctrlPr>
                      </m:sSubPr>
                      <m:e>
                        <m:r>
                          <a:rPr lang="en-US" altLang="ja-JP" sz="2400" b="1" i="1">
                            <a:solidFill>
                              <a:srgbClr val="0070C0"/>
                            </a:solidFill>
                            <a:latin typeface="Cambria Math" panose="02040503050406030204" pitchFamily="18" charset="0"/>
                          </a:rPr>
                          <m:t>𝝀</m:t>
                        </m:r>
                      </m:e>
                      <m:sub>
                        <m:r>
                          <a:rPr lang="en-US" altLang="ja-JP" sz="2400" b="1" i="1">
                            <a:solidFill>
                              <a:srgbClr val="0070C0"/>
                            </a:solidFill>
                            <a:latin typeface="Cambria Math" panose="02040503050406030204" pitchFamily="18" charset="0"/>
                          </a:rPr>
                          <m:t>𝜮</m:t>
                        </m:r>
                      </m:sub>
                    </m:sSub>
                  </m:oMath>
                </a14:m>
                <a:r>
                  <a:rPr kumimoji="1" lang="ja-JP" altLang="en-US" sz="2400" b="1" dirty="0">
                    <a:solidFill>
                      <a:srgbClr val="0070C0"/>
                    </a:solidFill>
                  </a:rPr>
                  <a:t>でかつ、厚み</a:t>
                </a:r>
                <a:r>
                  <a:rPr kumimoji="1" lang="en-US" altLang="ja-JP" sz="2400" b="1" dirty="0">
                    <a:solidFill>
                      <a:srgbClr val="0070C0"/>
                    </a:solidFill>
                  </a:rPr>
                  <a:t>d</a:t>
                </a:r>
                <a:r>
                  <a:rPr kumimoji="1" lang="ja-JP" altLang="en-US" sz="2400" b="1" dirty="0">
                    <a:solidFill>
                      <a:srgbClr val="0070C0"/>
                    </a:solidFill>
                  </a:rPr>
                  <a:t>が小さいほど増幅率</a:t>
                </a:r>
                <a14:m>
                  <m:oMath xmlns:m="http://schemas.openxmlformats.org/officeDocument/2006/math">
                    <m:sSubSup>
                      <m:sSubSupPr>
                        <m:ctrlPr>
                          <a:rPr lang="ja-JP" altLang="en-US" sz="2400" b="1" i="1">
                            <a:solidFill>
                              <a:srgbClr val="0070C0"/>
                            </a:solidFill>
                            <a:latin typeface="Cambria Math" panose="02040503050406030204" pitchFamily="18" charset="0"/>
                          </a:rPr>
                        </m:ctrlPr>
                      </m:sSubSupPr>
                      <m:e>
                        <m:r>
                          <a:rPr lang="ja-JP" altLang="en-US" sz="2400" b="1" i="1">
                            <a:solidFill>
                              <a:srgbClr val="0070C0"/>
                            </a:solidFill>
                            <a:latin typeface="Cambria Math" panose="02040503050406030204" pitchFamily="18" charset="0"/>
                          </a:rPr>
                          <m:t>𝜸</m:t>
                        </m:r>
                      </m:e>
                      <m:sub>
                        <m:r>
                          <a:rPr lang="ja-JP" altLang="en-US" sz="2400" b="1" i="1">
                            <a:solidFill>
                              <a:srgbClr val="0070C0"/>
                            </a:solidFill>
                            <a:latin typeface="Cambria Math" panose="02040503050406030204" pitchFamily="18" charset="0"/>
                          </a:rPr>
                          <m:t>𝒔</m:t>
                        </m:r>
                      </m:sub>
                      <m:sup>
                        <m:r>
                          <a:rPr lang="ja-JP" altLang="en-US" sz="2400" b="1">
                            <a:solidFill>
                              <a:srgbClr val="0070C0"/>
                            </a:solidFill>
                            <a:latin typeface="Cambria Math" panose="02040503050406030204" pitchFamily="18" charset="0"/>
                          </a:rPr>
                          <m:t>−</m:t>
                        </m:r>
                        <m:r>
                          <a:rPr lang="ja-JP" altLang="en-US" sz="2400" b="1" i="1">
                            <a:solidFill>
                              <a:srgbClr val="0070C0"/>
                            </a:solidFill>
                            <a:latin typeface="Cambria Math" panose="02040503050406030204" pitchFamily="18" charset="0"/>
                          </a:rPr>
                          <m:t>𝟏</m:t>
                        </m:r>
                      </m:sup>
                    </m:sSubSup>
                  </m:oMath>
                </a14:m>
                <a:r>
                  <a:rPr lang="ja-JP" altLang="en-US" sz="2400" b="1" dirty="0">
                    <a:solidFill>
                      <a:srgbClr val="0070C0"/>
                    </a:solidFill>
                  </a:rPr>
                  <a:t>は</a:t>
                </a:r>
                <a:r>
                  <a:rPr kumimoji="1" lang="ja-JP" altLang="en-US" sz="2400" b="1" dirty="0">
                    <a:solidFill>
                      <a:srgbClr val="0070C0"/>
                    </a:solidFill>
                  </a:rPr>
                  <a:t>大きくなる。</a:t>
                </a:r>
                <a:endParaRPr kumimoji="1" lang="ja-JP" altLang="en-US" sz="2400" b="1" dirty="0"/>
              </a:p>
            </p:txBody>
          </p:sp>
        </mc:Choice>
        <mc:Fallback xmlns="">
          <p:sp>
            <p:nvSpPr>
              <p:cNvPr id="13" name="テキスト ボックス 12">
                <a:extLst>
                  <a:ext uri="{FF2B5EF4-FFF2-40B4-BE49-F238E27FC236}">
                    <a16:creationId xmlns:a16="http://schemas.microsoft.com/office/drawing/2014/main" id="{BDF92D68-CEDC-1582-E2DF-E3480ACAA629}"/>
                  </a:ext>
                </a:extLst>
              </p:cNvPr>
              <p:cNvSpPr txBox="1">
                <a:spLocks noRot="1" noChangeAspect="1" noMove="1" noResize="1" noEditPoints="1" noAdjustHandles="1" noChangeArrowheads="1" noChangeShapeType="1" noTextEdit="1"/>
              </p:cNvSpPr>
              <p:nvPr/>
            </p:nvSpPr>
            <p:spPr>
              <a:xfrm>
                <a:off x="53572" y="4870278"/>
                <a:ext cx="7465909" cy="1200329"/>
              </a:xfrm>
              <a:prstGeom prst="rect">
                <a:avLst/>
              </a:prstGeom>
              <a:blipFill>
                <a:blip r:embed="rId9"/>
                <a:stretch>
                  <a:fillRect l="-1306" t="-3553" r="-82" b="-11675"/>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DF0BAEEE-90AF-6339-E39B-9C385E9487FC}"/>
              </a:ext>
            </a:extLst>
          </p:cNvPr>
          <p:cNvSpPr txBox="1"/>
          <p:nvPr/>
        </p:nvSpPr>
        <p:spPr>
          <a:xfrm>
            <a:off x="9669065" y="57793"/>
            <a:ext cx="328936" cy="369332"/>
          </a:xfrm>
          <a:prstGeom prst="rect">
            <a:avLst/>
          </a:prstGeom>
          <a:noFill/>
        </p:spPr>
        <p:txBody>
          <a:bodyPr wrap="none" rtlCol="0">
            <a:spAutoFit/>
          </a:bodyPr>
          <a:lstStyle/>
          <a:p>
            <a:r>
              <a:rPr kumimoji="1" lang="en-US" altLang="ja-JP" dirty="0"/>
              <a:t>S</a:t>
            </a:r>
            <a:endParaRPr kumimoji="1" lang="ja-JP" altLang="en-US" dirty="0"/>
          </a:p>
        </p:txBody>
      </p:sp>
      <p:sp>
        <p:nvSpPr>
          <p:cNvPr id="15" name="テキスト ボックス 14">
            <a:extLst>
              <a:ext uri="{FF2B5EF4-FFF2-40B4-BE49-F238E27FC236}">
                <a16:creationId xmlns:a16="http://schemas.microsoft.com/office/drawing/2014/main" id="{9BFBAA99-1910-3B44-8158-56F342CF8531}"/>
              </a:ext>
            </a:extLst>
          </p:cNvPr>
          <p:cNvSpPr txBox="1"/>
          <p:nvPr/>
        </p:nvSpPr>
        <p:spPr>
          <a:xfrm>
            <a:off x="9675548" y="754945"/>
            <a:ext cx="415498" cy="369332"/>
          </a:xfrm>
          <a:prstGeom prst="rect">
            <a:avLst/>
          </a:prstGeom>
          <a:noFill/>
        </p:spPr>
        <p:txBody>
          <a:bodyPr wrap="none" rtlCol="0">
            <a:spAutoFit/>
          </a:bodyPr>
          <a:lstStyle/>
          <a:p>
            <a:r>
              <a:rPr lang="en-US" altLang="ja-JP" dirty="0"/>
              <a:t>Σ</a:t>
            </a:r>
            <a:endParaRPr kumimoji="1" lang="ja-JP" altLang="en-US"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B8782B99-F10C-00F5-0D5E-3D642623599E}"/>
                  </a:ext>
                </a:extLst>
              </p:cNvPr>
              <p:cNvSpPr txBox="1"/>
              <p:nvPr/>
            </p:nvSpPr>
            <p:spPr>
              <a:xfrm>
                <a:off x="-3001" y="3304080"/>
                <a:ext cx="7522481" cy="964880"/>
              </a:xfrm>
              <a:prstGeom prst="rect">
                <a:avLst/>
              </a:prstGeom>
              <a:noFill/>
            </p:spPr>
            <p:txBody>
              <a:bodyPr wrap="square">
                <a:spAutoFit/>
              </a:bodyPr>
              <a:lstStyle/>
              <a:p>
                <a:r>
                  <a:rPr lang="ja-JP" altLang="en-US" sz="2400" dirty="0"/>
                  <a:t>この電流密度が</a:t>
                </a:r>
                <a:r>
                  <a:rPr lang="en-US" altLang="ja-JP" sz="2400" dirty="0"/>
                  <a:t>S</a:t>
                </a:r>
                <a:r>
                  <a:rPr lang="ja-JP" altLang="en-US" sz="2400" dirty="0"/>
                  <a:t>の対破壊電流</a:t>
                </a:r>
                <a14:m>
                  <m:oMath xmlns:m="http://schemas.openxmlformats.org/officeDocument/2006/math">
                    <m:sSubSup>
                      <m:sSubSupPr>
                        <m:ctrlPr>
                          <a:rPr lang="ja-JP" altLang="en-US" sz="2400" i="1">
                            <a:solidFill>
                              <a:srgbClr val="836967"/>
                            </a:solidFill>
                            <a:latin typeface="Cambria Math" panose="02040503050406030204" pitchFamily="18" charset="0"/>
                          </a:rPr>
                        </m:ctrlPr>
                      </m:sSubSupPr>
                      <m:e>
                        <m:r>
                          <a:rPr lang="ja-JP" altLang="en-US" sz="2400" i="1">
                            <a:latin typeface="Cambria Math" panose="02040503050406030204" pitchFamily="18" charset="0"/>
                          </a:rPr>
                          <m:t>𝐽</m:t>
                        </m:r>
                      </m:e>
                      <m:sub>
                        <m:r>
                          <a:rPr lang="ja-JP" altLang="en-US" sz="2400" i="1">
                            <a:latin typeface="Cambria Math" panose="02040503050406030204" pitchFamily="18" charset="0"/>
                          </a:rPr>
                          <m:t>𝑑𝑝</m:t>
                        </m:r>
                      </m:sub>
                      <m:sup>
                        <m:d>
                          <m:dPr>
                            <m:ctrlPr>
                              <a:rPr lang="ja-JP" altLang="en-US" sz="2400" i="1">
                                <a:latin typeface="Cambria Math" panose="02040503050406030204" pitchFamily="18" charset="0"/>
                              </a:rPr>
                            </m:ctrlPr>
                          </m:dPr>
                          <m:e>
                            <m:r>
                              <m:rPr>
                                <m:sty m:val="p"/>
                              </m:rPr>
                              <a:rPr lang="ja-JP" altLang="en-US" sz="2400">
                                <a:latin typeface="Cambria Math" panose="02040503050406030204" pitchFamily="18" charset="0"/>
                              </a:rPr>
                              <m:t>S</m:t>
                            </m:r>
                          </m:e>
                        </m:d>
                      </m:sup>
                    </m:sSubSup>
                  </m:oMath>
                </a14:m>
                <a:r>
                  <a:rPr lang="ja-JP" altLang="en-US" sz="2400" dirty="0"/>
                  <a:t>に達するときが最大の</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0</m:t>
                        </m:r>
                      </m:sub>
                    </m:sSub>
                  </m:oMath>
                </a14:m>
                <a:r>
                  <a:rPr kumimoji="1" lang="ja-JP" altLang="en-US" sz="2400" dirty="0"/>
                  <a:t>を与える</a:t>
                </a:r>
                <a:r>
                  <a:rPr lang="ja-JP" altLang="en-US" sz="2400" dirty="0"/>
                  <a:t>。</a:t>
                </a:r>
                <a:r>
                  <a:rPr kumimoji="1" lang="en-US" altLang="ja-JP" sz="2400" dirty="0"/>
                  <a:t>S</a:t>
                </a:r>
                <a:r>
                  <a:rPr kumimoji="1" lang="ja-JP" altLang="en-US" sz="2400" dirty="0"/>
                  <a:t>が破壊される最大印加磁場は</a:t>
                </a:r>
              </a:p>
            </p:txBody>
          </p:sp>
        </mc:Choice>
        <mc:Fallback xmlns="">
          <p:sp>
            <p:nvSpPr>
              <p:cNvPr id="17" name="テキスト ボックス 16">
                <a:extLst>
                  <a:ext uri="{FF2B5EF4-FFF2-40B4-BE49-F238E27FC236}">
                    <a16:creationId xmlns:a16="http://schemas.microsoft.com/office/drawing/2014/main" id="{B8782B99-F10C-00F5-0D5E-3D642623599E}"/>
                  </a:ext>
                </a:extLst>
              </p:cNvPr>
              <p:cNvSpPr txBox="1">
                <a:spLocks noRot="1" noChangeAspect="1" noMove="1" noResize="1" noEditPoints="1" noAdjustHandles="1" noChangeArrowheads="1" noChangeShapeType="1" noTextEdit="1"/>
              </p:cNvSpPr>
              <p:nvPr/>
            </p:nvSpPr>
            <p:spPr>
              <a:xfrm>
                <a:off x="-3001" y="3304080"/>
                <a:ext cx="7522481" cy="964880"/>
              </a:xfrm>
              <a:prstGeom prst="rect">
                <a:avLst/>
              </a:prstGeom>
              <a:blipFill>
                <a:blip r:embed="rId10"/>
                <a:stretch>
                  <a:fillRect l="-1297" b="-139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67D7676C-6895-BAF8-68B0-50D3995ACE81}"/>
                  </a:ext>
                </a:extLst>
              </p:cNvPr>
              <p:cNvSpPr txBox="1"/>
              <p:nvPr/>
            </p:nvSpPr>
            <p:spPr>
              <a:xfrm>
                <a:off x="9904585" y="5094431"/>
                <a:ext cx="2285882" cy="646331"/>
              </a:xfrm>
              <a:prstGeom prst="rect">
                <a:avLst/>
              </a:prstGeom>
              <a:noFill/>
            </p:spPr>
            <p:txBody>
              <a:bodyPr wrap="none" rtlCol="0">
                <a:spAutoFit/>
              </a:bodyPr>
              <a:lstStyle/>
              <a:p>
                <a:r>
                  <a:rPr kumimoji="1" lang="ja-JP" altLang="en-US" dirty="0"/>
                  <a:t>図の添字</a:t>
                </a:r>
                <a14:m>
                  <m:oMath xmlns:m="http://schemas.openxmlformats.org/officeDocument/2006/math">
                    <m:r>
                      <a:rPr lang="en-US" altLang="ja-JP" b="0" i="0" smtClean="0">
                        <a:latin typeface="Cambria Math" panose="02040503050406030204" pitchFamily="18" charset="0"/>
                      </a:rPr>
                      <m:t>1</m:t>
                    </m:r>
                    <m:r>
                      <a:rPr lang="ja-JP" altLang="en-US" i="1">
                        <a:latin typeface="Cambria Math" panose="02040503050406030204" pitchFamily="18" charset="0"/>
                      </a:rPr>
                      <m:t>は</m:t>
                    </m:r>
                    <m:r>
                      <a:rPr lang="en-US" altLang="ja-JP" i="1" smtClean="0">
                        <a:latin typeface="Cambria Math" panose="02040503050406030204" pitchFamily="18" charset="0"/>
                      </a:rPr>
                      <m:t>𝑆</m:t>
                    </m:r>
                  </m:oMath>
                </a14:m>
                <a:r>
                  <a:rPr kumimoji="1" lang="ja-JP" altLang="en-US" dirty="0"/>
                  <a:t>のこと</a:t>
                </a:r>
                <a:endParaRPr kumimoji="1" lang="en-US" altLang="ja-JP" dirty="0"/>
              </a:p>
              <a:p>
                <a:r>
                  <a:rPr kumimoji="1" lang="ja-JP" altLang="en-US" b="0" dirty="0"/>
                  <a:t>添字</a:t>
                </a:r>
                <a14:m>
                  <m:oMath xmlns:m="http://schemas.openxmlformats.org/officeDocument/2006/math">
                    <m:r>
                      <a:rPr kumimoji="1" lang="en-US" altLang="ja-JP" b="0" i="1" smtClean="0">
                        <a:latin typeface="Cambria Math" panose="02040503050406030204" pitchFamily="18" charset="0"/>
                      </a:rPr>
                      <m:t>2</m:t>
                    </m:r>
                    <m:r>
                      <a:rPr lang="ja-JP" altLang="en-US" i="1">
                        <a:latin typeface="Cambria Math" panose="02040503050406030204" pitchFamily="18" charset="0"/>
                      </a:rPr>
                      <m:t>は</m:t>
                    </m:r>
                    <m:r>
                      <m:rPr>
                        <m:sty m:val="p"/>
                      </m:rPr>
                      <a:rPr lang="en-US" altLang="ja-JP" b="0" i="0" smtClean="0">
                        <a:latin typeface="Cambria Math" panose="02040503050406030204" pitchFamily="18" charset="0"/>
                      </a:rPr>
                      <m:t>Σ</m:t>
                    </m:r>
                    <m:r>
                      <a:rPr lang="en-US" altLang="ja-JP" b="0" i="1" smtClean="0">
                        <a:latin typeface="Cambria Math" panose="02040503050406030204" pitchFamily="18" charset="0"/>
                      </a:rPr>
                      <m:t> </m:t>
                    </m:r>
                  </m:oMath>
                </a14:m>
                <a:r>
                  <a:rPr kumimoji="1" lang="ja-JP" altLang="en-US" dirty="0"/>
                  <a:t>のこと</a:t>
                </a:r>
              </a:p>
            </p:txBody>
          </p:sp>
        </mc:Choice>
        <mc:Fallback xmlns="">
          <p:sp>
            <p:nvSpPr>
              <p:cNvPr id="18" name="テキスト ボックス 17">
                <a:extLst>
                  <a:ext uri="{FF2B5EF4-FFF2-40B4-BE49-F238E27FC236}">
                    <a16:creationId xmlns:a16="http://schemas.microsoft.com/office/drawing/2014/main" id="{67D7676C-6895-BAF8-68B0-50D3995ACE81}"/>
                  </a:ext>
                </a:extLst>
              </p:cNvPr>
              <p:cNvSpPr txBox="1">
                <a:spLocks noRot="1" noChangeAspect="1" noMove="1" noResize="1" noEditPoints="1" noAdjustHandles="1" noChangeArrowheads="1" noChangeShapeType="1" noTextEdit="1"/>
              </p:cNvSpPr>
              <p:nvPr/>
            </p:nvSpPr>
            <p:spPr>
              <a:xfrm>
                <a:off x="9904585" y="5094431"/>
                <a:ext cx="2285882" cy="646331"/>
              </a:xfrm>
              <a:prstGeom prst="rect">
                <a:avLst/>
              </a:prstGeom>
              <a:blipFill>
                <a:blip r:embed="rId11"/>
                <a:stretch>
                  <a:fillRect l="-2400" t="-4717" r="-1867" b="-15094"/>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A4BBB708-8D9B-9F0B-EB7A-FECC2A001CFE}"/>
              </a:ext>
            </a:extLst>
          </p:cNvPr>
          <p:cNvSpPr txBox="1"/>
          <p:nvPr/>
        </p:nvSpPr>
        <p:spPr>
          <a:xfrm>
            <a:off x="8176056" y="6622795"/>
            <a:ext cx="3829979" cy="276999"/>
          </a:xfrm>
          <a:prstGeom prst="rect">
            <a:avLst/>
          </a:prstGeom>
          <a:noFill/>
        </p:spPr>
        <p:txBody>
          <a:bodyPr wrap="square">
            <a:spAutoFit/>
          </a:bodyPr>
          <a:lstStyle/>
          <a:p>
            <a:r>
              <a:rPr lang="fr-FR" altLang="ja-JP" sz="1200" dirty="0">
                <a:solidFill>
                  <a:srgbClr val="0070C0"/>
                </a:solidFill>
              </a:rPr>
              <a:t>Supercond. Sci. Technol. </a:t>
            </a:r>
            <a:r>
              <a:rPr lang="fr-FR" altLang="ja-JP" sz="1200" b="1" dirty="0">
                <a:solidFill>
                  <a:srgbClr val="0070C0"/>
                </a:solidFill>
              </a:rPr>
              <a:t>30</a:t>
            </a:r>
            <a:r>
              <a:rPr lang="fr-FR" altLang="ja-JP" sz="1200" dirty="0">
                <a:solidFill>
                  <a:srgbClr val="0070C0"/>
                </a:solidFill>
              </a:rPr>
              <a:t>, 023001 (2017) </a:t>
            </a:r>
            <a:endParaRPr lang="ja-JP" altLang="en-US" sz="1200" dirty="0">
              <a:solidFill>
                <a:srgbClr val="0070C0"/>
              </a:solidFill>
            </a:endParaRPr>
          </a:p>
        </p:txBody>
      </p:sp>
    </p:spTree>
    <p:extLst>
      <p:ext uri="{BB962C8B-B14F-4D97-AF65-F5344CB8AC3E}">
        <p14:creationId xmlns:p14="http://schemas.microsoft.com/office/powerpoint/2010/main" val="13467554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53EA132-E8AB-2021-4F95-DBFE0FA32EEF}"/>
              </a:ext>
            </a:extLst>
          </p:cNvPr>
          <p:cNvSpPr txBox="1"/>
          <p:nvPr/>
        </p:nvSpPr>
        <p:spPr>
          <a:xfrm>
            <a:off x="53572" y="41659"/>
            <a:ext cx="2750274" cy="400110"/>
          </a:xfrm>
          <a:prstGeom prst="rect">
            <a:avLst/>
          </a:prstGeom>
          <a:noFill/>
          <a:ln>
            <a:solidFill>
              <a:schemeClr val="tx1"/>
            </a:solidFill>
          </a:ln>
        </p:spPr>
        <p:txBody>
          <a:bodyPr wrap="square">
            <a:spAutoFit/>
          </a:bodyPr>
          <a:lstStyle/>
          <a:p>
            <a:pPr algn="ctr"/>
            <a:r>
              <a:rPr lang="en-US" altLang="ja-JP" sz="2000" b="1" dirty="0"/>
              <a:t>4.2 </a:t>
            </a:r>
            <a:r>
              <a:rPr lang="ja-JP" altLang="en-US" sz="2000" b="1" dirty="0"/>
              <a:t>最適膜厚の存在</a:t>
            </a:r>
            <a:endParaRPr kumimoji="1" lang="en-US" altLang="ja-JP" sz="2000" b="1" dirty="0"/>
          </a:p>
        </p:txBody>
      </p:sp>
      <p:sp>
        <p:nvSpPr>
          <p:cNvPr id="11" name="テキスト ボックス 10">
            <a:extLst>
              <a:ext uri="{FF2B5EF4-FFF2-40B4-BE49-F238E27FC236}">
                <a16:creationId xmlns:a16="http://schemas.microsoft.com/office/drawing/2014/main" id="{F91A1859-9E01-B0EF-F575-5220C3E51DC1}"/>
              </a:ext>
            </a:extLst>
          </p:cNvPr>
          <p:cNvSpPr txBox="1"/>
          <p:nvPr/>
        </p:nvSpPr>
        <p:spPr>
          <a:xfrm>
            <a:off x="-19456" y="478328"/>
            <a:ext cx="8774348" cy="1200329"/>
          </a:xfrm>
          <a:prstGeom prst="rect">
            <a:avLst/>
          </a:prstGeom>
          <a:noFill/>
        </p:spPr>
        <p:txBody>
          <a:bodyPr wrap="square" rtlCol="0">
            <a:spAutoFit/>
          </a:bodyPr>
          <a:lstStyle/>
          <a:p>
            <a:r>
              <a:rPr kumimoji="1" lang="ja-JP" altLang="en-US" sz="2400" dirty="0"/>
              <a:t>一方で、</a:t>
            </a:r>
            <a:r>
              <a:rPr kumimoji="1" lang="en-US" altLang="ja-JP" sz="2400" dirty="0"/>
              <a:t>S</a:t>
            </a:r>
            <a:r>
              <a:rPr kumimoji="1" lang="ja-JP" altLang="en-US" sz="2400" dirty="0"/>
              <a:t>がいくら強くても</a:t>
            </a:r>
            <a:r>
              <a:rPr kumimoji="1" lang="en-US" altLang="ja-JP" sz="2400" dirty="0"/>
              <a:t>Σ</a:t>
            </a:r>
            <a:r>
              <a:rPr kumimoji="1" lang="ja-JP" altLang="en-US" sz="2400" dirty="0"/>
              <a:t>が磁場で壊されれば、そこまでである。そこで、次に</a:t>
            </a:r>
            <a:r>
              <a:rPr kumimoji="1" lang="en-US" altLang="ja-JP" sz="2400" dirty="0"/>
              <a:t>Σ</a:t>
            </a:r>
            <a:r>
              <a:rPr kumimoji="1" lang="ja-JP" altLang="en-US" sz="2400" dirty="0"/>
              <a:t>がどれだけの磁場に耐えられるかを評価しよう。</a:t>
            </a:r>
          </a:p>
        </p:txBody>
      </p:sp>
      <p:pic>
        <p:nvPicPr>
          <p:cNvPr id="12" name="図 11">
            <a:extLst>
              <a:ext uri="{FF2B5EF4-FFF2-40B4-BE49-F238E27FC236}">
                <a16:creationId xmlns:a16="http://schemas.microsoft.com/office/drawing/2014/main" id="{97BE95ED-FCCC-4FD1-7FB3-A810716542D8}"/>
              </a:ext>
            </a:extLst>
          </p:cNvPr>
          <p:cNvPicPr>
            <a:picLocks noChangeAspect="1"/>
          </p:cNvPicPr>
          <p:nvPr/>
        </p:nvPicPr>
        <p:blipFill>
          <a:blip r:embed="rId2"/>
          <a:srcRect r="15901"/>
          <a:stretch/>
        </p:blipFill>
        <p:spPr>
          <a:xfrm>
            <a:off x="8774348" y="241714"/>
            <a:ext cx="3373909" cy="1549013"/>
          </a:xfrm>
          <a:prstGeom prst="rect">
            <a:avLst/>
          </a:prstGeom>
          <a:ln>
            <a:solidFill>
              <a:schemeClr val="tx1"/>
            </a:solidFill>
          </a:ln>
        </p:spPr>
      </p:pic>
    </p:spTree>
    <p:extLst>
      <p:ext uri="{BB962C8B-B14F-4D97-AF65-F5344CB8AC3E}">
        <p14:creationId xmlns:p14="http://schemas.microsoft.com/office/powerpoint/2010/main" val="22245892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53EA132-E8AB-2021-4F95-DBFE0FA32EEF}"/>
              </a:ext>
            </a:extLst>
          </p:cNvPr>
          <p:cNvSpPr txBox="1"/>
          <p:nvPr/>
        </p:nvSpPr>
        <p:spPr>
          <a:xfrm>
            <a:off x="53572" y="41659"/>
            <a:ext cx="2750274" cy="400110"/>
          </a:xfrm>
          <a:prstGeom prst="rect">
            <a:avLst/>
          </a:prstGeom>
          <a:noFill/>
          <a:ln>
            <a:solidFill>
              <a:schemeClr val="tx1"/>
            </a:solidFill>
          </a:ln>
        </p:spPr>
        <p:txBody>
          <a:bodyPr wrap="square">
            <a:spAutoFit/>
          </a:bodyPr>
          <a:lstStyle/>
          <a:p>
            <a:pPr algn="ctr"/>
            <a:r>
              <a:rPr lang="en-US" altLang="ja-JP" sz="2000" b="1" dirty="0"/>
              <a:t>4.2 </a:t>
            </a:r>
            <a:r>
              <a:rPr lang="ja-JP" altLang="en-US" sz="2000" b="1" dirty="0"/>
              <a:t>最適膜厚の存在</a:t>
            </a:r>
            <a:endParaRPr kumimoji="1" lang="en-US" altLang="ja-JP" sz="2000" b="1"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0A32DBF-4BDF-4719-C7F1-0E725540EB5E}"/>
                  </a:ext>
                </a:extLst>
              </p:cNvPr>
              <p:cNvSpPr txBox="1"/>
              <p:nvPr/>
            </p:nvSpPr>
            <p:spPr>
              <a:xfrm>
                <a:off x="4987889" y="1513275"/>
                <a:ext cx="4302026" cy="13341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ja-JP" sz="2800" i="1">
                              <a:effectLst/>
                              <a:latin typeface="Cambria Math" panose="02040503050406030204" pitchFamily="18" charset="0"/>
                              <a:ea typeface="Cambria Math" panose="020405030504060302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𝛾</m:t>
                          </m:r>
                        </m:e>
                        <m:sub>
                          <m:r>
                            <m:rPr>
                              <m:sty m:val="p"/>
                            </m:rPr>
                            <a:rPr lang="en-US" altLang="ja-JP" sz="28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2800" i="1">
                              <a:effectLst/>
                              <a:latin typeface="Cambria Math" panose="02040503050406030204" pitchFamily="18" charset="0"/>
                              <a:ea typeface="Cambria Math" panose="02040503050406030204" pitchFamily="18" charset="0"/>
                            </a:rPr>
                          </m:ctrlPr>
                        </m:fPr>
                        <m:num>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1</m:t>
                          </m:r>
                        </m:num>
                        <m:den>
                          <m:func>
                            <m:funcPr>
                              <m:ctrlPr>
                                <a:rPr lang="ja-JP" altLang="ja-JP" sz="2800" i="1">
                                  <a:effectLst/>
                                  <a:latin typeface="Cambria Math" panose="02040503050406030204" pitchFamily="18" charset="0"/>
                                  <a:ea typeface="Cambria Math" panose="02040503050406030204" pitchFamily="18" charset="0"/>
                                </a:rPr>
                              </m:ctrlPr>
                            </m:funcPr>
                            <m:fName>
                              <m:r>
                                <m:rPr>
                                  <m:sty m:val="p"/>
                                </m:rPr>
                                <a:rPr lang="en-US" altLang="ja-JP" sz="2800" kern="1000">
                                  <a:effectLst/>
                                  <a:latin typeface="Cambria Math" panose="02040503050406030204" pitchFamily="18" charset="0"/>
                                  <a:ea typeface="ＭＳ 明朝" panose="02020609040205080304" pitchFamily="17" charset="-128"/>
                                  <a:cs typeface="Times New Roman" panose="02020603050405020304" pitchFamily="18" charset="0"/>
                                </a:rPr>
                                <m:t>cosh</m:t>
                              </m:r>
                            </m:fName>
                            <m:e>
                              <m:f>
                                <m:fPr>
                                  <m:ctrlPr>
                                    <a:rPr lang="ja-JP" altLang="ja-JP" sz="2800" i="1">
                                      <a:effectLst/>
                                      <a:latin typeface="Cambria Math" panose="02040503050406030204" pitchFamily="18" charset="0"/>
                                      <a:ea typeface="Cambria Math" panose="02040503050406030204" pitchFamily="18" charset="0"/>
                                    </a:rPr>
                                  </m:ctrlPr>
                                </m:fPr>
                                <m:num>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800" i="1">
                                          <a:effectLst/>
                                          <a:latin typeface="Cambria Math" panose="02040503050406030204" pitchFamily="18" charset="0"/>
                                          <a:ea typeface="Cambria Math" panose="020405030504060302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2800" i="1">
                                  <a:effectLst/>
                                  <a:latin typeface="Cambria Math" panose="02040503050406030204" pitchFamily="18" charset="0"/>
                                  <a:ea typeface="Cambria Math" panose="02040503050406030204" pitchFamily="18" charset="0"/>
                                </a:rPr>
                              </m:ctrlPr>
                            </m:fPr>
                            <m:num>
                              <m:sSub>
                                <m:sSubPr>
                                  <m:ctrlPr>
                                    <a:rPr lang="ja-JP" altLang="ja-JP" sz="2800" i="1">
                                      <a:effectLst/>
                                      <a:latin typeface="Cambria Math" panose="02040503050406030204" pitchFamily="18" charset="0"/>
                                      <a:ea typeface="Cambria Math" panose="020405030504060302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8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2800" i="1">
                                      <a:effectLst/>
                                      <a:latin typeface="Cambria Math" panose="02040503050406030204" pitchFamily="18" charset="0"/>
                                      <a:ea typeface="Cambria Math" panose="020405030504060302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ja-JP" altLang="ja-JP" sz="2800" i="1">
                                  <a:effectLst/>
                                  <a:latin typeface="Cambria Math" panose="02040503050406030204" pitchFamily="18" charset="0"/>
                                  <a:ea typeface="Cambria Math" panose="02040503050406030204" pitchFamily="18" charset="0"/>
                                </a:rPr>
                              </m:ctrlPr>
                            </m:funcPr>
                            <m:fName>
                              <m:r>
                                <m:rPr>
                                  <m:sty m:val="p"/>
                                </m:rPr>
                                <a:rPr lang="en-US" altLang="ja-JP" sz="2800" kern="1000">
                                  <a:effectLst/>
                                  <a:latin typeface="Cambria Math" panose="02040503050406030204" pitchFamily="18" charset="0"/>
                                  <a:ea typeface="ＭＳ 明朝" panose="02020609040205080304" pitchFamily="17" charset="-128"/>
                                  <a:cs typeface="Times New Roman" panose="02020603050405020304" pitchFamily="18" charset="0"/>
                                </a:rPr>
                                <m:t>sinh</m:t>
                              </m:r>
                            </m:fName>
                            <m:e>
                              <m:f>
                                <m:fPr>
                                  <m:ctrlPr>
                                    <a:rPr lang="ja-JP" altLang="ja-JP" sz="2800" i="1">
                                      <a:effectLst/>
                                      <a:latin typeface="Cambria Math" panose="02040503050406030204" pitchFamily="18" charset="0"/>
                                      <a:ea typeface="Cambria Math" panose="02040503050406030204" pitchFamily="18" charset="0"/>
                                    </a:rPr>
                                  </m:ctrlPr>
                                </m:fPr>
                                <m:num>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800" i="1">
                                          <a:effectLst/>
                                          <a:latin typeface="Cambria Math" panose="02040503050406030204" pitchFamily="18" charset="0"/>
                                          <a:ea typeface="Cambria Math" panose="020405030504060302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den>
                      </m:f>
                    </m:oMath>
                  </m:oMathPara>
                </a14:m>
                <a:endParaRPr lang="ja-JP" altLang="en-US" sz="2800" dirty="0"/>
              </a:p>
            </p:txBody>
          </p:sp>
        </mc:Choice>
        <mc:Fallback xmlns="">
          <p:sp>
            <p:nvSpPr>
              <p:cNvPr id="8" name="テキスト ボックス 7">
                <a:extLst>
                  <a:ext uri="{FF2B5EF4-FFF2-40B4-BE49-F238E27FC236}">
                    <a16:creationId xmlns:a16="http://schemas.microsoft.com/office/drawing/2014/main" id="{40A32DBF-4BDF-4719-C7F1-0E725540EB5E}"/>
                  </a:ext>
                </a:extLst>
              </p:cNvPr>
              <p:cNvSpPr txBox="1">
                <a:spLocks noRot="1" noChangeAspect="1" noMove="1" noResize="1" noEditPoints="1" noAdjustHandles="1" noChangeArrowheads="1" noChangeShapeType="1" noTextEdit="1"/>
              </p:cNvSpPr>
              <p:nvPr/>
            </p:nvSpPr>
            <p:spPr>
              <a:xfrm>
                <a:off x="4987889" y="1513275"/>
                <a:ext cx="4302026" cy="1334148"/>
              </a:xfrm>
              <a:prstGeom prst="rect">
                <a:avLst/>
              </a:prstGeom>
              <a:blipFill>
                <a:blip r:embed="rId2"/>
                <a:stretch>
                  <a:fillRect/>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F91A1859-9E01-B0EF-F575-5220C3E51DC1}"/>
              </a:ext>
            </a:extLst>
          </p:cNvPr>
          <p:cNvSpPr txBox="1"/>
          <p:nvPr/>
        </p:nvSpPr>
        <p:spPr>
          <a:xfrm>
            <a:off x="-19456" y="478328"/>
            <a:ext cx="8774348" cy="1200329"/>
          </a:xfrm>
          <a:prstGeom prst="rect">
            <a:avLst/>
          </a:prstGeom>
          <a:noFill/>
        </p:spPr>
        <p:txBody>
          <a:bodyPr wrap="square" rtlCol="0">
            <a:spAutoFit/>
          </a:bodyPr>
          <a:lstStyle/>
          <a:p>
            <a:r>
              <a:rPr kumimoji="1" lang="ja-JP" altLang="en-US" sz="2400" dirty="0"/>
              <a:t>一方で、</a:t>
            </a:r>
            <a:r>
              <a:rPr kumimoji="1" lang="en-US" altLang="ja-JP" sz="2400" dirty="0"/>
              <a:t>S</a:t>
            </a:r>
            <a:r>
              <a:rPr kumimoji="1" lang="ja-JP" altLang="en-US" sz="2400" dirty="0"/>
              <a:t>がいくら強くても</a:t>
            </a:r>
            <a:r>
              <a:rPr kumimoji="1" lang="en-US" altLang="ja-JP" sz="2400" dirty="0"/>
              <a:t>Σ</a:t>
            </a:r>
            <a:r>
              <a:rPr kumimoji="1" lang="ja-JP" altLang="en-US" sz="2400" dirty="0"/>
              <a:t>が磁場で壊されれば、そこまでである。そこで、次に</a:t>
            </a:r>
            <a:r>
              <a:rPr kumimoji="1" lang="en-US" altLang="ja-JP" sz="2400" dirty="0"/>
              <a:t>Σ</a:t>
            </a:r>
            <a:r>
              <a:rPr kumimoji="1" lang="ja-JP" altLang="en-US" sz="2400" dirty="0"/>
              <a:t>がどれだけの磁場に耐えられるかを評価しよう。</a:t>
            </a:r>
          </a:p>
        </p:txBody>
      </p:sp>
      <p:pic>
        <p:nvPicPr>
          <p:cNvPr id="12" name="図 11">
            <a:extLst>
              <a:ext uri="{FF2B5EF4-FFF2-40B4-BE49-F238E27FC236}">
                <a16:creationId xmlns:a16="http://schemas.microsoft.com/office/drawing/2014/main" id="{97BE95ED-FCCC-4FD1-7FB3-A810716542D8}"/>
              </a:ext>
            </a:extLst>
          </p:cNvPr>
          <p:cNvPicPr>
            <a:picLocks noChangeAspect="1"/>
          </p:cNvPicPr>
          <p:nvPr/>
        </p:nvPicPr>
        <p:blipFill>
          <a:blip r:embed="rId3"/>
          <a:srcRect r="15901"/>
          <a:stretch/>
        </p:blipFill>
        <p:spPr>
          <a:xfrm>
            <a:off x="8774348" y="241714"/>
            <a:ext cx="3373909" cy="1549013"/>
          </a:xfrm>
          <a:prstGeom prst="rect">
            <a:avLst/>
          </a:prstGeom>
          <a:ln>
            <a:solidFill>
              <a:schemeClr val="tx1"/>
            </a:solidFill>
          </a:ln>
        </p:spPr>
      </p:pic>
      <p:sp>
        <p:nvSpPr>
          <p:cNvPr id="13" name="テキスト ボックス 12">
            <a:extLst>
              <a:ext uri="{FF2B5EF4-FFF2-40B4-BE49-F238E27FC236}">
                <a16:creationId xmlns:a16="http://schemas.microsoft.com/office/drawing/2014/main" id="{A4DA0BF4-7429-EB63-483E-830B5FC91CF4}"/>
              </a:ext>
            </a:extLst>
          </p:cNvPr>
          <p:cNvSpPr txBox="1"/>
          <p:nvPr/>
        </p:nvSpPr>
        <p:spPr>
          <a:xfrm>
            <a:off x="17423" y="1790727"/>
            <a:ext cx="2339102" cy="461665"/>
          </a:xfrm>
          <a:prstGeom prst="rect">
            <a:avLst/>
          </a:prstGeom>
          <a:noFill/>
        </p:spPr>
        <p:txBody>
          <a:bodyPr wrap="none" rtlCol="0">
            <a:spAutoFit/>
          </a:bodyPr>
          <a:lstStyle/>
          <a:p>
            <a:r>
              <a:rPr kumimoji="1" lang="en-US" altLang="ja-JP" sz="2400" dirty="0"/>
              <a:t>Σ</a:t>
            </a:r>
            <a:r>
              <a:rPr kumimoji="1" lang="ja-JP" altLang="en-US" sz="2400" dirty="0"/>
              <a:t>の表面磁場は</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883A35E9-05A4-B445-2204-D052FCA7FDE7}"/>
                  </a:ext>
                </a:extLst>
              </p:cNvPr>
              <p:cNvSpPr txBox="1"/>
              <p:nvPr/>
            </p:nvSpPr>
            <p:spPr>
              <a:xfrm>
                <a:off x="1902649" y="1926854"/>
                <a:ext cx="3048729" cy="325538"/>
              </a:xfrm>
              <a:prstGeom prst="rect">
                <a:avLst/>
              </a:prstGeom>
              <a:noFill/>
            </p:spPr>
            <p:txBody>
              <a:bodyPr wrap="square">
                <a:spAutoFit/>
              </a:bodyPr>
              <a:lstStyle/>
              <a:p>
                <a:pPr indent="133350" algn="ctr" hangingPunct="0">
                  <a:lnSpc>
                    <a:spcPts val="1600"/>
                  </a:lnSpc>
                  <a:tabLst>
                    <a:tab pos="133350" algn="l"/>
                  </a:tabLst>
                </a:pPr>
                <a14:m>
                  <m:oMath xmlns:m="http://schemas.openxmlformats.org/officeDocument/2006/math">
                    <m:r>
                      <a:rPr lang="en-US" altLang="ja-JP" sz="2800" i="1" kern="1000" smtClean="0">
                        <a:effectLst/>
                        <a:latin typeface="Cambria Math" panose="02040503050406030204" pitchFamily="18" charset="0"/>
                        <a:ea typeface="ＭＳ 明朝" panose="02020609040205080304" pitchFamily="17" charset="-128"/>
                        <a:cs typeface="Times New Roman" panose="02020603050405020304" pitchFamily="18" charset="0"/>
                      </a:rPr>
                      <m:t>𝐵</m:t>
                    </m:r>
                    <m:d>
                      <m:d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𝑑</m:t>
                        </m:r>
                      </m:e>
                    </m:d>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𝛾</m:t>
                        </m:r>
                      </m:e>
                      <m:sub>
                        <m:r>
                          <m:rPr>
                            <m:sty m:val="p"/>
                          </m:rPr>
                          <a:rPr lang="en-US" altLang="ja-JP" sz="28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sSub>
                      <m:sSub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0</m:t>
                        </m:r>
                      </m:sub>
                    </m:sSub>
                  </m:oMath>
                </a14:m>
                <a:r>
                  <a:rPr lang="en-US" altLang="ja-JP" sz="2800" kern="1000" dirty="0">
                    <a:effectLst/>
                    <a:latin typeface="Century" panose="02040604050505020304" pitchFamily="18" charset="0"/>
                    <a:ea typeface="ＭＳ 明朝" panose="02020609040205080304" pitchFamily="17" charset="-128"/>
                    <a:cs typeface="Times New Roman" panose="02020603050405020304" pitchFamily="18" charset="0"/>
                  </a:rPr>
                  <a:t>    </a:t>
                </a:r>
                <a:endParaRPr lang="ja-JP" altLang="ja-JP" sz="2800" kern="1000" dirty="0">
                  <a:effectLst/>
                  <a:latin typeface="Century" panose="02040604050505020304" pitchFamily="18" charset="0"/>
                  <a:ea typeface="ＭＳ 明朝" panose="02020609040205080304" pitchFamily="17" charset="-128"/>
                  <a:cs typeface="Times New Roman" panose="02020603050405020304" pitchFamily="18" charset="0"/>
                </a:endParaRPr>
              </a:p>
            </p:txBody>
          </p:sp>
        </mc:Choice>
        <mc:Fallback xmlns="">
          <p:sp>
            <p:nvSpPr>
              <p:cNvPr id="15" name="テキスト ボックス 14">
                <a:extLst>
                  <a:ext uri="{FF2B5EF4-FFF2-40B4-BE49-F238E27FC236}">
                    <a16:creationId xmlns:a16="http://schemas.microsoft.com/office/drawing/2014/main" id="{883A35E9-05A4-B445-2204-D052FCA7FDE7}"/>
                  </a:ext>
                </a:extLst>
              </p:cNvPr>
              <p:cNvSpPr txBox="1">
                <a:spLocks noRot="1" noChangeAspect="1" noMove="1" noResize="1" noEditPoints="1" noAdjustHandles="1" noChangeArrowheads="1" noChangeShapeType="1" noTextEdit="1"/>
              </p:cNvSpPr>
              <p:nvPr/>
            </p:nvSpPr>
            <p:spPr>
              <a:xfrm>
                <a:off x="1902649" y="1926854"/>
                <a:ext cx="3048729" cy="325538"/>
              </a:xfrm>
              <a:prstGeom prst="rect">
                <a:avLst/>
              </a:prstGeom>
              <a:blipFill>
                <a:blip r:embed="rId5"/>
                <a:stretch>
                  <a:fillRect t="-2264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132494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53EA132-E8AB-2021-4F95-DBFE0FA32EEF}"/>
              </a:ext>
            </a:extLst>
          </p:cNvPr>
          <p:cNvSpPr txBox="1"/>
          <p:nvPr/>
        </p:nvSpPr>
        <p:spPr>
          <a:xfrm>
            <a:off x="53572" y="41659"/>
            <a:ext cx="2750274" cy="400110"/>
          </a:xfrm>
          <a:prstGeom prst="rect">
            <a:avLst/>
          </a:prstGeom>
          <a:noFill/>
          <a:ln>
            <a:solidFill>
              <a:schemeClr val="tx1"/>
            </a:solidFill>
          </a:ln>
        </p:spPr>
        <p:txBody>
          <a:bodyPr wrap="square">
            <a:spAutoFit/>
          </a:bodyPr>
          <a:lstStyle/>
          <a:p>
            <a:pPr algn="ctr"/>
            <a:r>
              <a:rPr lang="en-US" altLang="ja-JP" sz="2000" b="1" dirty="0"/>
              <a:t>4.2 </a:t>
            </a:r>
            <a:r>
              <a:rPr lang="ja-JP" altLang="en-US" sz="2000" b="1" dirty="0"/>
              <a:t>最適膜厚の存在</a:t>
            </a:r>
            <a:endParaRPr kumimoji="1" lang="en-US" altLang="ja-JP" sz="2000" b="1"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0A32DBF-4BDF-4719-C7F1-0E725540EB5E}"/>
                  </a:ext>
                </a:extLst>
              </p:cNvPr>
              <p:cNvSpPr txBox="1"/>
              <p:nvPr/>
            </p:nvSpPr>
            <p:spPr>
              <a:xfrm>
                <a:off x="4987889" y="1513275"/>
                <a:ext cx="4302026" cy="13341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ja-JP" sz="2800" i="1">
                              <a:effectLst/>
                              <a:latin typeface="Cambria Math" panose="02040503050406030204" pitchFamily="18" charset="0"/>
                              <a:ea typeface="Cambria Math" panose="020405030504060302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𝛾</m:t>
                          </m:r>
                        </m:e>
                        <m:sub>
                          <m:r>
                            <m:rPr>
                              <m:sty m:val="p"/>
                            </m:rPr>
                            <a:rPr lang="en-US" altLang="ja-JP" sz="28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2800" i="1">
                              <a:effectLst/>
                              <a:latin typeface="Cambria Math" panose="02040503050406030204" pitchFamily="18" charset="0"/>
                              <a:ea typeface="Cambria Math" panose="02040503050406030204" pitchFamily="18" charset="0"/>
                            </a:rPr>
                          </m:ctrlPr>
                        </m:fPr>
                        <m:num>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1</m:t>
                          </m:r>
                        </m:num>
                        <m:den>
                          <m:func>
                            <m:funcPr>
                              <m:ctrlPr>
                                <a:rPr lang="ja-JP" altLang="ja-JP" sz="2800" i="1">
                                  <a:effectLst/>
                                  <a:latin typeface="Cambria Math" panose="02040503050406030204" pitchFamily="18" charset="0"/>
                                  <a:ea typeface="Cambria Math" panose="02040503050406030204" pitchFamily="18" charset="0"/>
                                </a:rPr>
                              </m:ctrlPr>
                            </m:funcPr>
                            <m:fName>
                              <m:r>
                                <m:rPr>
                                  <m:sty m:val="p"/>
                                </m:rPr>
                                <a:rPr lang="en-US" altLang="ja-JP" sz="2800" kern="1000">
                                  <a:effectLst/>
                                  <a:latin typeface="Cambria Math" panose="02040503050406030204" pitchFamily="18" charset="0"/>
                                  <a:ea typeface="ＭＳ 明朝" panose="02020609040205080304" pitchFamily="17" charset="-128"/>
                                  <a:cs typeface="Times New Roman" panose="02020603050405020304" pitchFamily="18" charset="0"/>
                                </a:rPr>
                                <m:t>cosh</m:t>
                              </m:r>
                            </m:fName>
                            <m:e>
                              <m:f>
                                <m:fPr>
                                  <m:ctrlPr>
                                    <a:rPr lang="ja-JP" altLang="ja-JP" sz="2800" i="1">
                                      <a:effectLst/>
                                      <a:latin typeface="Cambria Math" panose="02040503050406030204" pitchFamily="18" charset="0"/>
                                      <a:ea typeface="Cambria Math" panose="02040503050406030204" pitchFamily="18" charset="0"/>
                                    </a:rPr>
                                  </m:ctrlPr>
                                </m:fPr>
                                <m:num>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800" i="1">
                                          <a:effectLst/>
                                          <a:latin typeface="Cambria Math" panose="02040503050406030204" pitchFamily="18" charset="0"/>
                                          <a:ea typeface="Cambria Math" panose="020405030504060302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2800" i="1">
                                  <a:effectLst/>
                                  <a:latin typeface="Cambria Math" panose="02040503050406030204" pitchFamily="18" charset="0"/>
                                  <a:ea typeface="Cambria Math" panose="02040503050406030204" pitchFamily="18" charset="0"/>
                                </a:rPr>
                              </m:ctrlPr>
                            </m:fPr>
                            <m:num>
                              <m:sSub>
                                <m:sSubPr>
                                  <m:ctrlPr>
                                    <a:rPr lang="ja-JP" altLang="ja-JP" sz="2800" i="1">
                                      <a:effectLst/>
                                      <a:latin typeface="Cambria Math" panose="02040503050406030204" pitchFamily="18" charset="0"/>
                                      <a:ea typeface="Cambria Math" panose="020405030504060302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8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2800" i="1">
                                      <a:effectLst/>
                                      <a:latin typeface="Cambria Math" panose="02040503050406030204" pitchFamily="18" charset="0"/>
                                      <a:ea typeface="Cambria Math" panose="020405030504060302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ja-JP" altLang="ja-JP" sz="2800" i="1">
                                  <a:effectLst/>
                                  <a:latin typeface="Cambria Math" panose="02040503050406030204" pitchFamily="18" charset="0"/>
                                  <a:ea typeface="Cambria Math" panose="02040503050406030204" pitchFamily="18" charset="0"/>
                                </a:rPr>
                              </m:ctrlPr>
                            </m:funcPr>
                            <m:fName>
                              <m:r>
                                <m:rPr>
                                  <m:sty m:val="p"/>
                                </m:rPr>
                                <a:rPr lang="en-US" altLang="ja-JP" sz="2800" kern="1000">
                                  <a:effectLst/>
                                  <a:latin typeface="Cambria Math" panose="02040503050406030204" pitchFamily="18" charset="0"/>
                                  <a:ea typeface="ＭＳ 明朝" panose="02020609040205080304" pitchFamily="17" charset="-128"/>
                                  <a:cs typeface="Times New Roman" panose="02020603050405020304" pitchFamily="18" charset="0"/>
                                </a:rPr>
                                <m:t>sinh</m:t>
                              </m:r>
                            </m:fName>
                            <m:e>
                              <m:f>
                                <m:fPr>
                                  <m:ctrlPr>
                                    <a:rPr lang="ja-JP" altLang="ja-JP" sz="2800" i="1">
                                      <a:effectLst/>
                                      <a:latin typeface="Cambria Math" panose="02040503050406030204" pitchFamily="18" charset="0"/>
                                      <a:ea typeface="Cambria Math" panose="02040503050406030204" pitchFamily="18" charset="0"/>
                                    </a:rPr>
                                  </m:ctrlPr>
                                </m:fPr>
                                <m:num>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800" i="1">
                                          <a:effectLst/>
                                          <a:latin typeface="Cambria Math" panose="02040503050406030204" pitchFamily="18" charset="0"/>
                                          <a:ea typeface="Cambria Math" panose="020405030504060302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den>
                      </m:f>
                    </m:oMath>
                  </m:oMathPara>
                </a14:m>
                <a:endParaRPr lang="ja-JP" altLang="en-US" sz="2800" dirty="0"/>
              </a:p>
            </p:txBody>
          </p:sp>
        </mc:Choice>
        <mc:Fallback xmlns="">
          <p:sp>
            <p:nvSpPr>
              <p:cNvPr id="8" name="テキスト ボックス 7">
                <a:extLst>
                  <a:ext uri="{FF2B5EF4-FFF2-40B4-BE49-F238E27FC236}">
                    <a16:creationId xmlns:a16="http://schemas.microsoft.com/office/drawing/2014/main" id="{40A32DBF-4BDF-4719-C7F1-0E725540EB5E}"/>
                  </a:ext>
                </a:extLst>
              </p:cNvPr>
              <p:cNvSpPr txBox="1">
                <a:spLocks noRot="1" noChangeAspect="1" noMove="1" noResize="1" noEditPoints="1" noAdjustHandles="1" noChangeArrowheads="1" noChangeShapeType="1" noTextEdit="1"/>
              </p:cNvSpPr>
              <p:nvPr/>
            </p:nvSpPr>
            <p:spPr>
              <a:xfrm>
                <a:off x="4987889" y="1513275"/>
                <a:ext cx="4302026" cy="133414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031F2EA-CFDA-FE4C-EF69-93D97CF41CA6}"/>
                  </a:ext>
                </a:extLst>
              </p:cNvPr>
              <p:cNvSpPr txBox="1"/>
              <p:nvPr/>
            </p:nvSpPr>
            <p:spPr>
              <a:xfrm>
                <a:off x="926560" y="3681520"/>
                <a:ext cx="6094378" cy="6320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ja-JP" altLang="en-US" sz="2800" i="1" smtClean="0">
                              <a:solidFill>
                                <a:srgbClr val="836967"/>
                              </a:solidFill>
                              <a:latin typeface="Cambria Math" panose="02040503050406030204" pitchFamily="18" charset="0"/>
                            </a:rPr>
                          </m:ctrlPr>
                        </m:sSubSupPr>
                        <m:e>
                          <m:r>
                            <a:rPr lang="ja-JP" altLang="en-US" sz="2800" i="1">
                              <a:latin typeface="Cambria Math" panose="02040503050406030204" pitchFamily="18" charset="0"/>
                            </a:rPr>
                            <m:t>𝐵</m:t>
                          </m:r>
                        </m:e>
                        <m:sub>
                          <m:r>
                            <m:rPr>
                              <m:sty m:val="p"/>
                            </m:rPr>
                            <a:rPr lang="ja-JP" altLang="en-US" sz="2800" i="0">
                              <a:latin typeface="Cambria Math" panose="02040503050406030204" pitchFamily="18" charset="0"/>
                            </a:rPr>
                            <m:t>max</m:t>
                          </m:r>
                        </m:sub>
                        <m:sup>
                          <m:d>
                            <m:dPr>
                              <m:ctrlPr>
                                <a:rPr lang="ja-JP" altLang="en-US" sz="2800" i="1">
                                  <a:latin typeface="Cambria Math" panose="02040503050406030204" pitchFamily="18" charset="0"/>
                                </a:rPr>
                              </m:ctrlPr>
                            </m:dPr>
                            <m:e>
                              <m:r>
                                <m:rPr>
                                  <m:sty m:val="p"/>
                                </m:rPr>
                                <a:rPr lang="ja-JP" altLang="en-US" sz="2800" i="0">
                                  <a:latin typeface="Cambria Math" panose="02040503050406030204" pitchFamily="18" charset="0"/>
                                </a:rPr>
                                <m:t>Σ</m:t>
                              </m:r>
                              <m:r>
                                <a:rPr lang="ja-JP" altLang="en-US" sz="2800" i="0">
                                  <a:latin typeface="Cambria Math" panose="02040503050406030204" pitchFamily="18" charset="0"/>
                                </a:rPr>
                                <m:t> </m:t>
                              </m:r>
                              <m:r>
                                <m:rPr>
                                  <m:sty m:val="p"/>
                                </m:rPr>
                                <a:rPr lang="ja-JP" altLang="en-US" sz="2800" i="0">
                                  <a:latin typeface="Cambria Math" panose="02040503050406030204" pitchFamily="18" charset="0"/>
                                </a:rPr>
                                <m:t>in</m:t>
                              </m:r>
                              <m:r>
                                <a:rPr lang="ja-JP" altLang="en-US" sz="2800" i="0">
                                  <a:latin typeface="Cambria Math" panose="02040503050406030204" pitchFamily="18" charset="0"/>
                                </a:rPr>
                                <m:t> </m:t>
                              </m:r>
                              <m:r>
                                <m:rPr>
                                  <m:sty m:val="p"/>
                                </m:rPr>
                                <a:rPr lang="ja-JP" altLang="en-US" sz="2800" i="0">
                                  <a:latin typeface="Cambria Math" panose="02040503050406030204" pitchFamily="18" charset="0"/>
                                </a:rPr>
                                <m:t>SIΣ</m:t>
                              </m:r>
                            </m:e>
                          </m:d>
                        </m:sup>
                      </m:sSubSup>
                      <m:r>
                        <a:rPr lang="ja-JP" altLang="en-US" sz="2800" i="0">
                          <a:latin typeface="Cambria Math" panose="02040503050406030204" pitchFamily="18" charset="0"/>
                        </a:rPr>
                        <m:t>=</m:t>
                      </m:r>
                      <m:sSubSup>
                        <m:sSubSupPr>
                          <m:ctrlPr>
                            <a:rPr lang="ja-JP" altLang="en-US" sz="2800" i="1" smtClean="0">
                              <a:solidFill>
                                <a:srgbClr val="FF0000"/>
                              </a:solidFill>
                              <a:latin typeface="Cambria Math" panose="02040503050406030204" pitchFamily="18" charset="0"/>
                            </a:rPr>
                          </m:ctrlPr>
                        </m:sSubSupPr>
                        <m:e>
                          <m:r>
                            <a:rPr lang="ja-JP" altLang="en-US" sz="2800" i="1">
                              <a:solidFill>
                                <a:srgbClr val="FF0000"/>
                              </a:solidFill>
                              <a:latin typeface="Cambria Math" panose="02040503050406030204" pitchFamily="18" charset="0"/>
                            </a:rPr>
                            <m:t>𝛾</m:t>
                          </m:r>
                        </m:e>
                        <m:sub>
                          <m:r>
                            <m:rPr>
                              <m:sty m:val="p"/>
                            </m:rPr>
                            <a:rPr lang="ja-JP" altLang="en-US" sz="2800" i="0">
                              <a:solidFill>
                                <a:srgbClr val="FF0000"/>
                              </a:solidFill>
                              <a:latin typeface="Cambria Math" panose="02040503050406030204" pitchFamily="18" charset="0"/>
                            </a:rPr>
                            <m:t>Σ</m:t>
                          </m:r>
                        </m:sub>
                        <m:sup>
                          <m:r>
                            <a:rPr lang="ja-JP" altLang="en-US" sz="2800" i="0">
                              <a:solidFill>
                                <a:srgbClr val="FF0000"/>
                              </a:solidFill>
                              <a:latin typeface="Cambria Math" panose="02040503050406030204" pitchFamily="18" charset="0"/>
                            </a:rPr>
                            <m:t>−1</m:t>
                          </m:r>
                        </m:sup>
                      </m:sSubSup>
                      <m:sSubSup>
                        <m:sSubSupPr>
                          <m:ctrlPr>
                            <a:rPr lang="ja-JP" altLang="en-US" sz="2800" i="1">
                              <a:solidFill>
                                <a:srgbClr val="836967"/>
                              </a:solidFill>
                              <a:latin typeface="Cambria Math" panose="02040503050406030204" pitchFamily="18" charset="0"/>
                            </a:rPr>
                          </m:ctrlPr>
                        </m:sSubSupPr>
                        <m:e>
                          <m:r>
                            <a:rPr lang="ja-JP" altLang="en-US" sz="2800" i="1">
                              <a:latin typeface="Cambria Math" panose="02040503050406030204" pitchFamily="18" charset="0"/>
                            </a:rPr>
                            <m:t>𝐵</m:t>
                          </m:r>
                        </m:e>
                        <m:sub>
                          <m:r>
                            <a:rPr lang="ja-JP" altLang="en-US" sz="2800" i="1">
                              <a:latin typeface="Cambria Math" panose="02040503050406030204" pitchFamily="18" charset="0"/>
                            </a:rPr>
                            <m:t>𝑠h</m:t>
                          </m:r>
                        </m:sub>
                        <m:sup>
                          <m:d>
                            <m:dPr>
                              <m:ctrlPr>
                                <a:rPr lang="ja-JP" altLang="en-US" sz="2800" i="1">
                                  <a:latin typeface="Cambria Math" panose="02040503050406030204" pitchFamily="18" charset="0"/>
                                </a:rPr>
                              </m:ctrlPr>
                            </m:dPr>
                            <m:e>
                              <m:r>
                                <m:rPr>
                                  <m:sty m:val="p"/>
                                </m:rPr>
                                <a:rPr lang="ja-JP" altLang="en-US" sz="2800" i="0">
                                  <a:latin typeface="Cambria Math" panose="02040503050406030204" pitchFamily="18" charset="0"/>
                                </a:rPr>
                                <m:t>Σ</m:t>
                              </m:r>
                            </m:e>
                          </m:d>
                        </m:sup>
                      </m:sSubSup>
                    </m:oMath>
                  </m:oMathPara>
                </a14:m>
                <a:endParaRPr lang="ja-JP" altLang="en-US" sz="2800" dirty="0"/>
              </a:p>
            </p:txBody>
          </p:sp>
        </mc:Choice>
        <mc:Fallback xmlns="">
          <p:sp>
            <p:nvSpPr>
              <p:cNvPr id="10" name="テキスト ボックス 9">
                <a:extLst>
                  <a:ext uri="{FF2B5EF4-FFF2-40B4-BE49-F238E27FC236}">
                    <a16:creationId xmlns:a16="http://schemas.microsoft.com/office/drawing/2014/main" id="{6031F2EA-CFDA-FE4C-EF69-93D97CF41CA6}"/>
                  </a:ext>
                </a:extLst>
              </p:cNvPr>
              <p:cNvSpPr txBox="1">
                <a:spLocks noRot="1" noChangeAspect="1" noMove="1" noResize="1" noEditPoints="1" noAdjustHandles="1" noChangeArrowheads="1" noChangeShapeType="1" noTextEdit="1"/>
              </p:cNvSpPr>
              <p:nvPr/>
            </p:nvSpPr>
            <p:spPr>
              <a:xfrm>
                <a:off x="926560" y="3681520"/>
                <a:ext cx="6094378" cy="632096"/>
              </a:xfrm>
              <a:prstGeom prst="rect">
                <a:avLst/>
              </a:prstGeom>
              <a:blipFill>
                <a:blip r:embed="rId3"/>
                <a:stretch>
                  <a:fillRect/>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F91A1859-9E01-B0EF-F575-5220C3E51DC1}"/>
              </a:ext>
            </a:extLst>
          </p:cNvPr>
          <p:cNvSpPr txBox="1"/>
          <p:nvPr/>
        </p:nvSpPr>
        <p:spPr>
          <a:xfrm>
            <a:off x="-19456" y="478328"/>
            <a:ext cx="8774348" cy="1200329"/>
          </a:xfrm>
          <a:prstGeom prst="rect">
            <a:avLst/>
          </a:prstGeom>
          <a:noFill/>
        </p:spPr>
        <p:txBody>
          <a:bodyPr wrap="square" rtlCol="0">
            <a:spAutoFit/>
          </a:bodyPr>
          <a:lstStyle/>
          <a:p>
            <a:r>
              <a:rPr kumimoji="1" lang="ja-JP" altLang="en-US" sz="2400" dirty="0"/>
              <a:t>一方で、</a:t>
            </a:r>
            <a:r>
              <a:rPr kumimoji="1" lang="en-US" altLang="ja-JP" sz="2400" dirty="0"/>
              <a:t>S</a:t>
            </a:r>
            <a:r>
              <a:rPr kumimoji="1" lang="ja-JP" altLang="en-US" sz="2400" dirty="0"/>
              <a:t>がいくら強くても</a:t>
            </a:r>
            <a:r>
              <a:rPr kumimoji="1" lang="en-US" altLang="ja-JP" sz="2400" dirty="0"/>
              <a:t>Σ</a:t>
            </a:r>
            <a:r>
              <a:rPr kumimoji="1" lang="ja-JP" altLang="en-US" sz="2400" dirty="0"/>
              <a:t>が磁場で壊されれば、そこまでである。そこで、次に</a:t>
            </a:r>
            <a:r>
              <a:rPr kumimoji="1" lang="en-US" altLang="ja-JP" sz="2400" dirty="0"/>
              <a:t>Σ</a:t>
            </a:r>
            <a:r>
              <a:rPr kumimoji="1" lang="ja-JP" altLang="en-US" sz="2400" dirty="0"/>
              <a:t>がどれだけの磁場に耐えられるかを評価しよう。</a:t>
            </a:r>
          </a:p>
        </p:txBody>
      </p:sp>
      <p:pic>
        <p:nvPicPr>
          <p:cNvPr id="12" name="図 11">
            <a:extLst>
              <a:ext uri="{FF2B5EF4-FFF2-40B4-BE49-F238E27FC236}">
                <a16:creationId xmlns:a16="http://schemas.microsoft.com/office/drawing/2014/main" id="{97BE95ED-FCCC-4FD1-7FB3-A810716542D8}"/>
              </a:ext>
            </a:extLst>
          </p:cNvPr>
          <p:cNvPicPr>
            <a:picLocks noChangeAspect="1"/>
          </p:cNvPicPr>
          <p:nvPr/>
        </p:nvPicPr>
        <p:blipFill>
          <a:blip r:embed="rId4"/>
          <a:srcRect r="15901"/>
          <a:stretch/>
        </p:blipFill>
        <p:spPr>
          <a:xfrm>
            <a:off x="8774348" y="241714"/>
            <a:ext cx="3373909" cy="1549013"/>
          </a:xfrm>
          <a:prstGeom prst="rect">
            <a:avLst/>
          </a:prstGeom>
          <a:ln>
            <a:solidFill>
              <a:schemeClr val="tx1"/>
            </a:solidFill>
          </a:ln>
        </p:spPr>
      </p:pic>
      <p:sp>
        <p:nvSpPr>
          <p:cNvPr id="13" name="テキスト ボックス 12">
            <a:extLst>
              <a:ext uri="{FF2B5EF4-FFF2-40B4-BE49-F238E27FC236}">
                <a16:creationId xmlns:a16="http://schemas.microsoft.com/office/drawing/2014/main" id="{A4DA0BF4-7429-EB63-483E-830B5FC91CF4}"/>
              </a:ext>
            </a:extLst>
          </p:cNvPr>
          <p:cNvSpPr txBox="1"/>
          <p:nvPr/>
        </p:nvSpPr>
        <p:spPr>
          <a:xfrm>
            <a:off x="17423" y="1790727"/>
            <a:ext cx="2339102" cy="461665"/>
          </a:xfrm>
          <a:prstGeom prst="rect">
            <a:avLst/>
          </a:prstGeom>
          <a:noFill/>
        </p:spPr>
        <p:txBody>
          <a:bodyPr wrap="none" rtlCol="0">
            <a:spAutoFit/>
          </a:bodyPr>
          <a:lstStyle/>
          <a:p>
            <a:r>
              <a:rPr kumimoji="1" lang="en-US" altLang="ja-JP" sz="2400" dirty="0"/>
              <a:t>Σ</a:t>
            </a:r>
            <a:r>
              <a:rPr kumimoji="1" lang="ja-JP" altLang="en-US" sz="2400" dirty="0"/>
              <a:t>の表面磁場は</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883A35E9-05A4-B445-2204-D052FCA7FDE7}"/>
                  </a:ext>
                </a:extLst>
              </p:cNvPr>
              <p:cNvSpPr txBox="1"/>
              <p:nvPr/>
            </p:nvSpPr>
            <p:spPr>
              <a:xfrm>
                <a:off x="1902649" y="1926854"/>
                <a:ext cx="3048729" cy="325538"/>
              </a:xfrm>
              <a:prstGeom prst="rect">
                <a:avLst/>
              </a:prstGeom>
              <a:noFill/>
            </p:spPr>
            <p:txBody>
              <a:bodyPr wrap="square">
                <a:spAutoFit/>
              </a:bodyPr>
              <a:lstStyle/>
              <a:p>
                <a:pPr indent="133350" algn="ctr" hangingPunct="0">
                  <a:lnSpc>
                    <a:spcPts val="1600"/>
                  </a:lnSpc>
                  <a:tabLst>
                    <a:tab pos="133350" algn="l"/>
                  </a:tabLst>
                </a:pPr>
                <a14:m>
                  <m:oMath xmlns:m="http://schemas.openxmlformats.org/officeDocument/2006/math">
                    <m:r>
                      <a:rPr lang="en-US" altLang="ja-JP" sz="2800" i="1" kern="1000" smtClean="0">
                        <a:effectLst/>
                        <a:latin typeface="Cambria Math" panose="02040503050406030204" pitchFamily="18" charset="0"/>
                        <a:ea typeface="ＭＳ 明朝" panose="02020609040205080304" pitchFamily="17" charset="-128"/>
                        <a:cs typeface="Times New Roman" panose="02020603050405020304" pitchFamily="18" charset="0"/>
                      </a:rPr>
                      <m:t>𝐵</m:t>
                    </m:r>
                    <m:d>
                      <m:d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𝑑</m:t>
                        </m:r>
                      </m:e>
                    </m:d>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𝛾</m:t>
                        </m:r>
                      </m:e>
                      <m:sub>
                        <m:r>
                          <m:rPr>
                            <m:sty m:val="p"/>
                          </m:rPr>
                          <a:rPr lang="en-US" altLang="ja-JP" sz="28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sSub>
                      <m:sSub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0</m:t>
                        </m:r>
                      </m:sub>
                    </m:sSub>
                  </m:oMath>
                </a14:m>
                <a:r>
                  <a:rPr lang="en-US" altLang="ja-JP" sz="2800" kern="1000" dirty="0">
                    <a:effectLst/>
                    <a:latin typeface="Century" panose="02040604050505020304" pitchFamily="18" charset="0"/>
                    <a:ea typeface="ＭＳ 明朝" panose="02020609040205080304" pitchFamily="17" charset="-128"/>
                    <a:cs typeface="Times New Roman" panose="02020603050405020304" pitchFamily="18" charset="0"/>
                  </a:rPr>
                  <a:t>    </a:t>
                </a:r>
                <a:endParaRPr lang="ja-JP" altLang="ja-JP" sz="2800" kern="1000" dirty="0">
                  <a:effectLst/>
                  <a:latin typeface="Century" panose="02040604050505020304" pitchFamily="18" charset="0"/>
                  <a:ea typeface="ＭＳ 明朝" panose="02020609040205080304" pitchFamily="17" charset="-128"/>
                  <a:cs typeface="Times New Roman" panose="02020603050405020304" pitchFamily="18" charset="0"/>
                </a:endParaRPr>
              </a:p>
            </p:txBody>
          </p:sp>
        </mc:Choice>
        <mc:Fallback xmlns="">
          <p:sp>
            <p:nvSpPr>
              <p:cNvPr id="15" name="テキスト ボックス 14">
                <a:extLst>
                  <a:ext uri="{FF2B5EF4-FFF2-40B4-BE49-F238E27FC236}">
                    <a16:creationId xmlns:a16="http://schemas.microsoft.com/office/drawing/2014/main" id="{883A35E9-05A4-B445-2204-D052FCA7FDE7}"/>
                  </a:ext>
                </a:extLst>
              </p:cNvPr>
              <p:cNvSpPr txBox="1">
                <a:spLocks noRot="1" noChangeAspect="1" noMove="1" noResize="1" noEditPoints="1" noAdjustHandles="1" noChangeArrowheads="1" noChangeShapeType="1" noTextEdit="1"/>
              </p:cNvSpPr>
              <p:nvPr/>
            </p:nvSpPr>
            <p:spPr>
              <a:xfrm>
                <a:off x="1902649" y="1926854"/>
                <a:ext cx="3048729" cy="325538"/>
              </a:xfrm>
              <a:prstGeom prst="rect">
                <a:avLst/>
              </a:prstGeom>
              <a:blipFill>
                <a:blip r:embed="rId5"/>
                <a:stretch>
                  <a:fillRect t="-226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01F7B257-A57F-D7D3-4994-3E24B31673F9}"/>
                  </a:ext>
                </a:extLst>
              </p:cNvPr>
              <p:cNvSpPr txBox="1"/>
              <p:nvPr/>
            </p:nvSpPr>
            <p:spPr>
              <a:xfrm>
                <a:off x="53572" y="2908566"/>
                <a:ext cx="7310266" cy="924292"/>
              </a:xfrm>
              <a:prstGeom prst="rect">
                <a:avLst/>
              </a:prstGeom>
              <a:noFill/>
            </p:spPr>
            <p:txBody>
              <a:bodyPr wrap="square" rtlCol="0">
                <a:spAutoFit/>
              </a:bodyPr>
              <a:lstStyle/>
              <a:p>
                <a:r>
                  <a:rPr kumimoji="1" lang="en-US" altLang="ja-JP" sz="2400" dirty="0"/>
                  <a:t>Σ</a:t>
                </a:r>
                <a:r>
                  <a:rPr kumimoji="1" lang="ja-JP" altLang="en-US" sz="2400" dirty="0"/>
                  <a:t>が破壊されるのは、</a:t>
                </a:r>
                <a14:m>
                  <m:oMath xmlns:m="http://schemas.openxmlformats.org/officeDocument/2006/math">
                    <m:r>
                      <a:rPr lang="en-US" altLang="ja-JP" sz="2400" i="1" kern="1000" smtClean="0">
                        <a:effectLst/>
                        <a:latin typeface="Cambria Math" panose="02040503050406030204" pitchFamily="18" charset="0"/>
                        <a:ea typeface="ＭＳ 明朝" panose="02020609040205080304" pitchFamily="17" charset="-128"/>
                        <a:cs typeface="Times New Roman" panose="02020603050405020304" pitchFamily="18" charset="0"/>
                      </a:rPr>
                      <m:t>𝐵</m:t>
                    </m:r>
                    <m:d>
                      <m:d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𝑑</m:t>
                        </m:r>
                      </m:e>
                    </m:d>
                  </m:oMath>
                </a14:m>
                <a:r>
                  <a:rPr kumimoji="1" lang="ja-JP" altLang="en-US" sz="2400" dirty="0"/>
                  <a:t>が</a:t>
                </a:r>
                <a:r>
                  <a:rPr kumimoji="1" lang="en-US" altLang="ja-JP" sz="2400" dirty="0"/>
                  <a:t>Σ</a:t>
                </a:r>
                <a:r>
                  <a:rPr kumimoji="1" lang="ja-JP" altLang="en-US" sz="2400" dirty="0"/>
                  <a:t>の過熱磁場</a:t>
                </a:r>
                <a14:m>
                  <m:oMath xmlns:m="http://schemas.openxmlformats.org/officeDocument/2006/math">
                    <m:sSubSup>
                      <m:sSubSupPr>
                        <m:ctrlPr>
                          <a:rPr lang="ja-JP" altLang="en-US" sz="2400" i="1">
                            <a:solidFill>
                              <a:srgbClr val="836967"/>
                            </a:solidFill>
                            <a:latin typeface="Cambria Math" panose="02040503050406030204" pitchFamily="18" charset="0"/>
                          </a:rPr>
                        </m:ctrlPr>
                      </m:sSubSupPr>
                      <m:e>
                        <m:r>
                          <a:rPr lang="ja-JP" altLang="en-US" sz="2400" i="1">
                            <a:latin typeface="Cambria Math" panose="02040503050406030204" pitchFamily="18" charset="0"/>
                          </a:rPr>
                          <m:t>𝐵</m:t>
                        </m:r>
                      </m:e>
                      <m:sub>
                        <m:r>
                          <a:rPr lang="ja-JP" altLang="en-US" sz="2400" i="1">
                            <a:latin typeface="Cambria Math" panose="02040503050406030204" pitchFamily="18" charset="0"/>
                          </a:rPr>
                          <m:t>𝑠h</m:t>
                        </m:r>
                      </m:sub>
                      <m:sup>
                        <m:d>
                          <m:dPr>
                            <m:ctrlPr>
                              <a:rPr lang="ja-JP" altLang="en-US" sz="2400" i="1">
                                <a:latin typeface="Cambria Math" panose="02040503050406030204" pitchFamily="18" charset="0"/>
                              </a:rPr>
                            </m:ctrlPr>
                          </m:dPr>
                          <m:e>
                            <m:r>
                              <m:rPr>
                                <m:sty m:val="p"/>
                              </m:rPr>
                              <a:rPr lang="ja-JP" altLang="en-US" sz="2400">
                                <a:latin typeface="Cambria Math" panose="02040503050406030204" pitchFamily="18" charset="0"/>
                              </a:rPr>
                              <m:t>Σ</m:t>
                            </m:r>
                          </m:e>
                        </m:d>
                      </m:sup>
                    </m:sSubSup>
                  </m:oMath>
                </a14:m>
                <a:r>
                  <a:rPr kumimoji="1" lang="ja-JP" altLang="en-US" sz="2400" dirty="0"/>
                  <a:t>に達するような印加磁場</a:t>
                </a:r>
                <a14:m>
                  <m:oMath xmlns:m="http://schemas.openxmlformats.org/officeDocument/2006/math">
                    <m:sSub>
                      <m:sSubPr>
                        <m:ctrlPr>
                          <a:rPr lang="ja-JP" altLang="ja-JP" sz="2400" i="1" kern="10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0</m:t>
                        </m:r>
                      </m:sub>
                    </m:sSub>
                  </m:oMath>
                </a14:m>
                <a:r>
                  <a:rPr kumimoji="1" lang="ja-JP" altLang="en-US" sz="2400" dirty="0"/>
                  <a:t>である。よって</a:t>
                </a:r>
              </a:p>
            </p:txBody>
          </p:sp>
        </mc:Choice>
        <mc:Fallback xmlns="">
          <p:sp>
            <p:nvSpPr>
              <p:cNvPr id="16" name="テキスト ボックス 15">
                <a:extLst>
                  <a:ext uri="{FF2B5EF4-FFF2-40B4-BE49-F238E27FC236}">
                    <a16:creationId xmlns:a16="http://schemas.microsoft.com/office/drawing/2014/main" id="{01F7B257-A57F-D7D3-4994-3E24B31673F9}"/>
                  </a:ext>
                </a:extLst>
              </p:cNvPr>
              <p:cNvSpPr txBox="1">
                <a:spLocks noRot="1" noChangeAspect="1" noMove="1" noResize="1" noEditPoints="1" noAdjustHandles="1" noChangeArrowheads="1" noChangeShapeType="1" noTextEdit="1"/>
              </p:cNvSpPr>
              <p:nvPr/>
            </p:nvSpPr>
            <p:spPr>
              <a:xfrm>
                <a:off x="53572" y="2908566"/>
                <a:ext cx="7310266" cy="924292"/>
              </a:xfrm>
              <a:prstGeom prst="rect">
                <a:avLst/>
              </a:prstGeom>
              <a:blipFill>
                <a:blip r:embed="rId6"/>
                <a:stretch>
                  <a:fillRect l="-1334" b="-13816"/>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FF188A23-2283-C258-C161-E5D5E2DE36B9}"/>
              </a:ext>
            </a:extLst>
          </p:cNvPr>
          <p:cNvSpPr txBox="1"/>
          <p:nvPr/>
        </p:nvSpPr>
        <p:spPr>
          <a:xfrm>
            <a:off x="53572" y="4568718"/>
            <a:ext cx="7465909" cy="461665"/>
          </a:xfrm>
          <a:prstGeom prst="rect">
            <a:avLst/>
          </a:prstGeom>
          <a:noFill/>
        </p:spPr>
        <p:txBody>
          <a:bodyPr wrap="square" rtlCol="0">
            <a:spAutoFit/>
          </a:bodyPr>
          <a:lstStyle/>
          <a:p>
            <a:r>
              <a:rPr kumimoji="1" lang="ja-JP" altLang="en-US" sz="2400" dirty="0"/>
              <a:t>が得られる。</a:t>
            </a:r>
            <a:endParaRPr kumimoji="1" lang="en-US" altLang="ja-JP" sz="2400" dirty="0"/>
          </a:p>
        </p:txBody>
      </p:sp>
    </p:spTree>
    <p:extLst>
      <p:ext uri="{BB962C8B-B14F-4D97-AF65-F5344CB8AC3E}">
        <p14:creationId xmlns:p14="http://schemas.microsoft.com/office/powerpoint/2010/main" val="36633913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53EA132-E8AB-2021-4F95-DBFE0FA32EEF}"/>
              </a:ext>
            </a:extLst>
          </p:cNvPr>
          <p:cNvSpPr txBox="1"/>
          <p:nvPr/>
        </p:nvSpPr>
        <p:spPr>
          <a:xfrm>
            <a:off x="53572" y="41659"/>
            <a:ext cx="2750274" cy="400110"/>
          </a:xfrm>
          <a:prstGeom prst="rect">
            <a:avLst/>
          </a:prstGeom>
          <a:noFill/>
          <a:ln>
            <a:solidFill>
              <a:schemeClr val="tx1"/>
            </a:solidFill>
          </a:ln>
        </p:spPr>
        <p:txBody>
          <a:bodyPr wrap="square">
            <a:spAutoFit/>
          </a:bodyPr>
          <a:lstStyle/>
          <a:p>
            <a:pPr algn="ctr"/>
            <a:r>
              <a:rPr lang="en-US" altLang="ja-JP" sz="2000" b="1" dirty="0"/>
              <a:t>4.2 </a:t>
            </a:r>
            <a:r>
              <a:rPr lang="ja-JP" altLang="en-US" sz="2000" b="1" dirty="0"/>
              <a:t>最適膜厚の存在</a:t>
            </a:r>
            <a:endParaRPr kumimoji="1" lang="en-US" altLang="ja-JP" sz="2000" b="1"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0A32DBF-4BDF-4719-C7F1-0E725540EB5E}"/>
                  </a:ext>
                </a:extLst>
              </p:cNvPr>
              <p:cNvSpPr txBox="1"/>
              <p:nvPr/>
            </p:nvSpPr>
            <p:spPr>
              <a:xfrm>
                <a:off x="4987889" y="1513275"/>
                <a:ext cx="4302026" cy="13341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ja-JP" sz="2800" i="1">
                              <a:effectLst/>
                              <a:latin typeface="Cambria Math" panose="02040503050406030204" pitchFamily="18" charset="0"/>
                              <a:ea typeface="Cambria Math" panose="020405030504060302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𝛾</m:t>
                          </m:r>
                        </m:e>
                        <m:sub>
                          <m:r>
                            <m:rPr>
                              <m:sty m:val="p"/>
                            </m:rPr>
                            <a:rPr lang="en-US" altLang="ja-JP" sz="28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2800" i="1">
                              <a:effectLst/>
                              <a:latin typeface="Cambria Math" panose="02040503050406030204" pitchFamily="18" charset="0"/>
                              <a:ea typeface="Cambria Math" panose="02040503050406030204" pitchFamily="18" charset="0"/>
                            </a:rPr>
                          </m:ctrlPr>
                        </m:fPr>
                        <m:num>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1</m:t>
                          </m:r>
                        </m:num>
                        <m:den>
                          <m:func>
                            <m:funcPr>
                              <m:ctrlPr>
                                <a:rPr lang="ja-JP" altLang="ja-JP" sz="2800" i="1">
                                  <a:effectLst/>
                                  <a:latin typeface="Cambria Math" panose="02040503050406030204" pitchFamily="18" charset="0"/>
                                  <a:ea typeface="Cambria Math" panose="02040503050406030204" pitchFamily="18" charset="0"/>
                                </a:rPr>
                              </m:ctrlPr>
                            </m:funcPr>
                            <m:fName>
                              <m:r>
                                <m:rPr>
                                  <m:sty m:val="p"/>
                                </m:rPr>
                                <a:rPr lang="en-US" altLang="ja-JP" sz="2800" kern="1000">
                                  <a:effectLst/>
                                  <a:latin typeface="Cambria Math" panose="02040503050406030204" pitchFamily="18" charset="0"/>
                                  <a:ea typeface="ＭＳ 明朝" panose="02020609040205080304" pitchFamily="17" charset="-128"/>
                                  <a:cs typeface="Times New Roman" panose="02020603050405020304" pitchFamily="18" charset="0"/>
                                </a:rPr>
                                <m:t>cosh</m:t>
                              </m:r>
                            </m:fName>
                            <m:e>
                              <m:f>
                                <m:fPr>
                                  <m:ctrlPr>
                                    <a:rPr lang="ja-JP" altLang="ja-JP" sz="2800" i="1">
                                      <a:effectLst/>
                                      <a:latin typeface="Cambria Math" panose="02040503050406030204" pitchFamily="18" charset="0"/>
                                      <a:ea typeface="Cambria Math" panose="02040503050406030204" pitchFamily="18" charset="0"/>
                                    </a:rPr>
                                  </m:ctrlPr>
                                </m:fPr>
                                <m:num>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800" i="1">
                                          <a:effectLst/>
                                          <a:latin typeface="Cambria Math" panose="02040503050406030204" pitchFamily="18" charset="0"/>
                                          <a:ea typeface="Cambria Math" panose="020405030504060302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m:t>
                          </m:r>
                          <m:f>
                            <m:fPr>
                              <m:ctrlPr>
                                <a:rPr lang="ja-JP" altLang="ja-JP" sz="2800" i="1">
                                  <a:effectLst/>
                                  <a:latin typeface="Cambria Math" panose="02040503050406030204" pitchFamily="18" charset="0"/>
                                  <a:ea typeface="Cambria Math" panose="02040503050406030204" pitchFamily="18" charset="0"/>
                                </a:rPr>
                              </m:ctrlPr>
                            </m:fPr>
                            <m:num>
                              <m:sSub>
                                <m:sSubPr>
                                  <m:ctrlPr>
                                    <a:rPr lang="ja-JP" altLang="ja-JP" sz="2800" i="1">
                                      <a:effectLst/>
                                      <a:latin typeface="Cambria Math" panose="02040503050406030204" pitchFamily="18" charset="0"/>
                                      <a:ea typeface="Cambria Math" panose="020405030504060302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m:rPr>
                                      <m:sty m:val="p"/>
                                    </m:rPr>
                                    <a:rPr lang="en-US" altLang="ja-JP" sz="28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num>
                            <m:den>
                              <m:sSub>
                                <m:sSubPr>
                                  <m:ctrlPr>
                                    <a:rPr lang="ja-JP" altLang="ja-JP" sz="2800" i="1">
                                      <a:effectLst/>
                                      <a:latin typeface="Cambria Math" panose="02040503050406030204" pitchFamily="18" charset="0"/>
                                      <a:ea typeface="Cambria Math" panose="020405030504060302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func>
                            <m:funcPr>
                              <m:ctrlPr>
                                <a:rPr lang="ja-JP" altLang="ja-JP" sz="2800" i="1">
                                  <a:effectLst/>
                                  <a:latin typeface="Cambria Math" panose="02040503050406030204" pitchFamily="18" charset="0"/>
                                  <a:ea typeface="Cambria Math" panose="02040503050406030204" pitchFamily="18" charset="0"/>
                                </a:rPr>
                              </m:ctrlPr>
                            </m:funcPr>
                            <m:fName>
                              <m:r>
                                <m:rPr>
                                  <m:sty m:val="p"/>
                                </m:rPr>
                                <a:rPr lang="en-US" altLang="ja-JP" sz="2800" kern="1000">
                                  <a:effectLst/>
                                  <a:latin typeface="Cambria Math" panose="02040503050406030204" pitchFamily="18" charset="0"/>
                                  <a:ea typeface="ＭＳ 明朝" panose="02020609040205080304" pitchFamily="17" charset="-128"/>
                                  <a:cs typeface="Times New Roman" panose="02020603050405020304" pitchFamily="18" charset="0"/>
                                </a:rPr>
                                <m:t>sinh</m:t>
                              </m:r>
                            </m:fName>
                            <m:e>
                              <m:f>
                                <m:fPr>
                                  <m:ctrlPr>
                                    <a:rPr lang="ja-JP" altLang="ja-JP" sz="2800" i="1">
                                      <a:effectLst/>
                                      <a:latin typeface="Cambria Math" panose="02040503050406030204" pitchFamily="18" charset="0"/>
                                      <a:ea typeface="Cambria Math" panose="02040503050406030204" pitchFamily="18" charset="0"/>
                                    </a:rPr>
                                  </m:ctrlPr>
                                </m:fPr>
                                <m:num>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𝑑</m:t>
                                  </m:r>
                                </m:num>
                                <m:den>
                                  <m:sSub>
                                    <m:sSubPr>
                                      <m:ctrlPr>
                                        <a:rPr lang="ja-JP" altLang="ja-JP" sz="2800" i="1">
                                          <a:effectLst/>
                                          <a:latin typeface="Cambria Math" panose="02040503050406030204" pitchFamily="18" charset="0"/>
                                          <a:ea typeface="Cambria Math" panose="020405030504060302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𝜆</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Sub>
                                </m:den>
                              </m:f>
                            </m:e>
                          </m:func>
                        </m:den>
                      </m:f>
                    </m:oMath>
                  </m:oMathPara>
                </a14:m>
                <a:endParaRPr lang="ja-JP" altLang="en-US" sz="2800" dirty="0"/>
              </a:p>
            </p:txBody>
          </p:sp>
        </mc:Choice>
        <mc:Fallback xmlns="">
          <p:sp>
            <p:nvSpPr>
              <p:cNvPr id="8" name="テキスト ボックス 7">
                <a:extLst>
                  <a:ext uri="{FF2B5EF4-FFF2-40B4-BE49-F238E27FC236}">
                    <a16:creationId xmlns:a16="http://schemas.microsoft.com/office/drawing/2014/main" id="{40A32DBF-4BDF-4719-C7F1-0E725540EB5E}"/>
                  </a:ext>
                </a:extLst>
              </p:cNvPr>
              <p:cNvSpPr txBox="1">
                <a:spLocks noRot="1" noChangeAspect="1" noMove="1" noResize="1" noEditPoints="1" noAdjustHandles="1" noChangeArrowheads="1" noChangeShapeType="1" noTextEdit="1"/>
              </p:cNvSpPr>
              <p:nvPr/>
            </p:nvSpPr>
            <p:spPr>
              <a:xfrm>
                <a:off x="4987889" y="1513275"/>
                <a:ext cx="4302026" cy="133414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031F2EA-CFDA-FE4C-EF69-93D97CF41CA6}"/>
                  </a:ext>
                </a:extLst>
              </p:cNvPr>
              <p:cNvSpPr txBox="1"/>
              <p:nvPr/>
            </p:nvSpPr>
            <p:spPr>
              <a:xfrm>
                <a:off x="926560" y="3681520"/>
                <a:ext cx="6094378" cy="6320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ja-JP" altLang="en-US" sz="2800" i="1" smtClean="0">
                              <a:solidFill>
                                <a:srgbClr val="836967"/>
                              </a:solidFill>
                              <a:latin typeface="Cambria Math" panose="02040503050406030204" pitchFamily="18" charset="0"/>
                            </a:rPr>
                          </m:ctrlPr>
                        </m:sSubSupPr>
                        <m:e>
                          <m:r>
                            <a:rPr lang="ja-JP" altLang="en-US" sz="2800" i="1">
                              <a:latin typeface="Cambria Math" panose="02040503050406030204" pitchFamily="18" charset="0"/>
                            </a:rPr>
                            <m:t>𝐵</m:t>
                          </m:r>
                        </m:e>
                        <m:sub>
                          <m:r>
                            <m:rPr>
                              <m:sty m:val="p"/>
                            </m:rPr>
                            <a:rPr lang="ja-JP" altLang="en-US" sz="2800" i="0">
                              <a:latin typeface="Cambria Math" panose="02040503050406030204" pitchFamily="18" charset="0"/>
                            </a:rPr>
                            <m:t>max</m:t>
                          </m:r>
                        </m:sub>
                        <m:sup>
                          <m:d>
                            <m:dPr>
                              <m:ctrlPr>
                                <a:rPr lang="ja-JP" altLang="en-US" sz="2800" i="1">
                                  <a:latin typeface="Cambria Math" panose="02040503050406030204" pitchFamily="18" charset="0"/>
                                </a:rPr>
                              </m:ctrlPr>
                            </m:dPr>
                            <m:e>
                              <m:r>
                                <m:rPr>
                                  <m:sty m:val="p"/>
                                </m:rPr>
                                <a:rPr lang="ja-JP" altLang="en-US" sz="2800" i="0">
                                  <a:latin typeface="Cambria Math" panose="02040503050406030204" pitchFamily="18" charset="0"/>
                                </a:rPr>
                                <m:t>Σ</m:t>
                              </m:r>
                              <m:r>
                                <a:rPr lang="ja-JP" altLang="en-US" sz="2800" i="0">
                                  <a:latin typeface="Cambria Math" panose="02040503050406030204" pitchFamily="18" charset="0"/>
                                </a:rPr>
                                <m:t> </m:t>
                              </m:r>
                              <m:r>
                                <m:rPr>
                                  <m:sty m:val="p"/>
                                </m:rPr>
                                <a:rPr lang="ja-JP" altLang="en-US" sz="2800" i="0">
                                  <a:latin typeface="Cambria Math" panose="02040503050406030204" pitchFamily="18" charset="0"/>
                                </a:rPr>
                                <m:t>in</m:t>
                              </m:r>
                              <m:r>
                                <a:rPr lang="ja-JP" altLang="en-US" sz="2800" i="0">
                                  <a:latin typeface="Cambria Math" panose="02040503050406030204" pitchFamily="18" charset="0"/>
                                </a:rPr>
                                <m:t> </m:t>
                              </m:r>
                              <m:r>
                                <m:rPr>
                                  <m:sty m:val="p"/>
                                </m:rPr>
                                <a:rPr lang="ja-JP" altLang="en-US" sz="2800" i="0">
                                  <a:latin typeface="Cambria Math" panose="02040503050406030204" pitchFamily="18" charset="0"/>
                                </a:rPr>
                                <m:t>SIΣ</m:t>
                              </m:r>
                            </m:e>
                          </m:d>
                        </m:sup>
                      </m:sSubSup>
                      <m:r>
                        <a:rPr lang="ja-JP" altLang="en-US" sz="2800" i="0">
                          <a:latin typeface="Cambria Math" panose="02040503050406030204" pitchFamily="18" charset="0"/>
                        </a:rPr>
                        <m:t>=</m:t>
                      </m:r>
                      <m:sSubSup>
                        <m:sSubSupPr>
                          <m:ctrlPr>
                            <a:rPr lang="ja-JP" altLang="en-US" sz="2800" i="1" smtClean="0">
                              <a:solidFill>
                                <a:srgbClr val="FF0000"/>
                              </a:solidFill>
                              <a:latin typeface="Cambria Math" panose="02040503050406030204" pitchFamily="18" charset="0"/>
                            </a:rPr>
                          </m:ctrlPr>
                        </m:sSubSupPr>
                        <m:e>
                          <m:r>
                            <a:rPr lang="ja-JP" altLang="en-US" sz="2800" i="1">
                              <a:solidFill>
                                <a:srgbClr val="FF0000"/>
                              </a:solidFill>
                              <a:latin typeface="Cambria Math" panose="02040503050406030204" pitchFamily="18" charset="0"/>
                            </a:rPr>
                            <m:t>𝛾</m:t>
                          </m:r>
                        </m:e>
                        <m:sub>
                          <m:r>
                            <m:rPr>
                              <m:sty m:val="p"/>
                            </m:rPr>
                            <a:rPr lang="ja-JP" altLang="en-US" sz="2800" i="0">
                              <a:solidFill>
                                <a:srgbClr val="FF0000"/>
                              </a:solidFill>
                              <a:latin typeface="Cambria Math" panose="02040503050406030204" pitchFamily="18" charset="0"/>
                            </a:rPr>
                            <m:t>Σ</m:t>
                          </m:r>
                        </m:sub>
                        <m:sup>
                          <m:r>
                            <a:rPr lang="ja-JP" altLang="en-US" sz="2800" i="0">
                              <a:solidFill>
                                <a:srgbClr val="FF0000"/>
                              </a:solidFill>
                              <a:latin typeface="Cambria Math" panose="02040503050406030204" pitchFamily="18" charset="0"/>
                            </a:rPr>
                            <m:t>−1</m:t>
                          </m:r>
                        </m:sup>
                      </m:sSubSup>
                      <m:sSubSup>
                        <m:sSubSupPr>
                          <m:ctrlPr>
                            <a:rPr lang="ja-JP" altLang="en-US" sz="2800" i="1">
                              <a:solidFill>
                                <a:srgbClr val="836967"/>
                              </a:solidFill>
                              <a:latin typeface="Cambria Math" panose="02040503050406030204" pitchFamily="18" charset="0"/>
                            </a:rPr>
                          </m:ctrlPr>
                        </m:sSubSupPr>
                        <m:e>
                          <m:r>
                            <a:rPr lang="ja-JP" altLang="en-US" sz="2800" i="1">
                              <a:latin typeface="Cambria Math" panose="02040503050406030204" pitchFamily="18" charset="0"/>
                            </a:rPr>
                            <m:t>𝐵</m:t>
                          </m:r>
                        </m:e>
                        <m:sub>
                          <m:r>
                            <a:rPr lang="ja-JP" altLang="en-US" sz="2800" i="1">
                              <a:latin typeface="Cambria Math" panose="02040503050406030204" pitchFamily="18" charset="0"/>
                            </a:rPr>
                            <m:t>𝑠h</m:t>
                          </m:r>
                        </m:sub>
                        <m:sup>
                          <m:d>
                            <m:dPr>
                              <m:ctrlPr>
                                <a:rPr lang="ja-JP" altLang="en-US" sz="2800" i="1">
                                  <a:latin typeface="Cambria Math" panose="02040503050406030204" pitchFamily="18" charset="0"/>
                                </a:rPr>
                              </m:ctrlPr>
                            </m:dPr>
                            <m:e>
                              <m:r>
                                <m:rPr>
                                  <m:sty m:val="p"/>
                                </m:rPr>
                                <a:rPr lang="ja-JP" altLang="en-US" sz="2800" i="0">
                                  <a:latin typeface="Cambria Math" panose="02040503050406030204" pitchFamily="18" charset="0"/>
                                </a:rPr>
                                <m:t>Σ</m:t>
                              </m:r>
                            </m:e>
                          </m:d>
                        </m:sup>
                      </m:sSubSup>
                    </m:oMath>
                  </m:oMathPara>
                </a14:m>
                <a:endParaRPr lang="ja-JP" altLang="en-US" sz="2800" dirty="0"/>
              </a:p>
            </p:txBody>
          </p:sp>
        </mc:Choice>
        <mc:Fallback xmlns="">
          <p:sp>
            <p:nvSpPr>
              <p:cNvPr id="10" name="テキスト ボックス 9">
                <a:extLst>
                  <a:ext uri="{FF2B5EF4-FFF2-40B4-BE49-F238E27FC236}">
                    <a16:creationId xmlns:a16="http://schemas.microsoft.com/office/drawing/2014/main" id="{6031F2EA-CFDA-FE4C-EF69-93D97CF41CA6}"/>
                  </a:ext>
                </a:extLst>
              </p:cNvPr>
              <p:cNvSpPr txBox="1">
                <a:spLocks noRot="1" noChangeAspect="1" noMove="1" noResize="1" noEditPoints="1" noAdjustHandles="1" noChangeArrowheads="1" noChangeShapeType="1" noTextEdit="1"/>
              </p:cNvSpPr>
              <p:nvPr/>
            </p:nvSpPr>
            <p:spPr>
              <a:xfrm>
                <a:off x="926560" y="3681520"/>
                <a:ext cx="6094378" cy="632096"/>
              </a:xfrm>
              <a:prstGeom prst="rect">
                <a:avLst/>
              </a:prstGeom>
              <a:blipFill>
                <a:blip r:embed="rId3"/>
                <a:stretch>
                  <a:fillRect/>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F91A1859-9E01-B0EF-F575-5220C3E51DC1}"/>
              </a:ext>
            </a:extLst>
          </p:cNvPr>
          <p:cNvSpPr txBox="1"/>
          <p:nvPr/>
        </p:nvSpPr>
        <p:spPr>
          <a:xfrm>
            <a:off x="-19456" y="478328"/>
            <a:ext cx="8774348" cy="1200329"/>
          </a:xfrm>
          <a:prstGeom prst="rect">
            <a:avLst/>
          </a:prstGeom>
          <a:noFill/>
        </p:spPr>
        <p:txBody>
          <a:bodyPr wrap="square" rtlCol="0">
            <a:spAutoFit/>
          </a:bodyPr>
          <a:lstStyle/>
          <a:p>
            <a:r>
              <a:rPr kumimoji="1" lang="ja-JP" altLang="en-US" sz="2400" dirty="0"/>
              <a:t>一方で、</a:t>
            </a:r>
            <a:r>
              <a:rPr kumimoji="1" lang="en-US" altLang="ja-JP" sz="2400" dirty="0"/>
              <a:t>S</a:t>
            </a:r>
            <a:r>
              <a:rPr kumimoji="1" lang="ja-JP" altLang="en-US" sz="2400" dirty="0"/>
              <a:t>がいくら強くても</a:t>
            </a:r>
            <a:r>
              <a:rPr kumimoji="1" lang="en-US" altLang="ja-JP" sz="2400" dirty="0"/>
              <a:t>Σ</a:t>
            </a:r>
            <a:r>
              <a:rPr kumimoji="1" lang="ja-JP" altLang="en-US" sz="2400" dirty="0"/>
              <a:t>が磁場で壊されれば、そこまでである。そこで、次に</a:t>
            </a:r>
            <a:r>
              <a:rPr kumimoji="1" lang="en-US" altLang="ja-JP" sz="2400" dirty="0"/>
              <a:t>Σ</a:t>
            </a:r>
            <a:r>
              <a:rPr kumimoji="1" lang="ja-JP" altLang="en-US" sz="2400" dirty="0"/>
              <a:t>がどれだけの磁場に耐えられるかを評価しよう。</a:t>
            </a:r>
          </a:p>
        </p:txBody>
      </p:sp>
      <p:pic>
        <p:nvPicPr>
          <p:cNvPr id="12" name="図 11">
            <a:extLst>
              <a:ext uri="{FF2B5EF4-FFF2-40B4-BE49-F238E27FC236}">
                <a16:creationId xmlns:a16="http://schemas.microsoft.com/office/drawing/2014/main" id="{97BE95ED-FCCC-4FD1-7FB3-A810716542D8}"/>
              </a:ext>
            </a:extLst>
          </p:cNvPr>
          <p:cNvPicPr>
            <a:picLocks noChangeAspect="1"/>
          </p:cNvPicPr>
          <p:nvPr/>
        </p:nvPicPr>
        <p:blipFill>
          <a:blip r:embed="rId4"/>
          <a:srcRect r="15901"/>
          <a:stretch/>
        </p:blipFill>
        <p:spPr>
          <a:xfrm>
            <a:off x="8774348" y="241714"/>
            <a:ext cx="3373909" cy="1549013"/>
          </a:xfrm>
          <a:prstGeom prst="rect">
            <a:avLst/>
          </a:prstGeom>
          <a:ln>
            <a:solidFill>
              <a:schemeClr val="tx1"/>
            </a:solidFill>
          </a:ln>
        </p:spPr>
      </p:pic>
      <p:sp>
        <p:nvSpPr>
          <p:cNvPr id="13" name="テキスト ボックス 12">
            <a:extLst>
              <a:ext uri="{FF2B5EF4-FFF2-40B4-BE49-F238E27FC236}">
                <a16:creationId xmlns:a16="http://schemas.microsoft.com/office/drawing/2014/main" id="{A4DA0BF4-7429-EB63-483E-830B5FC91CF4}"/>
              </a:ext>
            </a:extLst>
          </p:cNvPr>
          <p:cNvSpPr txBox="1"/>
          <p:nvPr/>
        </p:nvSpPr>
        <p:spPr>
          <a:xfrm>
            <a:off x="17423" y="1790727"/>
            <a:ext cx="2339102" cy="461665"/>
          </a:xfrm>
          <a:prstGeom prst="rect">
            <a:avLst/>
          </a:prstGeom>
          <a:noFill/>
        </p:spPr>
        <p:txBody>
          <a:bodyPr wrap="none" rtlCol="0">
            <a:spAutoFit/>
          </a:bodyPr>
          <a:lstStyle/>
          <a:p>
            <a:r>
              <a:rPr kumimoji="1" lang="en-US" altLang="ja-JP" sz="2400" dirty="0"/>
              <a:t>Σ</a:t>
            </a:r>
            <a:r>
              <a:rPr kumimoji="1" lang="ja-JP" altLang="en-US" sz="2400" dirty="0"/>
              <a:t>の表面磁場は</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883A35E9-05A4-B445-2204-D052FCA7FDE7}"/>
                  </a:ext>
                </a:extLst>
              </p:cNvPr>
              <p:cNvSpPr txBox="1"/>
              <p:nvPr/>
            </p:nvSpPr>
            <p:spPr>
              <a:xfrm>
                <a:off x="1902649" y="1926854"/>
                <a:ext cx="3048729" cy="325538"/>
              </a:xfrm>
              <a:prstGeom prst="rect">
                <a:avLst/>
              </a:prstGeom>
              <a:noFill/>
            </p:spPr>
            <p:txBody>
              <a:bodyPr wrap="square">
                <a:spAutoFit/>
              </a:bodyPr>
              <a:lstStyle/>
              <a:p>
                <a:pPr indent="133350" algn="ctr" hangingPunct="0">
                  <a:lnSpc>
                    <a:spcPts val="1600"/>
                  </a:lnSpc>
                  <a:tabLst>
                    <a:tab pos="133350" algn="l"/>
                  </a:tabLst>
                </a:pPr>
                <a14:m>
                  <m:oMath xmlns:m="http://schemas.openxmlformats.org/officeDocument/2006/math">
                    <m:r>
                      <a:rPr lang="en-US" altLang="ja-JP" sz="2800" i="1" kern="1000" smtClean="0">
                        <a:effectLst/>
                        <a:latin typeface="Cambria Math" panose="02040503050406030204" pitchFamily="18" charset="0"/>
                        <a:ea typeface="ＭＳ 明朝" panose="02020609040205080304" pitchFamily="17" charset="-128"/>
                        <a:cs typeface="Times New Roman" panose="02020603050405020304" pitchFamily="18" charset="0"/>
                      </a:rPr>
                      <m:t>𝐵</m:t>
                    </m:r>
                    <m:d>
                      <m:d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𝑑</m:t>
                        </m:r>
                      </m:e>
                    </m:d>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𝛾</m:t>
                        </m:r>
                      </m:e>
                      <m:sub>
                        <m:r>
                          <m:rPr>
                            <m:sty m:val="p"/>
                          </m:rPr>
                          <a:rPr lang="en-US" altLang="ja-JP" sz="2800" kern="1000">
                            <a:effectLst/>
                            <a:latin typeface="Cambria Math" panose="02040503050406030204" pitchFamily="18" charset="0"/>
                            <a:ea typeface="ＭＳ 明朝" panose="02020609040205080304" pitchFamily="17" charset="-128"/>
                            <a:cs typeface="Times New Roman" panose="02020603050405020304" pitchFamily="18" charset="0"/>
                          </a:rPr>
                          <m:t>Σ</m:t>
                        </m:r>
                      </m:sub>
                    </m:sSub>
                    <m:sSub>
                      <m:sSubPr>
                        <m:ctrlPr>
                          <a:rPr lang="ja-JP" altLang="ja-JP" sz="2800" i="1" kern="1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2800" i="1" kern="1000">
                            <a:effectLst/>
                            <a:latin typeface="Cambria Math" panose="02040503050406030204" pitchFamily="18" charset="0"/>
                            <a:ea typeface="ＭＳ 明朝" panose="02020609040205080304" pitchFamily="17" charset="-128"/>
                            <a:cs typeface="Times New Roman" panose="02020603050405020304" pitchFamily="18" charset="0"/>
                          </a:rPr>
                          <m:t>0</m:t>
                        </m:r>
                      </m:sub>
                    </m:sSub>
                  </m:oMath>
                </a14:m>
                <a:r>
                  <a:rPr lang="en-US" altLang="ja-JP" sz="2800" kern="1000" dirty="0">
                    <a:effectLst/>
                    <a:latin typeface="Century" panose="02040604050505020304" pitchFamily="18" charset="0"/>
                    <a:ea typeface="ＭＳ 明朝" panose="02020609040205080304" pitchFamily="17" charset="-128"/>
                    <a:cs typeface="Times New Roman" panose="02020603050405020304" pitchFamily="18" charset="0"/>
                  </a:rPr>
                  <a:t>    </a:t>
                </a:r>
                <a:endParaRPr lang="ja-JP" altLang="ja-JP" sz="2800" kern="1000" dirty="0">
                  <a:effectLst/>
                  <a:latin typeface="Century" panose="02040604050505020304" pitchFamily="18" charset="0"/>
                  <a:ea typeface="ＭＳ 明朝" panose="02020609040205080304" pitchFamily="17" charset="-128"/>
                  <a:cs typeface="Times New Roman" panose="02020603050405020304" pitchFamily="18" charset="0"/>
                </a:endParaRPr>
              </a:p>
            </p:txBody>
          </p:sp>
        </mc:Choice>
        <mc:Fallback xmlns="">
          <p:sp>
            <p:nvSpPr>
              <p:cNvPr id="15" name="テキスト ボックス 14">
                <a:extLst>
                  <a:ext uri="{FF2B5EF4-FFF2-40B4-BE49-F238E27FC236}">
                    <a16:creationId xmlns:a16="http://schemas.microsoft.com/office/drawing/2014/main" id="{883A35E9-05A4-B445-2204-D052FCA7FDE7}"/>
                  </a:ext>
                </a:extLst>
              </p:cNvPr>
              <p:cNvSpPr txBox="1">
                <a:spLocks noRot="1" noChangeAspect="1" noMove="1" noResize="1" noEditPoints="1" noAdjustHandles="1" noChangeArrowheads="1" noChangeShapeType="1" noTextEdit="1"/>
              </p:cNvSpPr>
              <p:nvPr/>
            </p:nvSpPr>
            <p:spPr>
              <a:xfrm>
                <a:off x="1902649" y="1926854"/>
                <a:ext cx="3048729" cy="325538"/>
              </a:xfrm>
              <a:prstGeom prst="rect">
                <a:avLst/>
              </a:prstGeom>
              <a:blipFill>
                <a:blip r:embed="rId5"/>
                <a:stretch>
                  <a:fillRect t="-226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01F7B257-A57F-D7D3-4994-3E24B31673F9}"/>
                  </a:ext>
                </a:extLst>
              </p:cNvPr>
              <p:cNvSpPr txBox="1"/>
              <p:nvPr/>
            </p:nvSpPr>
            <p:spPr>
              <a:xfrm>
                <a:off x="53572" y="2908566"/>
                <a:ext cx="7310266" cy="924292"/>
              </a:xfrm>
              <a:prstGeom prst="rect">
                <a:avLst/>
              </a:prstGeom>
              <a:noFill/>
            </p:spPr>
            <p:txBody>
              <a:bodyPr wrap="square" rtlCol="0">
                <a:spAutoFit/>
              </a:bodyPr>
              <a:lstStyle/>
              <a:p>
                <a:r>
                  <a:rPr kumimoji="1" lang="en-US" altLang="ja-JP" sz="2400" dirty="0"/>
                  <a:t>Σ</a:t>
                </a:r>
                <a:r>
                  <a:rPr kumimoji="1" lang="ja-JP" altLang="en-US" sz="2400" dirty="0"/>
                  <a:t>が破壊されるのは、</a:t>
                </a:r>
                <a14:m>
                  <m:oMath xmlns:m="http://schemas.openxmlformats.org/officeDocument/2006/math">
                    <m:r>
                      <a:rPr lang="en-US" altLang="ja-JP" sz="2400" i="1" kern="1000" smtClean="0">
                        <a:effectLst/>
                        <a:latin typeface="Cambria Math" panose="02040503050406030204" pitchFamily="18" charset="0"/>
                        <a:ea typeface="ＭＳ 明朝" panose="02020609040205080304" pitchFamily="17" charset="-128"/>
                        <a:cs typeface="Times New Roman" panose="02020603050405020304" pitchFamily="18" charset="0"/>
                      </a:rPr>
                      <m:t>𝐵</m:t>
                    </m:r>
                    <m:d>
                      <m:d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𝑑</m:t>
                        </m:r>
                      </m:e>
                    </m:d>
                  </m:oMath>
                </a14:m>
                <a:r>
                  <a:rPr kumimoji="1" lang="ja-JP" altLang="en-US" sz="2400" dirty="0"/>
                  <a:t>が</a:t>
                </a:r>
                <a:r>
                  <a:rPr kumimoji="1" lang="en-US" altLang="ja-JP" sz="2400" dirty="0"/>
                  <a:t>Σ</a:t>
                </a:r>
                <a:r>
                  <a:rPr kumimoji="1" lang="ja-JP" altLang="en-US" sz="2400" dirty="0"/>
                  <a:t>の過熱磁場</a:t>
                </a:r>
                <a14:m>
                  <m:oMath xmlns:m="http://schemas.openxmlformats.org/officeDocument/2006/math">
                    <m:sSubSup>
                      <m:sSubSupPr>
                        <m:ctrlPr>
                          <a:rPr lang="ja-JP" altLang="en-US" sz="2400" i="1">
                            <a:solidFill>
                              <a:srgbClr val="836967"/>
                            </a:solidFill>
                            <a:latin typeface="Cambria Math" panose="02040503050406030204" pitchFamily="18" charset="0"/>
                          </a:rPr>
                        </m:ctrlPr>
                      </m:sSubSupPr>
                      <m:e>
                        <m:r>
                          <a:rPr lang="ja-JP" altLang="en-US" sz="2400" i="1">
                            <a:latin typeface="Cambria Math" panose="02040503050406030204" pitchFamily="18" charset="0"/>
                          </a:rPr>
                          <m:t>𝐵</m:t>
                        </m:r>
                      </m:e>
                      <m:sub>
                        <m:r>
                          <a:rPr lang="ja-JP" altLang="en-US" sz="2400" i="1">
                            <a:latin typeface="Cambria Math" panose="02040503050406030204" pitchFamily="18" charset="0"/>
                          </a:rPr>
                          <m:t>𝑠h</m:t>
                        </m:r>
                      </m:sub>
                      <m:sup>
                        <m:d>
                          <m:dPr>
                            <m:ctrlPr>
                              <a:rPr lang="ja-JP" altLang="en-US" sz="2400" i="1">
                                <a:latin typeface="Cambria Math" panose="02040503050406030204" pitchFamily="18" charset="0"/>
                              </a:rPr>
                            </m:ctrlPr>
                          </m:dPr>
                          <m:e>
                            <m:r>
                              <m:rPr>
                                <m:sty m:val="p"/>
                              </m:rPr>
                              <a:rPr lang="ja-JP" altLang="en-US" sz="2400">
                                <a:latin typeface="Cambria Math" panose="02040503050406030204" pitchFamily="18" charset="0"/>
                              </a:rPr>
                              <m:t>Σ</m:t>
                            </m:r>
                          </m:e>
                        </m:d>
                      </m:sup>
                    </m:sSubSup>
                  </m:oMath>
                </a14:m>
                <a:r>
                  <a:rPr kumimoji="1" lang="ja-JP" altLang="en-US" sz="2400" dirty="0"/>
                  <a:t>に達するような印加磁場</a:t>
                </a:r>
                <a14:m>
                  <m:oMath xmlns:m="http://schemas.openxmlformats.org/officeDocument/2006/math">
                    <m:sSub>
                      <m:sSubPr>
                        <m:ctrlPr>
                          <a:rPr lang="ja-JP" altLang="ja-JP" sz="2400" i="1" kern="10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2400" i="1" kern="1000">
                            <a:latin typeface="Cambria Math" panose="02040503050406030204" pitchFamily="18" charset="0"/>
                            <a:ea typeface="ＭＳ 明朝" panose="02020609040205080304" pitchFamily="17" charset="-128"/>
                            <a:cs typeface="Times New Roman" panose="02020603050405020304" pitchFamily="18" charset="0"/>
                          </a:rPr>
                          <m:t>0</m:t>
                        </m:r>
                      </m:sub>
                    </m:sSub>
                  </m:oMath>
                </a14:m>
                <a:r>
                  <a:rPr kumimoji="1" lang="ja-JP" altLang="en-US" sz="2400" dirty="0"/>
                  <a:t>である。よって</a:t>
                </a:r>
              </a:p>
            </p:txBody>
          </p:sp>
        </mc:Choice>
        <mc:Fallback xmlns="">
          <p:sp>
            <p:nvSpPr>
              <p:cNvPr id="16" name="テキスト ボックス 15">
                <a:extLst>
                  <a:ext uri="{FF2B5EF4-FFF2-40B4-BE49-F238E27FC236}">
                    <a16:creationId xmlns:a16="http://schemas.microsoft.com/office/drawing/2014/main" id="{01F7B257-A57F-D7D3-4994-3E24B31673F9}"/>
                  </a:ext>
                </a:extLst>
              </p:cNvPr>
              <p:cNvSpPr txBox="1">
                <a:spLocks noRot="1" noChangeAspect="1" noMove="1" noResize="1" noEditPoints="1" noAdjustHandles="1" noChangeArrowheads="1" noChangeShapeType="1" noTextEdit="1"/>
              </p:cNvSpPr>
              <p:nvPr/>
            </p:nvSpPr>
            <p:spPr>
              <a:xfrm>
                <a:off x="53572" y="2908566"/>
                <a:ext cx="7310266" cy="924292"/>
              </a:xfrm>
              <a:prstGeom prst="rect">
                <a:avLst/>
              </a:prstGeom>
              <a:blipFill>
                <a:blip r:embed="rId6"/>
                <a:stretch>
                  <a:fillRect l="-1334" b="-13816"/>
                </a:stretch>
              </a:blipFill>
            </p:spPr>
            <p:txBody>
              <a:bodyPr/>
              <a:lstStyle/>
              <a:p>
                <a:r>
                  <a:rPr lang="ja-JP" altLang="en-US">
                    <a:noFill/>
                  </a:rPr>
                  <a:t> </a:t>
                </a:r>
              </a:p>
            </p:txBody>
          </p:sp>
        </mc:Fallback>
      </mc:AlternateContent>
      <p:pic>
        <p:nvPicPr>
          <p:cNvPr id="17" name="図 16">
            <a:extLst>
              <a:ext uri="{FF2B5EF4-FFF2-40B4-BE49-F238E27FC236}">
                <a16:creationId xmlns:a16="http://schemas.microsoft.com/office/drawing/2014/main" id="{96F28757-5E83-EB4C-D50A-21E1DB2EDABE}"/>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7442718" y="3170995"/>
            <a:ext cx="4596296" cy="3573670"/>
          </a:xfrm>
          <a:prstGeom prst="rect">
            <a:avLst/>
          </a:prstGeom>
        </p:spPr>
      </p:pic>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FF188A23-2283-C258-C161-E5D5E2DE36B9}"/>
                  </a:ext>
                </a:extLst>
              </p:cNvPr>
              <p:cNvSpPr txBox="1"/>
              <p:nvPr/>
            </p:nvSpPr>
            <p:spPr>
              <a:xfrm>
                <a:off x="53572" y="4568718"/>
                <a:ext cx="7465909" cy="842859"/>
              </a:xfrm>
              <a:prstGeom prst="rect">
                <a:avLst/>
              </a:prstGeom>
              <a:noFill/>
            </p:spPr>
            <p:txBody>
              <a:bodyPr wrap="square" rtlCol="0">
                <a:spAutoFit/>
              </a:bodyPr>
              <a:lstStyle/>
              <a:p>
                <a:r>
                  <a:rPr kumimoji="1" lang="ja-JP" altLang="en-US" sz="2400" dirty="0"/>
                  <a:t>が得られる。</a:t>
                </a:r>
                <a:endParaRPr kumimoji="1" lang="en-US" altLang="ja-JP" sz="2400" dirty="0"/>
              </a:p>
              <a:p>
                <a:r>
                  <a:rPr kumimoji="1" lang="ja-JP" altLang="en-US" sz="2400" dirty="0"/>
                  <a:t>つまり、最大磁場は</a:t>
                </a:r>
                <a14:m>
                  <m:oMath xmlns:m="http://schemas.openxmlformats.org/officeDocument/2006/math">
                    <m:sSubSup>
                      <m:sSubSupPr>
                        <m:ctrlPr>
                          <a:rPr lang="ja-JP" altLang="en-US" sz="2400" i="1">
                            <a:solidFill>
                              <a:srgbClr val="FF0000"/>
                            </a:solidFill>
                            <a:latin typeface="Cambria Math" panose="02040503050406030204" pitchFamily="18" charset="0"/>
                          </a:rPr>
                        </m:ctrlPr>
                      </m:sSubSupPr>
                      <m:e>
                        <m:r>
                          <a:rPr lang="ja-JP" altLang="en-US" sz="2400" i="1">
                            <a:solidFill>
                              <a:srgbClr val="FF0000"/>
                            </a:solidFill>
                            <a:latin typeface="Cambria Math" panose="02040503050406030204" pitchFamily="18" charset="0"/>
                          </a:rPr>
                          <m:t>𝛾</m:t>
                        </m:r>
                      </m:e>
                      <m:sub>
                        <m:r>
                          <m:rPr>
                            <m:sty m:val="p"/>
                          </m:rPr>
                          <a:rPr lang="ja-JP" altLang="en-US" sz="2400">
                            <a:solidFill>
                              <a:srgbClr val="FF0000"/>
                            </a:solidFill>
                            <a:latin typeface="Cambria Math" panose="02040503050406030204" pitchFamily="18" charset="0"/>
                          </a:rPr>
                          <m:t>Σ</m:t>
                        </m:r>
                      </m:sub>
                      <m:sup>
                        <m:r>
                          <a:rPr lang="ja-JP" altLang="en-US" sz="2400">
                            <a:solidFill>
                              <a:srgbClr val="FF0000"/>
                            </a:solidFill>
                            <a:latin typeface="Cambria Math" panose="02040503050406030204" pitchFamily="18" charset="0"/>
                          </a:rPr>
                          <m:t>−1</m:t>
                        </m:r>
                      </m:sup>
                    </m:sSubSup>
                  </m:oMath>
                </a14:m>
                <a:r>
                  <a:rPr kumimoji="1" lang="ja-JP" altLang="en-US" sz="2400" dirty="0"/>
                  <a:t>だけ増幅される（</a:t>
                </a:r>
                <a:r>
                  <a:rPr lang="ja-JP" altLang="en-US" sz="2400" dirty="0"/>
                  <a:t>図の</a:t>
                </a:r>
                <a:r>
                  <a:rPr lang="ja-JP" altLang="en-US" sz="2400" dirty="0">
                    <a:solidFill>
                      <a:srgbClr val="FF0000"/>
                    </a:solidFill>
                  </a:rPr>
                  <a:t>赤線</a:t>
                </a:r>
                <a:r>
                  <a:rPr lang="ja-JP" altLang="en-US" sz="2400" dirty="0"/>
                  <a:t>）</a:t>
                </a:r>
                <a:endParaRPr kumimoji="1" lang="ja-JP" altLang="en-US" sz="2400" b="1" dirty="0"/>
              </a:p>
            </p:txBody>
          </p:sp>
        </mc:Choice>
        <mc:Fallback xmlns="">
          <p:sp>
            <p:nvSpPr>
              <p:cNvPr id="18" name="テキスト ボックス 17">
                <a:extLst>
                  <a:ext uri="{FF2B5EF4-FFF2-40B4-BE49-F238E27FC236}">
                    <a16:creationId xmlns:a16="http://schemas.microsoft.com/office/drawing/2014/main" id="{FF188A23-2283-C258-C161-E5D5E2DE36B9}"/>
                  </a:ext>
                </a:extLst>
              </p:cNvPr>
              <p:cNvSpPr txBox="1">
                <a:spLocks noRot="1" noChangeAspect="1" noMove="1" noResize="1" noEditPoints="1" noAdjustHandles="1" noChangeArrowheads="1" noChangeShapeType="1" noTextEdit="1"/>
              </p:cNvSpPr>
              <p:nvPr/>
            </p:nvSpPr>
            <p:spPr>
              <a:xfrm>
                <a:off x="53572" y="4568718"/>
                <a:ext cx="7465909" cy="842859"/>
              </a:xfrm>
              <a:prstGeom prst="rect">
                <a:avLst/>
              </a:prstGeom>
              <a:blipFill>
                <a:blip r:embed="rId8"/>
                <a:stretch>
                  <a:fillRect l="-1306" t="-5755" b="-151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8A240AFE-4F5A-F057-4833-CBFD7985170D}"/>
                  </a:ext>
                </a:extLst>
              </p:cNvPr>
              <p:cNvSpPr txBox="1"/>
              <p:nvPr/>
            </p:nvSpPr>
            <p:spPr>
              <a:xfrm>
                <a:off x="9904585" y="5094431"/>
                <a:ext cx="2285882" cy="646331"/>
              </a:xfrm>
              <a:prstGeom prst="rect">
                <a:avLst/>
              </a:prstGeom>
              <a:noFill/>
            </p:spPr>
            <p:txBody>
              <a:bodyPr wrap="none" rtlCol="0">
                <a:spAutoFit/>
              </a:bodyPr>
              <a:lstStyle/>
              <a:p>
                <a:r>
                  <a:rPr kumimoji="1" lang="ja-JP" altLang="en-US" dirty="0"/>
                  <a:t>図の添字</a:t>
                </a:r>
                <a14:m>
                  <m:oMath xmlns:m="http://schemas.openxmlformats.org/officeDocument/2006/math">
                    <m:r>
                      <a:rPr lang="en-US" altLang="ja-JP" b="0" i="0" smtClean="0">
                        <a:latin typeface="Cambria Math" panose="02040503050406030204" pitchFamily="18" charset="0"/>
                      </a:rPr>
                      <m:t>1</m:t>
                    </m:r>
                    <m:r>
                      <a:rPr lang="ja-JP" altLang="en-US" i="1">
                        <a:latin typeface="Cambria Math" panose="02040503050406030204" pitchFamily="18" charset="0"/>
                      </a:rPr>
                      <m:t>は</m:t>
                    </m:r>
                    <m:r>
                      <a:rPr lang="en-US" altLang="ja-JP" i="1" smtClean="0">
                        <a:latin typeface="Cambria Math" panose="02040503050406030204" pitchFamily="18" charset="0"/>
                      </a:rPr>
                      <m:t>𝑆</m:t>
                    </m:r>
                  </m:oMath>
                </a14:m>
                <a:r>
                  <a:rPr kumimoji="1" lang="ja-JP" altLang="en-US" dirty="0"/>
                  <a:t>のこと</a:t>
                </a:r>
                <a:endParaRPr kumimoji="1" lang="en-US" altLang="ja-JP" dirty="0"/>
              </a:p>
              <a:p>
                <a:r>
                  <a:rPr kumimoji="1" lang="ja-JP" altLang="en-US" b="0" dirty="0"/>
                  <a:t>添字</a:t>
                </a:r>
                <a14:m>
                  <m:oMath xmlns:m="http://schemas.openxmlformats.org/officeDocument/2006/math">
                    <m:r>
                      <a:rPr kumimoji="1" lang="en-US" altLang="ja-JP" b="0" i="1" smtClean="0">
                        <a:latin typeface="Cambria Math" panose="02040503050406030204" pitchFamily="18" charset="0"/>
                      </a:rPr>
                      <m:t>2</m:t>
                    </m:r>
                    <m:r>
                      <a:rPr lang="ja-JP" altLang="en-US" i="1">
                        <a:latin typeface="Cambria Math" panose="02040503050406030204" pitchFamily="18" charset="0"/>
                      </a:rPr>
                      <m:t>は</m:t>
                    </m:r>
                    <m:r>
                      <m:rPr>
                        <m:sty m:val="p"/>
                      </m:rPr>
                      <a:rPr lang="en-US" altLang="ja-JP" b="0" i="0" smtClean="0">
                        <a:latin typeface="Cambria Math" panose="02040503050406030204" pitchFamily="18" charset="0"/>
                      </a:rPr>
                      <m:t>Σ</m:t>
                    </m:r>
                    <m:r>
                      <a:rPr lang="en-US" altLang="ja-JP" b="0" i="1" smtClean="0">
                        <a:latin typeface="Cambria Math" panose="02040503050406030204" pitchFamily="18" charset="0"/>
                      </a:rPr>
                      <m:t> </m:t>
                    </m:r>
                  </m:oMath>
                </a14:m>
                <a:r>
                  <a:rPr kumimoji="1" lang="ja-JP" altLang="en-US" dirty="0"/>
                  <a:t>のこと</a:t>
                </a:r>
              </a:p>
            </p:txBody>
          </p:sp>
        </mc:Choice>
        <mc:Fallback xmlns="">
          <p:sp>
            <p:nvSpPr>
              <p:cNvPr id="19" name="テキスト ボックス 18">
                <a:extLst>
                  <a:ext uri="{FF2B5EF4-FFF2-40B4-BE49-F238E27FC236}">
                    <a16:creationId xmlns:a16="http://schemas.microsoft.com/office/drawing/2014/main" id="{8A240AFE-4F5A-F057-4833-CBFD7985170D}"/>
                  </a:ext>
                </a:extLst>
              </p:cNvPr>
              <p:cNvSpPr txBox="1">
                <a:spLocks noRot="1" noChangeAspect="1" noMove="1" noResize="1" noEditPoints="1" noAdjustHandles="1" noChangeArrowheads="1" noChangeShapeType="1" noTextEdit="1"/>
              </p:cNvSpPr>
              <p:nvPr/>
            </p:nvSpPr>
            <p:spPr>
              <a:xfrm>
                <a:off x="9904585" y="5094431"/>
                <a:ext cx="2285882" cy="646331"/>
              </a:xfrm>
              <a:prstGeom prst="rect">
                <a:avLst/>
              </a:prstGeom>
              <a:blipFill>
                <a:blip r:embed="rId9"/>
                <a:stretch>
                  <a:fillRect l="-2400" t="-4717" r="-1867" b="-15094"/>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247F9263-93B1-1683-FFFC-9770FC60F4B8}"/>
              </a:ext>
            </a:extLst>
          </p:cNvPr>
          <p:cNvSpPr txBox="1"/>
          <p:nvPr/>
        </p:nvSpPr>
        <p:spPr>
          <a:xfrm>
            <a:off x="8176056" y="6622795"/>
            <a:ext cx="3829979" cy="276999"/>
          </a:xfrm>
          <a:prstGeom prst="rect">
            <a:avLst/>
          </a:prstGeom>
          <a:noFill/>
        </p:spPr>
        <p:txBody>
          <a:bodyPr wrap="square">
            <a:spAutoFit/>
          </a:bodyPr>
          <a:lstStyle/>
          <a:p>
            <a:r>
              <a:rPr lang="fr-FR" altLang="ja-JP" sz="1200" dirty="0">
                <a:solidFill>
                  <a:srgbClr val="0070C0"/>
                </a:solidFill>
              </a:rPr>
              <a:t>Supercond. Sci. Technol. </a:t>
            </a:r>
            <a:r>
              <a:rPr lang="fr-FR" altLang="ja-JP" sz="1200" b="1" dirty="0">
                <a:solidFill>
                  <a:srgbClr val="0070C0"/>
                </a:solidFill>
              </a:rPr>
              <a:t>30</a:t>
            </a:r>
            <a:r>
              <a:rPr lang="fr-FR" altLang="ja-JP" sz="1200" dirty="0">
                <a:solidFill>
                  <a:srgbClr val="0070C0"/>
                </a:solidFill>
              </a:rPr>
              <a:t>, 023001 (2017) </a:t>
            </a:r>
            <a:endParaRPr lang="ja-JP" altLang="en-US" sz="1200" dirty="0">
              <a:solidFill>
                <a:srgbClr val="0070C0"/>
              </a:solidFill>
            </a:endParaRPr>
          </a:p>
        </p:txBody>
      </p:sp>
    </p:spTree>
    <p:extLst>
      <p:ext uri="{BB962C8B-B14F-4D97-AF65-F5344CB8AC3E}">
        <p14:creationId xmlns:p14="http://schemas.microsoft.com/office/powerpoint/2010/main" val="18933561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2F9A068-194D-22D5-3089-30ABE12B16F4}"/>
              </a:ext>
            </a:extLst>
          </p:cNvPr>
          <p:cNvSpPr txBox="1"/>
          <p:nvPr/>
        </p:nvSpPr>
        <p:spPr>
          <a:xfrm>
            <a:off x="53572" y="41659"/>
            <a:ext cx="2750274" cy="400110"/>
          </a:xfrm>
          <a:prstGeom prst="rect">
            <a:avLst/>
          </a:prstGeom>
          <a:noFill/>
          <a:ln>
            <a:solidFill>
              <a:schemeClr val="tx1"/>
            </a:solidFill>
          </a:ln>
        </p:spPr>
        <p:txBody>
          <a:bodyPr wrap="square">
            <a:spAutoFit/>
          </a:bodyPr>
          <a:lstStyle/>
          <a:p>
            <a:pPr algn="ctr"/>
            <a:r>
              <a:rPr lang="en-US" altLang="ja-JP" sz="2000" b="1" dirty="0"/>
              <a:t>4.2 </a:t>
            </a:r>
            <a:r>
              <a:rPr lang="ja-JP" altLang="en-US" sz="2000" b="1" dirty="0"/>
              <a:t>最適膜厚の存在</a:t>
            </a:r>
            <a:endParaRPr kumimoji="1" lang="en-US" altLang="ja-JP" sz="2000" b="1"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CCBF9D4-2804-8AA0-617A-3354F8260636}"/>
                  </a:ext>
                </a:extLst>
              </p:cNvPr>
              <p:cNvSpPr txBox="1"/>
              <p:nvPr/>
            </p:nvSpPr>
            <p:spPr>
              <a:xfrm>
                <a:off x="1913576" y="1150303"/>
                <a:ext cx="8543657" cy="589585"/>
              </a:xfrm>
              <a:prstGeom prst="rect">
                <a:avLst/>
              </a:prstGeom>
              <a:noFill/>
            </p:spPr>
            <p:txBody>
              <a:bodyPr wrap="square">
                <a:spAutoFit/>
              </a:bodyPr>
              <a:lstStyle/>
              <a:p>
                <a:pPr indent="133350" algn="just" hangingPunct="0">
                  <a:lnSpc>
                    <a:spcPts val="1600"/>
                  </a:lnSpc>
                  <a:tabLst>
                    <a:tab pos="133350" algn="l"/>
                  </a:tabLst>
                </a:pPr>
                <a:endParaRPr lang="en-US" altLang="ja-JP" sz="2400" i="1" kern="1000" dirty="0">
                  <a:effectLst/>
                  <a:latin typeface="Cambria Math" panose="02040503050406030204" pitchFamily="18" charset="0"/>
                  <a:ea typeface="Cambria Math" panose="02040503050406030204" pitchFamily="18" charset="0"/>
                  <a:cs typeface="Times New Roman" panose="02020603050405020304" pitchFamily="18" charset="0"/>
                </a:endParaRPr>
              </a:p>
              <a:p>
                <a:pPr indent="133350" algn="just" hangingPunct="0">
                  <a:lnSpc>
                    <a:spcPts val="1600"/>
                  </a:lnSpc>
                  <a:tabLst>
                    <a:tab pos="133350" algn="l"/>
                  </a:tabLst>
                </a:pPr>
                <a14:m>
                  <m:oMath xmlns:m="http://schemas.openxmlformats.org/officeDocument/2006/math">
                    <m:sSubSup>
                      <m:sSubSup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sh</m:t>
                        </m:r>
                      </m:sub>
                      <m:sup>
                        <m:d>
                          <m:d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SIΣ</m:t>
                            </m:r>
                          </m:e>
                        </m:d>
                      </m:sup>
                    </m:sSubSup>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func>
                      <m:func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min</m:t>
                        </m:r>
                      </m:fName>
                      <m:e>
                        <m:d>
                          <m:d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max</m:t>
                                </m:r>
                              </m:sub>
                              <m:sup>
                                <m:d>
                                  <m:d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S</m:t>
                                    </m:r>
                                    <m: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 </m:t>
                                    </m:r>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in</m:t>
                                    </m:r>
                                    <m: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 </m:t>
                                    </m:r>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SIΣ</m:t>
                                    </m:r>
                                  </m:e>
                                </m:d>
                              </m:sup>
                            </m:sSubSup>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 </m:t>
                            </m:r>
                            <m:sSubSup>
                              <m:sSubSup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max</m:t>
                                </m:r>
                              </m:sub>
                              <m:sup>
                                <m:d>
                                  <m:d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Σ</m:t>
                                    </m:r>
                                    <m: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 </m:t>
                                    </m:r>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in</m:t>
                                    </m:r>
                                    <m: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 </m:t>
                                    </m:r>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SIΣ</m:t>
                                    </m:r>
                                  </m:e>
                                </m:d>
                              </m:sup>
                            </m:sSubSup>
                          </m:e>
                        </m:d>
                      </m:e>
                    </m:func>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func>
                      <m:funcPr>
                        <m:ctrlPr>
                          <a:rPr lang="ja-JP" altLang="ja-JP" sz="2400" i="1">
                            <a:effectLst/>
                            <a:latin typeface="Cambria Math" panose="02040503050406030204" pitchFamily="18" charset="0"/>
                            <a:ea typeface="Cambria Math" panose="02040503050406030204" pitchFamily="18" charset="0"/>
                          </a:rPr>
                        </m:ctrlPr>
                      </m:funcPr>
                      <m:fNa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min</m:t>
                        </m:r>
                      </m:fName>
                      <m:e>
                        <m:d>
                          <m:dPr>
                            <m:ctrlPr>
                              <a:rPr lang="ja-JP" altLang="ja-JP" sz="2400" i="1">
                                <a:effectLst/>
                                <a:latin typeface="Cambria Math" panose="02040503050406030204" pitchFamily="18" charset="0"/>
                                <a:ea typeface="Cambria Math" panose="02040503050406030204" pitchFamily="18" charset="0"/>
                              </a:rPr>
                            </m:ctrlPr>
                          </m:dPr>
                          <m:e>
                            <m:sSubSup>
                              <m:sSubSupPr>
                                <m:ctrlPr>
                                  <a:rPr lang="ja-JP" altLang="ja-JP" sz="2400" i="1">
                                    <a:effectLst/>
                                    <a:latin typeface="Cambria Math" panose="02040503050406030204" pitchFamily="18" charset="0"/>
                                    <a:ea typeface="Cambria Math" panose="02040503050406030204" pitchFamily="18" charset="0"/>
                                  </a:rPr>
                                </m:ctrlPr>
                              </m:sSubSup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𝛾</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up>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−1</m:t>
                                </m:r>
                              </m:sup>
                            </m:sSubSup>
                            <m:sSubSup>
                              <m:sSubSupPr>
                                <m:ctrlPr>
                                  <a:rPr lang="ja-JP" altLang="ja-JP" sz="2400" i="1">
                                    <a:effectLst/>
                                    <a:latin typeface="Cambria Math" panose="02040503050406030204" pitchFamily="18" charset="0"/>
                                    <a:ea typeface="Cambria Math" panose="02040503050406030204" pitchFamily="18" charset="0"/>
                                  </a:rPr>
                                </m:ctrlPr>
                              </m:sSubSup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𝑠h</m:t>
                                </m:r>
                              </m:sub>
                              <m:sup>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𝑆</m:t>
                                </m:r>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sup>
                            </m:sSubSup>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 </m:t>
                            </m:r>
                            <m:sSubSup>
                              <m:sSubSupPr>
                                <m:ctrlPr>
                                  <a:rPr lang="ja-JP" altLang="ja-JP" sz="2400" i="1">
                                    <a:effectLst/>
                                    <a:latin typeface="Cambria Math" panose="02040503050406030204" pitchFamily="18" charset="0"/>
                                    <a:ea typeface="Cambria Math" panose="02040503050406030204" pitchFamily="18" charset="0"/>
                                  </a:rPr>
                                </m:ctrlPr>
                              </m:sSubSup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𝛾</m:t>
                                </m:r>
                              </m:e>
                              <m:sub>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Σ</m:t>
                                </m:r>
                              </m:sub>
                              <m:sup>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−1</m:t>
                                </m:r>
                              </m:sup>
                            </m:sSubSup>
                            <m:sSubSup>
                              <m:sSubSupPr>
                                <m:ctrlPr>
                                  <a:rPr lang="ja-JP" altLang="ja-JP" sz="2400" i="1">
                                    <a:effectLst/>
                                    <a:latin typeface="Cambria Math" panose="02040503050406030204" pitchFamily="18" charset="0"/>
                                    <a:ea typeface="Cambria Math" panose="02040503050406030204" pitchFamily="18" charset="0"/>
                                  </a:rPr>
                                </m:ctrlPr>
                              </m:sSubSup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𝑠h</m:t>
                                </m:r>
                              </m:sub>
                              <m:sup>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Σ</m:t>
                                </m:r>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sup>
                            </m:sSubSup>
                          </m:e>
                        </m:d>
                      </m:e>
                    </m:func>
                  </m:oMath>
                </a14:m>
                <a:r>
                  <a:rPr lang="en-US" altLang="ja-JP" sz="2400" kern="1000" dirty="0">
                    <a:effectLst/>
                    <a:latin typeface="Century" panose="02040604050505020304" pitchFamily="18" charset="0"/>
                    <a:ea typeface="ＭＳ 明朝" panose="02020609040205080304" pitchFamily="17" charset="-128"/>
                    <a:cs typeface="Times New Roman" panose="02020603050405020304" pitchFamily="18" charset="0"/>
                  </a:rPr>
                  <a:t> </a:t>
                </a:r>
                <a:endParaRPr lang="ja-JP" altLang="en-US" sz="2400" dirty="0"/>
              </a:p>
            </p:txBody>
          </p:sp>
        </mc:Choice>
        <mc:Fallback xmlns="">
          <p:sp>
            <p:nvSpPr>
              <p:cNvPr id="4" name="テキスト ボックス 3">
                <a:extLst>
                  <a:ext uri="{FF2B5EF4-FFF2-40B4-BE49-F238E27FC236}">
                    <a16:creationId xmlns:a16="http://schemas.microsoft.com/office/drawing/2014/main" id="{7CCBF9D4-2804-8AA0-617A-3354F8260636}"/>
                  </a:ext>
                </a:extLst>
              </p:cNvPr>
              <p:cNvSpPr txBox="1">
                <a:spLocks noRot="1" noChangeAspect="1" noMove="1" noResize="1" noEditPoints="1" noAdjustHandles="1" noChangeArrowheads="1" noChangeShapeType="1" noTextEdit="1"/>
              </p:cNvSpPr>
              <p:nvPr/>
            </p:nvSpPr>
            <p:spPr>
              <a:xfrm>
                <a:off x="1913576" y="1150303"/>
                <a:ext cx="8543657" cy="589585"/>
              </a:xfrm>
              <a:prstGeom prst="rect">
                <a:avLst/>
              </a:prstGeom>
              <a:blipFill>
                <a:blip r:embed="rId2"/>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1F333860-BEAC-A72E-7C50-F99C9E069F10}"/>
              </a:ext>
            </a:extLst>
          </p:cNvPr>
          <p:cNvSpPr txBox="1"/>
          <p:nvPr/>
        </p:nvSpPr>
        <p:spPr>
          <a:xfrm>
            <a:off x="-22696" y="547460"/>
            <a:ext cx="10645300" cy="830997"/>
          </a:xfrm>
          <a:prstGeom prst="rect">
            <a:avLst/>
          </a:prstGeom>
          <a:noFill/>
        </p:spPr>
        <p:txBody>
          <a:bodyPr wrap="square">
            <a:spAutoFit/>
          </a:bodyPr>
          <a:lstStyle/>
          <a:p>
            <a:r>
              <a:rPr lang="en-US" altLang="ja-JP" sz="2400" dirty="0"/>
              <a:t>SIΣ</a:t>
            </a:r>
            <a:r>
              <a:rPr lang="ja-JP" altLang="en-US" sz="2400" dirty="0"/>
              <a:t>構造全体として耐えられる磁場は</a:t>
            </a:r>
            <a:r>
              <a:rPr lang="ja-JP" altLang="en-US" sz="2400" dirty="0">
                <a:solidFill>
                  <a:srgbClr val="FF0000"/>
                </a:solidFill>
              </a:rPr>
              <a:t>薄膜</a:t>
            </a:r>
            <a:r>
              <a:rPr lang="en-US" altLang="ja-JP" sz="2400" dirty="0">
                <a:solidFill>
                  <a:srgbClr val="FF0000"/>
                </a:solidFill>
              </a:rPr>
              <a:t>S</a:t>
            </a:r>
            <a:r>
              <a:rPr lang="ja-JP" altLang="en-US" sz="2400" dirty="0">
                <a:solidFill>
                  <a:srgbClr val="FF0000"/>
                </a:solidFill>
              </a:rPr>
              <a:t>とバルク</a:t>
            </a:r>
            <a:r>
              <a:rPr lang="en-US" altLang="ja-JP" sz="2400" dirty="0">
                <a:solidFill>
                  <a:srgbClr val="FF0000"/>
                </a:solidFill>
              </a:rPr>
              <a:t>Σ</a:t>
            </a:r>
            <a:r>
              <a:rPr lang="ja-JP" altLang="en-US" sz="2400" dirty="0">
                <a:solidFill>
                  <a:srgbClr val="FF0000"/>
                </a:solidFill>
              </a:rPr>
              <a:t>の弱い方で決まる</a:t>
            </a:r>
            <a:r>
              <a:rPr lang="ja-JP" altLang="en-US" sz="2400" dirty="0"/>
              <a:t>。すなわち、</a:t>
            </a:r>
          </a:p>
        </p:txBody>
      </p:sp>
    </p:spTree>
    <p:extLst>
      <p:ext uri="{BB962C8B-B14F-4D97-AF65-F5344CB8AC3E}">
        <p14:creationId xmlns:p14="http://schemas.microsoft.com/office/powerpoint/2010/main" val="388265160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2F9A068-194D-22D5-3089-30ABE12B16F4}"/>
              </a:ext>
            </a:extLst>
          </p:cNvPr>
          <p:cNvSpPr txBox="1"/>
          <p:nvPr/>
        </p:nvSpPr>
        <p:spPr>
          <a:xfrm>
            <a:off x="53572" y="41659"/>
            <a:ext cx="2750274" cy="400110"/>
          </a:xfrm>
          <a:prstGeom prst="rect">
            <a:avLst/>
          </a:prstGeom>
          <a:noFill/>
          <a:ln>
            <a:solidFill>
              <a:schemeClr val="tx1"/>
            </a:solidFill>
          </a:ln>
        </p:spPr>
        <p:txBody>
          <a:bodyPr wrap="square">
            <a:spAutoFit/>
          </a:bodyPr>
          <a:lstStyle/>
          <a:p>
            <a:pPr algn="ctr"/>
            <a:r>
              <a:rPr lang="en-US" altLang="ja-JP" sz="2000" b="1" dirty="0"/>
              <a:t>4.2 </a:t>
            </a:r>
            <a:r>
              <a:rPr lang="ja-JP" altLang="en-US" sz="2000" b="1" dirty="0"/>
              <a:t>最適膜厚の存在</a:t>
            </a:r>
            <a:endParaRPr kumimoji="1" lang="en-US" altLang="ja-JP" sz="2000" b="1"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CCBF9D4-2804-8AA0-617A-3354F8260636}"/>
                  </a:ext>
                </a:extLst>
              </p:cNvPr>
              <p:cNvSpPr txBox="1"/>
              <p:nvPr/>
            </p:nvSpPr>
            <p:spPr>
              <a:xfrm>
                <a:off x="1913576" y="1150303"/>
                <a:ext cx="8543657" cy="589585"/>
              </a:xfrm>
              <a:prstGeom prst="rect">
                <a:avLst/>
              </a:prstGeom>
              <a:noFill/>
            </p:spPr>
            <p:txBody>
              <a:bodyPr wrap="square">
                <a:spAutoFit/>
              </a:bodyPr>
              <a:lstStyle/>
              <a:p>
                <a:pPr indent="133350" algn="just" hangingPunct="0">
                  <a:lnSpc>
                    <a:spcPts val="1600"/>
                  </a:lnSpc>
                  <a:tabLst>
                    <a:tab pos="133350" algn="l"/>
                  </a:tabLst>
                </a:pPr>
                <a:endParaRPr lang="en-US" altLang="ja-JP" sz="2400" i="1" kern="1000" dirty="0">
                  <a:effectLst/>
                  <a:latin typeface="Cambria Math" panose="02040503050406030204" pitchFamily="18" charset="0"/>
                  <a:ea typeface="Cambria Math" panose="02040503050406030204" pitchFamily="18" charset="0"/>
                  <a:cs typeface="Times New Roman" panose="02020603050405020304" pitchFamily="18" charset="0"/>
                </a:endParaRPr>
              </a:p>
              <a:p>
                <a:pPr indent="133350" algn="just" hangingPunct="0">
                  <a:lnSpc>
                    <a:spcPts val="1600"/>
                  </a:lnSpc>
                  <a:tabLst>
                    <a:tab pos="133350" algn="l"/>
                  </a:tabLst>
                </a:pPr>
                <a14:m>
                  <m:oMath xmlns:m="http://schemas.openxmlformats.org/officeDocument/2006/math">
                    <m:sSubSup>
                      <m:sSubSup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sh</m:t>
                        </m:r>
                      </m:sub>
                      <m:sup>
                        <m:d>
                          <m:d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SIΣ</m:t>
                            </m:r>
                          </m:e>
                        </m:d>
                      </m:sup>
                    </m:sSubSup>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func>
                      <m:func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min</m:t>
                        </m:r>
                      </m:fName>
                      <m:e>
                        <m:d>
                          <m:d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max</m:t>
                                </m:r>
                              </m:sub>
                              <m:sup>
                                <m:d>
                                  <m:d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S</m:t>
                                    </m:r>
                                    <m: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 </m:t>
                                    </m:r>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in</m:t>
                                    </m:r>
                                    <m: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 </m:t>
                                    </m:r>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SIΣ</m:t>
                                    </m:r>
                                  </m:e>
                                </m:d>
                              </m:sup>
                            </m:sSubSup>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 </m:t>
                            </m:r>
                            <m:sSubSup>
                              <m:sSubSup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max</m:t>
                                </m:r>
                              </m:sub>
                              <m:sup>
                                <m:d>
                                  <m:dPr>
                                    <m:ctrlPr>
                                      <a:rPr lang="ja-JP" altLang="ja-JP" sz="2400" i="1" kern="1000">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Σ</m:t>
                                    </m:r>
                                    <m: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 </m:t>
                                    </m:r>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in</m:t>
                                    </m:r>
                                    <m: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 </m:t>
                                    </m:r>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SIΣ</m:t>
                                    </m:r>
                                  </m:e>
                                </m:d>
                              </m:sup>
                            </m:sSubSup>
                          </m:e>
                        </m:d>
                      </m:e>
                    </m:func>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func>
                      <m:funcPr>
                        <m:ctrlPr>
                          <a:rPr lang="ja-JP" altLang="ja-JP" sz="2400" i="1">
                            <a:effectLst/>
                            <a:latin typeface="Cambria Math" panose="02040503050406030204" pitchFamily="18" charset="0"/>
                            <a:ea typeface="Cambria Math" panose="02040503050406030204" pitchFamily="18" charset="0"/>
                          </a:rPr>
                        </m:ctrlPr>
                      </m:funcPr>
                      <m:fName>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min</m:t>
                        </m:r>
                      </m:fName>
                      <m:e>
                        <m:d>
                          <m:dPr>
                            <m:ctrlPr>
                              <a:rPr lang="ja-JP" altLang="ja-JP" sz="2400" i="1">
                                <a:effectLst/>
                                <a:latin typeface="Cambria Math" panose="02040503050406030204" pitchFamily="18" charset="0"/>
                                <a:ea typeface="Cambria Math" panose="02040503050406030204" pitchFamily="18" charset="0"/>
                              </a:rPr>
                            </m:ctrlPr>
                          </m:dPr>
                          <m:e>
                            <m:sSubSup>
                              <m:sSubSupPr>
                                <m:ctrlPr>
                                  <a:rPr lang="ja-JP" altLang="ja-JP" sz="2400" i="1">
                                    <a:effectLst/>
                                    <a:latin typeface="Cambria Math" panose="02040503050406030204" pitchFamily="18" charset="0"/>
                                    <a:ea typeface="Cambria Math" panose="02040503050406030204" pitchFamily="18" charset="0"/>
                                  </a:rPr>
                                </m:ctrlPr>
                              </m:sSubSup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𝛾</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m:t>
                                </m:r>
                              </m:sub>
                              <m:sup>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−1</m:t>
                                </m:r>
                              </m:sup>
                            </m:sSubSup>
                            <m:sSubSup>
                              <m:sSubSupPr>
                                <m:ctrlPr>
                                  <a:rPr lang="ja-JP" altLang="ja-JP" sz="2400" i="1">
                                    <a:effectLst/>
                                    <a:latin typeface="Cambria Math" panose="02040503050406030204" pitchFamily="18" charset="0"/>
                                    <a:ea typeface="Cambria Math" panose="02040503050406030204" pitchFamily="18" charset="0"/>
                                  </a:rPr>
                                </m:ctrlPr>
                              </m:sSubSup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𝑠h</m:t>
                                </m:r>
                              </m:sub>
                              <m:sup>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𝑆</m:t>
                                </m:r>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sup>
                            </m:sSubSup>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 </m:t>
                            </m:r>
                            <m:sSubSup>
                              <m:sSubSupPr>
                                <m:ctrlPr>
                                  <a:rPr lang="ja-JP" altLang="ja-JP" sz="2400" i="1">
                                    <a:effectLst/>
                                    <a:latin typeface="Cambria Math" panose="02040503050406030204" pitchFamily="18" charset="0"/>
                                    <a:ea typeface="Cambria Math" panose="02040503050406030204" pitchFamily="18" charset="0"/>
                                  </a:rPr>
                                </m:ctrlPr>
                              </m:sSubSup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𝛾</m:t>
                                </m:r>
                              </m:e>
                              <m:sub>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Σ</m:t>
                                </m:r>
                              </m:sub>
                              <m:sup>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−1</m:t>
                                </m:r>
                              </m:sup>
                            </m:sSubSup>
                            <m:sSubSup>
                              <m:sSubSupPr>
                                <m:ctrlPr>
                                  <a:rPr lang="ja-JP" altLang="ja-JP" sz="2400" i="1">
                                    <a:effectLst/>
                                    <a:latin typeface="Cambria Math" panose="02040503050406030204" pitchFamily="18" charset="0"/>
                                    <a:ea typeface="Cambria Math" panose="02040503050406030204" pitchFamily="18" charset="0"/>
                                  </a:rPr>
                                </m:ctrlPr>
                              </m:sSubSupPr>
                              <m:e>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𝐵</m:t>
                                </m:r>
                              </m:e>
                              <m:sub>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𝑠h</m:t>
                                </m:r>
                              </m:sub>
                              <m:sup>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2400" kern="1000">
                                    <a:effectLst/>
                                    <a:latin typeface="Cambria Math" panose="02040503050406030204" pitchFamily="18" charset="0"/>
                                    <a:ea typeface="ＭＳ 明朝" panose="02020609040205080304" pitchFamily="17" charset="-128"/>
                                    <a:cs typeface="Times New Roman" panose="02020603050405020304" pitchFamily="18" charset="0"/>
                                  </a:rPr>
                                  <m:t>Σ</m:t>
                                </m:r>
                                <m:r>
                                  <a:rPr lang="en-US" altLang="ja-JP" sz="2400" i="1" kern="1000">
                                    <a:effectLst/>
                                    <a:latin typeface="Cambria Math" panose="02040503050406030204" pitchFamily="18" charset="0"/>
                                    <a:ea typeface="ＭＳ 明朝" panose="02020609040205080304" pitchFamily="17" charset="-128"/>
                                    <a:cs typeface="Times New Roman" panose="02020603050405020304" pitchFamily="18" charset="0"/>
                                  </a:rPr>
                                  <m:t>)</m:t>
                                </m:r>
                              </m:sup>
                            </m:sSubSup>
                          </m:e>
                        </m:d>
                      </m:e>
                    </m:func>
                  </m:oMath>
                </a14:m>
                <a:r>
                  <a:rPr lang="en-US" altLang="ja-JP" sz="2400" kern="1000" dirty="0">
                    <a:effectLst/>
                    <a:latin typeface="Century" panose="02040604050505020304" pitchFamily="18" charset="0"/>
                    <a:ea typeface="ＭＳ 明朝" panose="02020609040205080304" pitchFamily="17" charset="-128"/>
                    <a:cs typeface="Times New Roman" panose="02020603050405020304" pitchFamily="18" charset="0"/>
                  </a:rPr>
                  <a:t> </a:t>
                </a:r>
                <a:endParaRPr lang="ja-JP" altLang="en-US" sz="2400" dirty="0"/>
              </a:p>
            </p:txBody>
          </p:sp>
        </mc:Choice>
        <mc:Fallback xmlns="">
          <p:sp>
            <p:nvSpPr>
              <p:cNvPr id="4" name="テキスト ボックス 3">
                <a:extLst>
                  <a:ext uri="{FF2B5EF4-FFF2-40B4-BE49-F238E27FC236}">
                    <a16:creationId xmlns:a16="http://schemas.microsoft.com/office/drawing/2014/main" id="{7CCBF9D4-2804-8AA0-617A-3354F8260636}"/>
                  </a:ext>
                </a:extLst>
              </p:cNvPr>
              <p:cNvSpPr txBox="1">
                <a:spLocks noRot="1" noChangeAspect="1" noMove="1" noResize="1" noEditPoints="1" noAdjustHandles="1" noChangeArrowheads="1" noChangeShapeType="1" noTextEdit="1"/>
              </p:cNvSpPr>
              <p:nvPr/>
            </p:nvSpPr>
            <p:spPr>
              <a:xfrm>
                <a:off x="1913576" y="1150303"/>
                <a:ext cx="8543657" cy="589585"/>
              </a:xfrm>
              <a:prstGeom prst="rect">
                <a:avLst/>
              </a:prstGeom>
              <a:blipFill>
                <a:blip r:embed="rId2"/>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1F333860-BEAC-A72E-7C50-F99C9E069F10}"/>
              </a:ext>
            </a:extLst>
          </p:cNvPr>
          <p:cNvSpPr txBox="1"/>
          <p:nvPr/>
        </p:nvSpPr>
        <p:spPr>
          <a:xfrm>
            <a:off x="-22696" y="547460"/>
            <a:ext cx="10645300" cy="830997"/>
          </a:xfrm>
          <a:prstGeom prst="rect">
            <a:avLst/>
          </a:prstGeom>
          <a:noFill/>
        </p:spPr>
        <p:txBody>
          <a:bodyPr wrap="square">
            <a:spAutoFit/>
          </a:bodyPr>
          <a:lstStyle/>
          <a:p>
            <a:r>
              <a:rPr lang="en-US" altLang="ja-JP" sz="2400" dirty="0"/>
              <a:t>SIΣ</a:t>
            </a:r>
            <a:r>
              <a:rPr lang="ja-JP" altLang="en-US" sz="2400" dirty="0"/>
              <a:t>構造全体として耐えられる磁場は</a:t>
            </a:r>
            <a:r>
              <a:rPr lang="ja-JP" altLang="en-US" sz="2400" dirty="0">
                <a:solidFill>
                  <a:srgbClr val="FF0000"/>
                </a:solidFill>
              </a:rPr>
              <a:t>薄膜</a:t>
            </a:r>
            <a:r>
              <a:rPr lang="en-US" altLang="ja-JP" sz="2400" dirty="0">
                <a:solidFill>
                  <a:srgbClr val="FF0000"/>
                </a:solidFill>
              </a:rPr>
              <a:t>S</a:t>
            </a:r>
            <a:r>
              <a:rPr lang="ja-JP" altLang="en-US" sz="2400" dirty="0">
                <a:solidFill>
                  <a:srgbClr val="FF0000"/>
                </a:solidFill>
              </a:rPr>
              <a:t>とバルク</a:t>
            </a:r>
            <a:r>
              <a:rPr lang="en-US" altLang="ja-JP" sz="2400" dirty="0">
                <a:solidFill>
                  <a:srgbClr val="FF0000"/>
                </a:solidFill>
              </a:rPr>
              <a:t>Σ</a:t>
            </a:r>
            <a:r>
              <a:rPr lang="ja-JP" altLang="en-US" sz="2400" dirty="0">
                <a:solidFill>
                  <a:srgbClr val="FF0000"/>
                </a:solidFill>
              </a:rPr>
              <a:t>の弱い方で決まる</a:t>
            </a:r>
            <a:r>
              <a:rPr lang="ja-JP" altLang="en-US" sz="2400" dirty="0"/>
              <a:t>。すなわち、</a:t>
            </a:r>
          </a:p>
        </p:txBody>
      </p:sp>
      <p:pic>
        <p:nvPicPr>
          <p:cNvPr id="11" name="図 10">
            <a:extLst>
              <a:ext uri="{FF2B5EF4-FFF2-40B4-BE49-F238E27FC236}">
                <a16:creationId xmlns:a16="http://schemas.microsoft.com/office/drawing/2014/main" id="{76F618DB-3213-4232-2740-483CAE42D06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031133" y="1724236"/>
            <a:ext cx="10214042" cy="5065672"/>
          </a:xfrm>
          <a:prstGeom prst="rect">
            <a:avLst/>
          </a:prstGeom>
        </p:spPr>
      </p:pic>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1813CE8-9583-5E17-7264-E6B2FE09D361}"/>
                  </a:ext>
                </a:extLst>
              </p:cNvPr>
              <p:cNvSpPr txBox="1"/>
              <p:nvPr/>
            </p:nvSpPr>
            <p:spPr>
              <a:xfrm>
                <a:off x="6775493" y="4257072"/>
                <a:ext cx="2285882" cy="646331"/>
              </a:xfrm>
              <a:prstGeom prst="rect">
                <a:avLst/>
              </a:prstGeom>
              <a:noFill/>
            </p:spPr>
            <p:txBody>
              <a:bodyPr wrap="none" rtlCol="0">
                <a:spAutoFit/>
              </a:bodyPr>
              <a:lstStyle/>
              <a:p>
                <a:r>
                  <a:rPr kumimoji="1" lang="ja-JP" altLang="en-US" dirty="0"/>
                  <a:t>図の添字</a:t>
                </a:r>
                <a14:m>
                  <m:oMath xmlns:m="http://schemas.openxmlformats.org/officeDocument/2006/math">
                    <m:r>
                      <a:rPr lang="en-US" altLang="ja-JP" b="0" i="0" smtClean="0">
                        <a:latin typeface="Cambria Math" panose="02040503050406030204" pitchFamily="18" charset="0"/>
                      </a:rPr>
                      <m:t>1</m:t>
                    </m:r>
                    <m:r>
                      <a:rPr lang="ja-JP" altLang="en-US" i="1">
                        <a:latin typeface="Cambria Math" panose="02040503050406030204" pitchFamily="18" charset="0"/>
                      </a:rPr>
                      <m:t>は</m:t>
                    </m:r>
                    <m:r>
                      <a:rPr lang="en-US" altLang="ja-JP" i="1" smtClean="0">
                        <a:latin typeface="Cambria Math" panose="02040503050406030204" pitchFamily="18" charset="0"/>
                      </a:rPr>
                      <m:t>𝑆</m:t>
                    </m:r>
                  </m:oMath>
                </a14:m>
                <a:r>
                  <a:rPr kumimoji="1" lang="ja-JP" altLang="en-US" dirty="0"/>
                  <a:t>のこと</a:t>
                </a:r>
                <a:endParaRPr kumimoji="1" lang="en-US" altLang="ja-JP" dirty="0"/>
              </a:p>
              <a:p>
                <a:r>
                  <a:rPr kumimoji="1" lang="ja-JP" altLang="en-US" b="0" dirty="0"/>
                  <a:t>添字</a:t>
                </a:r>
                <a14:m>
                  <m:oMath xmlns:m="http://schemas.openxmlformats.org/officeDocument/2006/math">
                    <m:r>
                      <a:rPr kumimoji="1" lang="en-US" altLang="ja-JP" b="0" i="1" smtClean="0">
                        <a:latin typeface="Cambria Math" panose="02040503050406030204" pitchFamily="18" charset="0"/>
                      </a:rPr>
                      <m:t>2</m:t>
                    </m:r>
                    <m:r>
                      <a:rPr lang="ja-JP" altLang="en-US" i="1">
                        <a:latin typeface="Cambria Math" panose="02040503050406030204" pitchFamily="18" charset="0"/>
                      </a:rPr>
                      <m:t>は</m:t>
                    </m:r>
                    <m:r>
                      <m:rPr>
                        <m:sty m:val="p"/>
                      </m:rPr>
                      <a:rPr lang="en-US" altLang="ja-JP" b="0" i="0" smtClean="0">
                        <a:latin typeface="Cambria Math" panose="02040503050406030204" pitchFamily="18" charset="0"/>
                      </a:rPr>
                      <m:t>Σ</m:t>
                    </m:r>
                    <m:r>
                      <a:rPr lang="en-US" altLang="ja-JP" b="0" i="1" smtClean="0">
                        <a:latin typeface="Cambria Math" panose="02040503050406030204" pitchFamily="18" charset="0"/>
                      </a:rPr>
                      <m:t> </m:t>
                    </m:r>
                  </m:oMath>
                </a14:m>
                <a:r>
                  <a:rPr kumimoji="1" lang="ja-JP" altLang="en-US" dirty="0"/>
                  <a:t>のこと</a:t>
                </a:r>
              </a:p>
            </p:txBody>
          </p:sp>
        </mc:Choice>
        <mc:Fallback xmlns="">
          <p:sp>
            <p:nvSpPr>
              <p:cNvPr id="12" name="テキスト ボックス 11">
                <a:extLst>
                  <a:ext uri="{FF2B5EF4-FFF2-40B4-BE49-F238E27FC236}">
                    <a16:creationId xmlns:a16="http://schemas.microsoft.com/office/drawing/2014/main" id="{11813CE8-9583-5E17-7264-E6B2FE09D361}"/>
                  </a:ext>
                </a:extLst>
              </p:cNvPr>
              <p:cNvSpPr txBox="1">
                <a:spLocks noRot="1" noChangeAspect="1" noMove="1" noResize="1" noEditPoints="1" noAdjustHandles="1" noChangeArrowheads="1" noChangeShapeType="1" noTextEdit="1"/>
              </p:cNvSpPr>
              <p:nvPr/>
            </p:nvSpPr>
            <p:spPr>
              <a:xfrm>
                <a:off x="6775493" y="4257072"/>
                <a:ext cx="2285882" cy="646331"/>
              </a:xfrm>
              <a:prstGeom prst="rect">
                <a:avLst/>
              </a:prstGeom>
              <a:blipFill>
                <a:blip r:embed="rId4"/>
                <a:stretch>
                  <a:fillRect l="-2133" t="-3774" r="-2133" b="-150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DF47C2E7-7740-D722-1871-A4762B509616}"/>
                  </a:ext>
                </a:extLst>
              </p:cNvPr>
              <p:cNvSpPr txBox="1"/>
              <p:nvPr/>
            </p:nvSpPr>
            <p:spPr>
              <a:xfrm>
                <a:off x="3765305" y="4299995"/>
                <a:ext cx="2285882" cy="646331"/>
              </a:xfrm>
              <a:prstGeom prst="rect">
                <a:avLst/>
              </a:prstGeom>
              <a:noFill/>
            </p:spPr>
            <p:txBody>
              <a:bodyPr wrap="none" rtlCol="0">
                <a:spAutoFit/>
              </a:bodyPr>
              <a:lstStyle/>
              <a:p>
                <a:r>
                  <a:rPr kumimoji="1" lang="ja-JP" altLang="en-US" dirty="0"/>
                  <a:t>図の添字</a:t>
                </a:r>
                <a14:m>
                  <m:oMath xmlns:m="http://schemas.openxmlformats.org/officeDocument/2006/math">
                    <m:r>
                      <a:rPr lang="en-US" altLang="ja-JP" b="0" i="0" smtClean="0">
                        <a:latin typeface="Cambria Math" panose="02040503050406030204" pitchFamily="18" charset="0"/>
                      </a:rPr>
                      <m:t>1</m:t>
                    </m:r>
                    <m:r>
                      <a:rPr lang="ja-JP" altLang="en-US" i="1">
                        <a:latin typeface="Cambria Math" panose="02040503050406030204" pitchFamily="18" charset="0"/>
                      </a:rPr>
                      <m:t>は</m:t>
                    </m:r>
                    <m:r>
                      <a:rPr lang="en-US" altLang="ja-JP" i="1" smtClean="0">
                        <a:latin typeface="Cambria Math" panose="02040503050406030204" pitchFamily="18" charset="0"/>
                      </a:rPr>
                      <m:t>𝑆</m:t>
                    </m:r>
                  </m:oMath>
                </a14:m>
                <a:r>
                  <a:rPr kumimoji="1" lang="ja-JP" altLang="en-US" dirty="0"/>
                  <a:t>のこと</a:t>
                </a:r>
                <a:endParaRPr kumimoji="1" lang="en-US" altLang="ja-JP" dirty="0"/>
              </a:p>
              <a:p>
                <a:r>
                  <a:rPr kumimoji="1" lang="ja-JP" altLang="en-US" b="0" dirty="0"/>
                  <a:t>添字</a:t>
                </a:r>
                <a14:m>
                  <m:oMath xmlns:m="http://schemas.openxmlformats.org/officeDocument/2006/math">
                    <m:r>
                      <a:rPr kumimoji="1" lang="en-US" altLang="ja-JP" b="0" i="1" smtClean="0">
                        <a:latin typeface="Cambria Math" panose="02040503050406030204" pitchFamily="18" charset="0"/>
                      </a:rPr>
                      <m:t>2</m:t>
                    </m:r>
                    <m:r>
                      <a:rPr lang="ja-JP" altLang="en-US" i="1">
                        <a:latin typeface="Cambria Math" panose="02040503050406030204" pitchFamily="18" charset="0"/>
                      </a:rPr>
                      <m:t>は</m:t>
                    </m:r>
                    <m:r>
                      <m:rPr>
                        <m:sty m:val="p"/>
                      </m:rPr>
                      <a:rPr lang="en-US" altLang="ja-JP" b="0" i="0" smtClean="0">
                        <a:latin typeface="Cambria Math" panose="02040503050406030204" pitchFamily="18" charset="0"/>
                      </a:rPr>
                      <m:t>Σ</m:t>
                    </m:r>
                    <m:r>
                      <a:rPr lang="en-US" altLang="ja-JP" b="0" i="1" smtClean="0">
                        <a:latin typeface="Cambria Math" panose="02040503050406030204" pitchFamily="18" charset="0"/>
                      </a:rPr>
                      <m:t> </m:t>
                    </m:r>
                  </m:oMath>
                </a14:m>
                <a:r>
                  <a:rPr kumimoji="1" lang="ja-JP" altLang="en-US" dirty="0"/>
                  <a:t>のこと</a:t>
                </a:r>
              </a:p>
            </p:txBody>
          </p:sp>
        </mc:Choice>
        <mc:Fallback xmlns="">
          <p:sp>
            <p:nvSpPr>
              <p:cNvPr id="13" name="テキスト ボックス 12">
                <a:extLst>
                  <a:ext uri="{FF2B5EF4-FFF2-40B4-BE49-F238E27FC236}">
                    <a16:creationId xmlns:a16="http://schemas.microsoft.com/office/drawing/2014/main" id="{DF47C2E7-7740-D722-1871-A4762B509616}"/>
                  </a:ext>
                </a:extLst>
              </p:cNvPr>
              <p:cNvSpPr txBox="1">
                <a:spLocks noRot="1" noChangeAspect="1" noMove="1" noResize="1" noEditPoints="1" noAdjustHandles="1" noChangeArrowheads="1" noChangeShapeType="1" noTextEdit="1"/>
              </p:cNvSpPr>
              <p:nvPr/>
            </p:nvSpPr>
            <p:spPr>
              <a:xfrm>
                <a:off x="3765305" y="4299995"/>
                <a:ext cx="2285882" cy="646331"/>
              </a:xfrm>
              <a:prstGeom prst="rect">
                <a:avLst/>
              </a:prstGeom>
              <a:blipFill>
                <a:blip r:embed="rId5"/>
                <a:stretch>
                  <a:fillRect l="-2400" t="-3774" r="-1867" b="-15094"/>
                </a:stretch>
              </a:blipFill>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6838EA3B-79DB-5BF0-7BD1-B621777C33B4}"/>
              </a:ext>
            </a:extLst>
          </p:cNvPr>
          <p:cNvCxnSpPr/>
          <p:nvPr/>
        </p:nvCxnSpPr>
        <p:spPr>
          <a:xfrm>
            <a:off x="9163455" y="2869660"/>
            <a:ext cx="0" cy="2033743"/>
          </a:xfrm>
          <a:prstGeom prst="straightConnector1">
            <a:avLst/>
          </a:prstGeom>
          <a:ln w="412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19669A3B-9196-6B05-A564-12C023BC7144}"/>
              </a:ext>
            </a:extLst>
          </p:cNvPr>
          <p:cNvSpPr txBox="1"/>
          <p:nvPr/>
        </p:nvSpPr>
        <p:spPr>
          <a:xfrm>
            <a:off x="8917522" y="4970867"/>
            <a:ext cx="1107996" cy="369332"/>
          </a:xfrm>
          <a:prstGeom prst="rect">
            <a:avLst/>
          </a:prstGeom>
          <a:noFill/>
        </p:spPr>
        <p:txBody>
          <a:bodyPr wrap="none" rtlCol="0">
            <a:spAutoFit/>
          </a:bodyPr>
          <a:lstStyle/>
          <a:p>
            <a:r>
              <a:rPr kumimoji="1" lang="ja-JP" altLang="en-US" dirty="0">
                <a:solidFill>
                  <a:srgbClr val="FF0000"/>
                </a:solidFill>
              </a:rPr>
              <a:t>最適膜厚</a:t>
            </a:r>
          </a:p>
        </p:txBody>
      </p:sp>
      <p:cxnSp>
        <p:nvCxnSpPr>
          <p:cNvPr id="17" name="直線矢印コネクタ 16">
            <a:extLst>
              <a:ext uri="{FF2B5EF4-FFF2-40B4-BE49-F238E27FC236}">
                <a16:creationId xmlns:a16="http://schemas.microsoft.com/office/drawing/2014/main" id="{7AB80FB8-CA54-AAFC-2DF1-BBC84BFC7FE3}"/>
              </a:ext>
            </a:extLst>
          </p:cNvPr>
          <p:cNvCxnSpPr>
            <a:cxnSpLocks/>
          </p:cNvCxnSpPr>
          <p:nvPr/>
        </p:nvCxnSpPr>
        <p:spPr>
          <a:xfrm>
            <a:off x="2662113" y="3429000"/>
            <a:ext cx="0" cy="1471160"/>
          </a:xfrm>
          <a:prstGeom prst="straightConnector1">
            <a:avLst/>
          </a:prstGeom>
          <a:ln w="412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C8BCEF8C-AA61-E632-4427-B8C785C12C59}"/>
              </a:ext>
            </a:extLst>
          </p:cNvPr>
          <p:cNvSpPr txBox="1"/>
          <p:nvPr/>
        </p:nvSpPr>
        <p:spPr>
          <a:xfrm>
            <a:off x="2108115" y="5155533"/>
            <a:ext cx="1107996" cy="369332"/>
          </a:xfrm>
          <a:prstGeom prst="rect">
            <a:avLst/>
          </a:prstGeom>
          <a:noFill/>
        </p:spPr>
        <p:txBody>
          <a:bodyPr wrap="none" rtlCol="0">
            <a:spAutoFit/>
          </a:bodyPr>
          <a:lstStyle/>
          <a:p>
            <a:r>
              <a:rPr kumimoji="1" lang="ja-JP" altLang="en-US" dirty="0">
                <a:solidFill>
                  <a:srgbClr val="FF0000"/>
                </a:solidFill>
              </a:rPr>
              <a:t>最適膜厚</a:t>
            </a:r>
          </a:p>
        </p:txBody>
      </p:sp>
    </p:spTree>
    <p:extLst>
      <p:ext uri="{BB962C8B-B14F-4D97-AF65-F5344CB8AC3E}">
        <p14:creationId xmlns:p14="http://schemas.microsoft.com/office/powerpoint/2010/main" val="351288796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322E07A-B551-339F-051F-B35AA7DE87B0}"/>
              </a:ext>
            </a:extLst>
          </p:cNvPr>
          <p:cNvSpPr txBox="1"/>
          <p:nvPr/>
        </p:nvSpPr>
        <p:spPr>
          <a:xfrm>
            <a:off x="53572" y="41659"/>
            <a:ext cx="2750274" cy="400110"/>
          </a:xfrm>
          <a:prstGeom prst="rect">
            <a:avLst/>
          </a:prstGeom>
          <a:noFill/>
          <a:ln>
            <a:solidFill>
              <a:schemeClr val="tx1"/>
            </a:solidFill>
          </a:ln>
        </p:spPr>
        <p:txBody>
          <a:bodyPr wrap="square">
            <a:spAutoFit/>
          </a:bodyPr>
          <a:lstStyle/>
          <a:p>
            <a:pPr algn="ctr"/>
            <a:r>
              <a:rPr lang="en-US" altLang="ja-JP" sz="2000" b="1" dirty="0"/>
              <a:t>4.2 </a:t>
            </a:r>
            <a:r>
              <a:rPr lang="ja-JP" altLang="en-US" sz="2000" b="1" dirty="0"/>
              <a:t>最適膜厚の存在</a:t>
            </a:r>
            <a:endParaRPr kumimoji="1" lang="en-US" altLang="ja-JP" sz="2000" b="1" dirty="0"/>
          </a:p>
        </p:txBody>
      </p:sp>
      <p:sp>
        <p:nvSpPr>
          <p:cNvPr id="3" name="テキスト ボックス 2">
            <a:extLst>
              <a:ext uri="{FF2B5EF4-FFF2-40B4-BE49-F238E27FC236}">
                <a16:creationId xmlns:a16="http://schemas.microsoft.com/office/drawing/2014/main" id="{DFC55D5A-6846-5079-96C5-9C7E790D1D34}"/>
              </a:ext>
            </a:extLst>
          </p:cNvPr>
          <p:cNvSpPr txBox="1"/>
          <p:nvPr/>
        </p:nvSpPr>
        <p:spPr>
          <a:xfrm>
            <a:off x="123854" y="502309"/>
            <a:ext cx="1210588" cy="707886"/>
          </a:xfrm>
          <a:prstGeom prst="rect">
            <a:avLst/>
          </a:prstGeom>
          <a:noFill/>
          <a:ln w="25400">
            <a:solidFill>
              <a:schemeClr val="tx1"/>
            </a:solidFill>
          </a:ln>
        </p:spPr>
        <p:txBody>
          <a:bodyPr wrap="none" rtlCol="0">
            <a:spAutoFit/>
          </a:bodyPr>
          <a:lstStyle/>
          <a:p>
            <a:r>
              <a:rPr kumimoji="1" lang="ja-JP" altLang="en-US" sz="4000" dirty="0"/>
              <a:t>補足</a:t>
            </a:r>
          </a:p>
        </p:txBody>
      </p:sp>
      <p:pic>
        <p:nvPicPr>
          <p:cNvPr id="5" name="図 4">
            <a:extLst>
              <a:ext uri="{FF2B5EF4-FFF2-40B4-BE49-F238E27FC236}">
                <a16:creationId xmlns:a16="http://schemas.microsoft.com/office/drawing/2014/main" id="{1FA6A6A3-2E3B-2715-A3E4-89330A3BC8A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499689" y="16574"/>
            <a:ext cx="4540262" cy="6544497"/>
          </a:xfrm>
          <a:prstGeom prst="rect">
            <a:avLst/>
          </a:prstGeom>
        </p:spPr>
      </p:pic>
      <p:pic>
        <p:nvPicPr>
          <p:cNvPr id="6" name="図 5">
            <a:extLst>
              <a:ext uri="{FF2B5EF4-FFF2-40B4-BE49-F238E27FC236}">
                <a16:creationId xmlns:a16="http://schemas.microsoft.com/office/drawing/2014/main" id="{F55E5BB2-A2FA-0E7B-4B66-0BC4273080C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812264" y="4838890"/>
            <a:ext cx="4484453" cy="1797996"/>
          </a:xfrm>
          <a:prstGeom prst="rect">
            <a:avLst/>
          </a:prstGeom>
        </p:spPr>
      </p:pic>
      <p:sp>
        <p:nvSpPr>
          <p:cNvPr id="7" name="テキスト ボックス 6">
            <a:extLst>
              <a:ext uri="{FF2B5EF4-FFF2-40B4-BE49-F238E27FC236}">
                <a16:creationId xmlns:a16="http://schemas.microsoft.com/office/drawing/2014/main" id="{82623071-75B4-DC22-EFDB-3103DD38F4E8}"/>
              </a:ext>
            </a:extLst>
          </p:cNvPr>
          <p:cNvSpPr txBox="1"/>
          <p:nvPr/>
        </p:nvSpPr>
        <p:spPr>
          <a:xfrm>
            <a:off x="7507664" y="6561071"/>
            <a:ext cx="4634275" cy="307777"/>
          </a:xfrm>
          <a:prstGeom prst="rect">
            <a:avLst/>
          </a:prstGeom>
          <a:noFill/>
        </p:spPr>
        <p:txBody>
          <a:bodyPr wrap="square">
            <a:spAutoFit/>
          </a:bodyPr>
          <a:lstStyle/>
          <a:p>
            <a:r>
              <a:rPr lang="fr-FR" altLang="ja-JP" sz="1400" dirty="0">
                <a:solidFill>
                  <a:srgbClr val="0070C0"/>
                </a:solidFill>
              </a:rPr>
              <a:t>T. Kubo, Supercond. Sci. Technol. </a:t>
            </a:r>
            <a:r>
              <a:rPr lang="fr-FR" altLang="ja-JP" sz="1400" b="1" dirty="0">
                <a:solidFill>
                  <a:srgbClr val="0070C0"/>
                </a:solidFill>
              </a:rPr>
              <a:t>34</a:t>
            </a:r>
            <a:r>
              <a:rPr lang="fr-FR" altLang="ja-JP" sz="1400" dirty="0">
                <a:solidFill>
                  <a:srgbClr val="0070C0"/>
                </a:solidFill>
              </a:rPr>
              <a:t>, 045006 (2021) </a:t>
            </a:r>
            <a:endParaRPr lang="ja-JP" altLang="en-US" sz="1400" dirty="0">
              <a:solidFill>
                <a:srgbClr val="0070C0"/>
              </a:solidFill>
            </a:endParaRPr>
          </a:p>
        </p:txBody>
      </p:sp>
      <p:sp>
        <p:nvSpPr>
          <p:cNvPr id="8" name="テキスト ボックス 7">
            <a:extLst>
              <a:ext uri="{FF2B5EF4-FFF2-40B4-BE49-F238E27FC236}">
                <a16:creationId xmlns:a16="http://schemas.microsoft.com/office/drawing/2014/main" id="{70B4C14C-F2B4-586A-372C-C7D79F58D8AC}"/>
              </a:ext>
            </a:extLst>
          </p:cNvPr>
          <p:cNvSpPr txBox="1"/>
          <p:nvPr/>
        </p:nvSpPr>
        <p:spPr>
          <a:xfrm>
            <a:off x="0" y="1533384"/>
            <a:ext cx="7507664" cy="2677656"/>
          </a:xfrm>
          <a:prstGeom prst="rect">
            <a:avLst/>
          </a:prstGeom>
          <a:noFill/>
        </p:spPr>
        <p:txBody>
          <a:bodyPr wrap="square" rtlCol="0">
            <a:spAutoFit/>
          </a:bodyPr>
          <a:lstStyle/>
          <a:p>
            <a:pPr marL="457200" indent="-457200">
              <a:buFont typeface="Wingdings" panose="05000000000000000000" pitchFamily="2" charset="2"/>
              <a:buChar char="l"/>
            </a:pPr>
            <a:r>
              <a:rPr lang="ja-JP" altLang="en-US" sz="2800" b="1" dirty="0">
                <a:solidFill>
                  <a:srgbClr val="0070C0"/>
                </a:solidFill>
              </a:rPr>
              <a:t>実線</a:t>
            </a:r>
            <a:r>
              <a:rPr lang="ja-JP" altLang="en-US" sz="2800" dirty="0"/>
              <a:t>は、</a:t>
            </a:r>
            <a:r>
              <a:rPr kumimoji="1" lang="en-US" altLang="ja-JP" sz="2800" dirty="0"/>
              <a:t>BCS</a:t>
            </a:r>
            <a:r>
              <a:rPr kumimoji="1" lang="ja-JP" altLang="en-US" sz="2800" dirty="0"/>
              <a:t>理論による非線形マイスナー効果も含んだ数値計算の結果。</a:t>
            </a:r>
            <a:endParaRPr kumimoji="1" lang="en-US" altLang="ja-JP" sz="2800" dirty="0"/>
          </a:p>
          <a:p>
            <a:pPr marL="457200" indent="-457200">
              <a:buFont typeface="Wingdings" panose="05000000000000000000" pitchFamily="2" charset="2"/>
              <a:buChar char="l"/>
            </a:pPr>
            <a:r>
              <a:rPr lang="ja-JP" altLang="en-US" sz="2800" b="1" dirty="0"/>
              <a:t>点線</a:t>
            </a:r>
            <a:r>
              <a:rPr kumimoji="1" lang="ja-JP" altLang="en-US" sz="2800" dirty="0"/>
              <a:t>は前ページの</a:t>
            </a:r>
            <a:r>
              <a:rPr lang="ja-JP" altLang="en-US" sz="2800" dirty="0"/>
              <a:t>ロンドン理論を用いて導いた公式から計算したもの。</a:t>
            </a:r>
            <a:endParaRPr lang="en-US" altLang="ja-JP" sz="2800" dirty="0"/>
          </a:p>
          <a:p>
            <a:endParaRPr lang="en-US" altLang="ja-JP" sz="2800" dirty="0"/>
          </a:p>
          <a:p>
            <a:r>
              <a:rPr kumimoji="1" lang="ja-JP" altLang="en-US" sz="2800" dirty="0"/>
              <a:t>両者の最適膜厚の違いは</a:t>
            </a:r>
            <a:r>
              <a:rPr kumimoji="1" lang="en-US" altLang="ja-JP" sz="2800" dirty="0"/>
              <a:t>10</a:t>
            </a:r>
            <a:r>
              <a:rPr kumimoji="1" lang="ja-JP" altLang="en-US" sz="2800" dirty="0"/>
              <a:t>％程度。</a:t>
            </a:r>
          </a:p>
        </p:txBody>
      </p:sp>
    </p:spTree>
    <p:extLst>
      <p:ext uri="{BB962C8B-B14F-4D97-AF65-F5344CB8AC3E}">
        <p14:creationId xmlns:p14="http://schemas.microsoft.com/office/powerpoint/2010/main" val="14883775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6A3A198-405E-4E01-22A6-8393EB98766E}"/>
              </a:ext>
            </a:extLst>
          </p:cNvPr>
          <p:cNvPicPr>
            <a:picLocks noChangeAspect="1"/>
          </p:cNvPicPr>
          <p:nvPr/>
        </p:nvPicPr>
        <p:blipFill>
          <a:blip r:embed="rId2"/>
          <a:srcRect l="36439" t="32029" r="40979" b="21884"/>
          <a:stretch/>
        </p:blipFill>
        <p:spPr>
          <a:xfrm>
            <a:off x="1304534" y="825776"/>
            <a:ext cx="4433958" cy="5090248"/>
          </a:xfrm>
          <a:prstGeom prst="rect">
            <a:avLst/>
          </a:prstGeom>
        </p:spPr>
      </p:pic>
      <p:pic>
        <p:nvPicPr>
          <p:cNvPr id="5" name="図 4">
            <a:extLst>
              <a:ext uri="{FF2B5EF4-FFF2-40B4-BE49-F238E27FC236}">
                <a16:creationId xmlns:a16="http://schemas.microsoft.com/office/drawing/2014/main" id="{DE50639C-084A-EF39-1508-EF1AE23C4E8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439868" y="227498"/>
            <a:ext cx="4161116" cy="2946457"/>
          </a:xfrm>
          <a:prstGeom prst="rect">
            <a:avLst/>
          </a:prstGeom>
        </p:spPr>
      </p:pic>
      <p:pic>
        <p:nvPicPr>
          <p:cNvPr id="7" name="図 6">
            <a:extLst>
              <a:ext uri="{FF2B5EF4-FFF2-40B4-BE49-F238E27FC236}">
                <a16:creationId xmlns:a16="http://schemas.microsoft.com/office/drawing/2014/main" id="{C165C2CD-92B6-1B5A-D00C-9B7F1D02726B}"/>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596210" y="3169430"/>
            <a:ext cx="3848431" cy="2908190"/>
          </a:xfrm>
          <a:prstGeom prst="rect">
            <a:avLst/>
          </a:prstGeom>
        </p:spPr>
      </p:pic>
      <p:sp>
        <p:nvSpPr>
          <p:cNvPr id="2" name="テキスト ボックス 1">
            <a:extLst>
              <a:ext uri="{FF2B5EF4-FFF2-40B4-BE49-F238E27FC236}">
                <a16:creationId xmlns:a16="http://schemas.microsoft.com/office/drawing/2014/main" id="{1E031289-5BD8-5C48-4B0F-5887D55BB662}"/>
              </a:ext>
            </a:extLst>
          </p:cNvPr>
          <p:cNvSpPr txBox="1"/>
          <p:nvPr/>
        </p:nvSpPr>
        <p:spPr>
          <a:xfrm>
            <a:off x="44342" y="35172"/>
            <a:ext cx="3659976" cy="707886"/>
          </a:xfrm>
          <a:prstGeom prst="rect">
            <a:avLst/>
          </a:prstGeom>
          <a:noFill/>
          <a:ln w="25400">
            <a:solidFill>
              <a:schemeClr val="tx1"/>
            </a:solidFill>
          </a:ln>
        </p:spPr>
        <p:txBody>
          <a:bodyPr wrap="none" rtlCol="0">
            <a:spAutoFit/>
          </a:bodyPr>
          <a:lstStyle/>
          <a:p>
            <a:r>
              <a:rPr kumimoji="1" lang="ja-JP" altLang="en-US" sz="4000" dirty="0"/>
              <a:t>補足</a:t>
            </a:r>
            <a:r>
              <a:rPr kumimoji="1" lang="en-US" altLang="ja-JP" sz="4000" dirty="0"/>
              <a:t>(</a:t>
            </a:r>
            <a:r>
              <a:rPr kumimoji="1" lang="ja-JP" altLang="en-US" sz="4000" dirty="0"/>
              <a:t>実験結果</a:t>
            </a:r>
            <a:r>
              <a:rPr kumimoji="1" lang="en-US" altLang="ja-JP" sz="4000" dirty="0"/>
              <a:t>)</a:t>
            </a:r>
            <a:endParaRPr kumimoji="1" lang="ja-JP" altLang="en-US" sz="4000" dirty="0"/>
          </a:p>
        </p:txBody>
      </p:sp>
      <p:sp>
        <p:nvSpPr>
          <p:cNvPr id="6" name="テキスト ボックス 5">
            <a:extLst>
              <a:ext uri="{FF2B5EF4-FFF2-40B4-BE49-F238E27FC236}">
                <a16:creationId xmlns:a16="http://schemas.microsoft.com/office/drawing/2014/main" id="{C2A0DA08-8B5C-675D-2BC6-6C8F9B9C2DF0}"/>
              </a:ext>
            </a:extLst>
          </p:cNvPr>
          <p:cNvSpPr txBox="1"/>
          <p:nvPr/>
        </p:nvSpPr>
        <p:spPr>
          <a:xfrm>
            <a:off x="-53031" y="6249156"/>
            <a:ext cx="12245031" cy="523220"/>
          </a:xfrm>
          <a:prstGeom prst="rect">
            <a:avLst/>
          </a:prstGeom>
          <a:noFill/>
        </p:spPr>
        <p:txBody>
          <a:bodyPr wrap="square">
            <a:spAutoFit/>
          </a:bodyPr>
          <a:lstStyle/>
          <a:p>
            <a:r>
              <a:rPr lang="en-US" altLang="ja-JP" sz="1400" dirty="0">
                <a:solidFill>
                  <a:schemeClr val="accent1"/>
                </a:solidFill>
              </a:rPr>
              <a:t>H. Ito, Vortex penetration field measurement system based on third-harmonic method for superconducting RF materials, Nuclear Instruments and Methods in Physics Research Section A: Accelerators, Spectrometers, Detectors and Associated Equipment, </a:t>
            </a:r>
            <a:r>
              <a:rPr lang="en-US" altLang="ja-JP" sz="1400" b="1" dirty="0">
                <a:solidFill>
                  <a:schemeClr val="accent1"/>
                </a:solidFill>
              </a:rPr>
              <a:t>955</a:t>
            </a:r>
            <a:r>
              <a:rPr lang="en-US" altLang="ja-JP" sz="1400" dirty="0">
                <a:solidFill>
                  <a:schemeClr val="accent1"/>
                </a:solidFill>
              </a:rPr>
              <a:t>, 163284 (2020)</a:t>
            </a:r>
            <a:endParaRPr lang="ja-JP" altLang="en-US" sz="1400" dirty="0">
              <a:solidFill>
                <a:schemeClr val="accent1"/>
              </a:solidFill>
            </a:endParaRPr>
          </a:p>
        </p:txBody>
      </p:sp>
    </p:spTree>
    <p:extLst>
      <p:ext uri="{BB962C8B-B14F-4D97-AF65-F5344CB8AC3E}">
        <p14:creationId xmlns:p14="http://schemas.microsoft.com/office/powerpoint/2010/main" val="2236263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A59258C6-8D53-4C51-9E0B-F912F3FC02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1949" y="456865"/>
            <a:ext cx="5626418" cy="3151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a:extLst>
              <a:ext uri="{FF2B5EF4-FFF2-40B4-BE49-F238E27FC236}">
                <a16:creationId xmlns:a16="http://schemas.microsoft.com/office/drawing/2014/main" id="{F2AA5628-10D3-4D59-83C7-2DF3C2F35679}"/>
              </a:ext>
            </a:extLst>
          </p:cNvPr>
          <p:cNvSpPr>
            <a:spLocks noGrp="1"/>
          </p:cNvSpPr>
          <p:nvPr>
            <p:ph type="sldNum" sz="quarter" idx="12"/>
          </p:nvPr>
        </p:nvSpPr>
        <p:spPr/>
        <p:txBody>
          <a:bodyPr/>
          <a:lstStyle/>
          <a:p>
            <a:fld id="{10699C8D-F842-49A6-A00D-0295EA5A1C7D}" type="slidenum">
              <a:rPr kumimoji="1" lang="ja-JP" altLang="en-US" smtClean="0"/>
              <a:t>15</a:t>
            </a:fld>
            <a:endParaRPr kumimoji="1" lang="ja-JP" altLang="en-US"/>
          </a:p>
        </p:txBody>
      </p:sp>
      <p:pic>
        <p:nvPicPr>
          <p:cNvPr id="6" name="Picture 2">
            <a:extLst>
              <a:ext uri="{FF2B5EF4-FFF2-40B4-BE49-F238E27FC236}">
                <a16:creationId xmlns:a16="http://schemas.microsoft.com/office/drawing/2014/main" id="{CC6BDBD1-6F82-407C-B9EE-AB3B34CB2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649" y="454067"/>
            <a:ext cx="5626418" cy="3151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テキスト ボックス 6">
            <a:extLst>
              <a:ext uri="{FF2B5EF4-FFF2-40B4-BE49-F238E27FC236}">
                <a16:creationId xmlns:a16="http://schemas.microsoft.com/office/drawing/2014/main" id="{9AA3009C-BB67-43E7-996C-122AD8801B6E}"/>
              </a:ext>
            </a:extLst>
          </p:cNvPr>
          <p:cNvSpPr txBox="1"/>
          <p:nvPr/>
        </p:nvSpPr>
        <p:spPr>
          <a:xfrm>
            <a:off x="367649" y="475123"/>
            <a:ext cx="1755609" cy="400110"/>
          </a:xfrm>
          <a:prstGeom prst="rect">
            <a:avLst/>
          </a:prstGeom>
          <a:noFill/>
        </p:spPr>
        <p:txBody>
          <a:bodyPr wrap="none" rtlCol="0">
            <a:spAutoFit/>
          </a:bodyPr>
          <a:lstStyle/>
          <a:p>
            <a:r>
              <a:rPr lang="en-US" altLang="ja-JP" sz="2000" b="1" dirty="0"/>
              <a:t>Electric field</a:t>
            </a:r>
            <a:endParaRPr lang="ja-JP" altLang="en-US" sz="2000" b="1" dirty="0"/>
          </a:p>
        </p:txBody>
      </p:sp>
      <p:sp>
        <p:nvSpPr>
          <p:cNvPr id="9" name="テキスト ボックス 8">
            <a:extLst>
              <a:ext uri="{FF2B5EF4-FFF2-40B4-BE49-F238E27FC236}">
                <a16:creationId xmlns:a16="http://schemas.microsoft.com/office/drawing/2014/main" id="{EC3E2F33-09E4-4970-8D9A-D8278A5C207B}"/>
              </a:ext>
            </a:extLst>
          </p:cNvPr>
          <p:cNvSpPr txBox="1"/>
          <p:nvPr/>
        </p:nvSpPr>
        <p:spPr>
          <a:xfrm>
            <a:off x="6179783" y="475123"/>
            <a:ext cx="1973617" cy="400110"/>
          </a:xfrm>
          <a:prstGeom prst="rect">
            <a:avLst/>
          </a:prstGeom>
          <a:noFill/>
        </p:spPr>
        <p:txBody>
          <a:bodyPr wrap="none" rtlCol="0">
            <a:spAutoFit/>
          </a:bodyPr>
          <a:lstStyle/>
          <a:p>
            <a:r>
              <a:rPr lang="en-US" altLang="ja-JP" sz="2000" b="1" dirty="0"/>
              <a:t>Magnetic field</a:t>
            </a:r>
            <a:endParaRPr lang="ja-JP" altLang="en-US" sz="2000" b="1" dirty="0"/>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7E89FC7E-FB22-B113-9B36-FB23036830F3}"/>
                  </a:ext>
                </a:extLst>
              </p:cNvPr>
              <p:cNvSpPr txBox="1"/>
              <p:nvPr/>
            </p:nvSpPr>
            <p:spPr>
              <a:xfrm>
                <a:off x="602925" y="4001989"/>
                <a:ext cx="10986150" cy="1692771"/>
              </a:xfrm>
              <a:prstGeom prst="rect">
                <a:avLst/>
              </a:prstGeom>
              <a:noFill/>
            </p:spPr>
            <p:txBody>
              <a:bodyPr wrap="square" rtlCol="0">
                <a:spAutoFit/>
              </a:bodyPr>
              <a:lstStyle/>
              <a:p>
                <a:pPr marL="342900" indent="-342900">
                  <a:buFont typeface="Wingdings" panose="05000000000000000000" pitchFamily="2" charset="2"/>
                  <a:buChar char="l"/>
                </a:pPr>
                <a:r>
                  <a:rPr lang="ja-JP" altLang="en-US" sz="2800" dirty="0"/>
                  <a:t>もう一つの</a:t>
                </a:r>
                <a:r>
                  <a:rPr lang="ja-JP" altLang="en-US" sz="2800" b="1" dirty="0"/>
                  <a:t>空洞性能</a:t>
                </a:r>
                <a:r>
                  <a:rPr lang="ja-JP" altLang="en-US" sz="2800" dirty="0"/>
                  <a:t>を表す重要なパラメータは </a:t>
                </a:r>
                <a14:m>
                  <m:oMath xmlns:m="http://schemas.openxmlformats.org/officeDocument/2006/math">
                    <m:r>
                      <a:rPr lang="en-US" altLang="ja-JP" sz="2800" b="1" i="1" smtClean="0">
                        <a:solidFill>
                          <a:srgbClr val="00B050"/>
                        </a:solidFill>
                        <a:latin typeface="Cambria Math" panose="02040503050406030204" pitchFamily="18" charset="0"/>
                      </a:rPr>
                      <m:t>𝑸</m:t>
                    </m:r>
                  </m:oMath>
                </a14:m>
                <a:r>
                  <a:rPr lang="ja-JP" altLang="en-US" sz="2800" dirty="0"/>
                  <a:t>値</a:t>
                </a:r>
                <a:endParaRPr lang="en-US" altLang="ja-JP" sz="2800" dirty="0"/>
              </a:p>
              <a:p>
                <a:pPr marL="342900" indent="-342900">
                  <a:buFont typeface="Wingdings" panose="05000000000000000000" pitchFamily="2" charset="2"/>
                  <a:buChar char="l"/>
                </a:pPr>
                <a:r>
                  <a:rPr lang="ja-JP" altLang="en-US" sz="2800" dirty="0"/>
                  <a:t>空洞に蓄えられているエネルギーと</a:t>
                </a:r>
                <a:r>
                  <a:rPr lang="en-US" altLang="ja-JP" sz="2800" dirty="0"/>
                  <a:t>RF</a:t>
                </a:r>
                <a:r>
                  <a:rPr lang="ja-JP" altLang="en-US" sz="2800" dirty="0"/>
                  <a:t>一周期あたりの損失の比</a:t>
                </a:r>
                <a:endParaRPr lang="en-US" altLang="ja-JP" sz="2800" dirty="0"/>
              </a:p>
              <a:p>
                <a:endParaRPr lang="en-US" altLang="ja-JP" sz="2800" dirty="0"/>
              </a:p>
              <a:p>
                <a:r>
                  <a:rPr lang="ja-JP" altLang="en-US" sz="2000" dirty="0"/>
                  <a:t>ただし、本講義の主要な話題ではない</a:t>
                </a:r>
                <a:endParaRPr lang="en-US" altLang="ja-JP" sz="2000" dirty="0"/>
              </a:p>
            </p:txBody>
          </p:sp>
        </mc:Choice>
        <mc:Fallback xmlns="">
          <p:sp>
            <p:nvSpPr>
              <p:cNvPr id="2" name="テキスト ボックス 1">
                <a:extLst>
                  <a:ext uri="{FF2B5EF4-FFF2-40B4-BE49-F238E27FC236}">
                    <a16:creationId xmlns:a16="http://schemas.microsoft.com/office/drawing/2014/main" id="{7E89FC7E-FB22-B113-9B36-FB23036830F3}"/>
                  </a:ext>
                </a:extLst>
              </p:cNvPr>
              <p:cNvSpPr txBox="1">
                <a:spLocks noRot="1" noChangeAspect="1" noMove="1" noResize="1" noEditPoints="1" noAdjustHandles="1" noChangeArrowheads="1" noChangeShapeType="1" noTextEdit="1"/>
              </p:cNvSpPr>
              <p:nvPr/>
            </p:nvSpPr>
            <p:spPr>
              <a:xfrm>
                <a:off x="602925" y="4001989"/>
                <a:ext cx="10986150" cy="1692771"/>
              </a:xfrm>
              <a:prstGeom prst="rect">
                <a:avLst/>
              </a:prstGeom>
              <a:blipFill>
                <a:blip r:embed="rId4"/>
                <a:stretch>
                  <a:fillRect l="-999" t="-3597" b="-5396"/>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549080D7-A51D-2F65-9D9F-3900AF1CF242}"/>
              </a:ext>
            </a:extLst>
          </p:cNvPr>
          <p:cNvSpPr txBox="1"/>
          <p:nvPr/>
        </p:nvSpPr>
        <p:spPr>
          <a:xfrm>
            <a:off x="19456" y="19456"/>
            <a:ext cx="2420856" cy="400110"/>
          </a:xfrm>
          <a:prstGeom prst="rect">
            <a:avLst/>
          </a:prstGeom>
          <a:noFill/>
          <a:ln>
            <a:solidFill>
              <a:schemeClr val="tx1"/>
            </a:solidFill>
          </a:ln>
        </p:spPr>
        <p:txBody>
          <a:bodyPr wrap="none" rtlCol="0">
            <a:spAutoFit/>
          </a:bodyPr>
          <a:lstStyle/>
          <a:p>
            <a:r>
              <a:rPr kumimoji="1" lang="en-US" altLang="ja-JP" sz="2000" b="1" dirty="0"/>
              <a:t>2.1 </a:t>
            </a:r>
            <a:r>
              <a:rPr kumimoji="1" lang="ja-JP" altLang="en-US" sz="2000" b="1" dirty="0"/>
              <a:t>超伝導加速空洞</a:t>
            </a:r>
          </a:p>
        </p:txBody>
      </p:sp>
    </p:spTree>
    <p:extLst>
      <p:ext uri="{BB962C8B-B14F-4D97-AF65-F5344CB8AC3E}">
        <p14:creationId xmlns:p14="http://schemas.microsoft.com/office/powerpoint/2010/main" val="357720109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DBC50A-F4A3-2745-D730-E4C9E8E5DC1B}"/>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512325" y="1928191"/>
            <a:ext cx="4562060" cy="3826566"/>
          </a:xfrm>
          <a:prstGeom prst="rect">
            <a:avLst/>
          </a:prstGeom>
        </p:spPr>
      </p:pic>
      <p:pic>
        <p:nvPicPr>
          <p:cNvPr id="5" name="図 4">
            <a:extLst>
              <a:ext uri="{FF2B5EF4-FFF2-40B4-BE49-F238E27FC236}">
                <a16:creationId xmlns:a16="http://schemas.microsoft.com/office/drawing/2014/main" id="{28DA80A4-E457-4409-AB73-9DD71785F70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7615" y="1926959"/>
            <a:ext cx="6448114" cy="3827798"/>
          </a:xfrm>
          <a:prstGeom prst="rect">
            <a:avLst/>
          </a:prstGeom>
        </p:spPr>
      </p:pic>
      <p:sp>
        <p:nvSpPr>
          <p:cNvPr id="4" name="テキスト ボックス 3">
            <a:extLst>
              <a:ext uri="{FF2B5EF4-FFF2-40B4-BE49-F238E27FC236}">
                <a16:creationId xmlns:a16="http://schemas.microsoft.com/office/drawing/2014/main" id="{F1AB4A27-A181-E9E8-F326-04DEA9DC524B}"/>
              </a:ext>
            </a:extLst>
          </p:cNvPr>
          <p:cNvSpPr txBox="1"/>
          <p:nvPr/>
        </p:nvSpPr>
        <p:spPr>
          <a:xfrm>
            <a:off x="7394712" y="226080"/>
            <a:ext cx="4797287" cy="1815882"/>
          </a:xfrm>
          <a:prstGeom prst="rect">
            <a:avLst/>
          </a:prstGeom>
          <a:noFill/>
        </p:spPr>
        <p:txBody>
          <a:bodyPr wrap="square">
            <a:spAutoFit/>
          </a:bodyPr>
          <a:lstStyle/>
          <a:p>
            <a:r>
              <a:rPr lang="en-US" altLang="ja-JP" sz="1600" dirty="0"/>
              <a:t>R. Katayama et al., “Evaluation of the Superconducting Characteristics of Multi-Layer Thin-Film Structures of </a:t>
            </a:r>
            <a:r>
              <a:rPr lang="en-US" altLang="ja-JP" sz="1600" dirty="0" err="1"/>
              <a:t>NbN</a:t>
            </a:r>
            <a:r>
              <a:rPr lang="en-US" altLang="ja-JP" sz="1600" dirty="0"/>
              <a:t> and SiO2  on Pure Nb Substrate, ” </a:t>
            </a:r>
          </a:p>
          <a:p>
            <a:r>
              <a:rPr lang="en-US" altLang="ja-JP" sz="1600" dirty="0"/>
              <a:t>Proceedings, 19th International Conference on RF Superconductivity, SRF2019 : Dresden, Germany, June 30-July 5, 2019, 807-809</a:t>
            </a:r>
            <a:endParaRPr lang="ja-JP" altLang="en-US" sz="1600" dirty="0"/>
          </a:p>
        </p:txBody>
      </p:sp>
      <p:sp>
        <p:nvSpPr>
          <p:cNvPr id="9" name="テキスト ボックス 8">
            <a:extLst>
              <a:ext uri="{FF2B5EF4-FFF2-40B4-BE49-F238E27FC236}">
                <a16:creationId xmlns:a16="http://schemas.microsoft.com/office/drawing/2014/main" id="{5ED04B35-EDCD-15AA-5F0B-F834DE3ED1F2}"/>
              </a:ext>
            </a:extLst>
          </p:cNvPr>
          <p:cNvSpPr txBox="1"/>
          <p:nvPr/>
        </p:nvSpPr>
        <p:spPr>
          <a:xfrm>
            <a:off x="117615" y="564634"/>
            <a:ext cx="6097656" cy="1477328"/>
          </a:xfrm>
          <a:prstGeom prst="rect">
            <a:avLst/>
          </a:prstGeom>
          <a:noFill/>
        </p:spPr>
        <p:txBody>
          <a:bodyPr wrap="square">
            <a:spAutoFit/>
          </a:bodyPr>
          <a:lstStyle/>
          <a:p>
            <a:r>
              <a:rPr lang="en-US" altLang="ja-JP" dirty="0"/>
              <a:t>H. Ito et la., “Lower critical field measurement of </a:t>
            </a:r>
            <a:r>
              <a:rPr lang="en-US" altLang="ja-JP" dirty="0" err="1"/>
              <a:t>NbN</a:t>
            </a:r>
            <a:r>
              <a:rPr lang="en-US" altLang="ja-JP" dirty="0"/>
              <a:t> multilayer thin film superconductor at KEK, “</a:t>
            </a:r>
          </a:p>
          <a:p>
            <a:r>
              <a:rPr lang="en-US" altLang="ja-JP" dirty="0"/>
              <a:t>Proceedings, 19th International Conference on RF Superconductivity, SRF2019 : Dresden, Germany, June 30-July 5, 2019, 632-636</a:t>
            </a:r>
            <a:endParaRPr lang="ja-JP" altLang="en-US" dirty="0"/>
          </a:p>
        </p:txBody>
      </p:sp>
    </p:spTree>
    <p:extLst>
      <p:ext uri="{BB962C8B-B14F-4D97-AF65-F5344CB8AC3E}">
        <p14:creationId xmlns:p14="http://schemas.microsoft.com/office/powerpoint/2010/main" val="120125607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37BBBF3-FF8F-516F-A0AC-B0CDD12908EE}"/>
              </a:ext>
            </a:extLst>
          </p:cNvPr>
          <p:cNvSpPr txBox="1"/>
          <p:nvPr/>
        </p:nvSpPr>
        <p:spPr>
          <a:xfrm>
            <a:off x="4964921" y="2967335"/>
            <a:ext cx="2262158" cy="923330"/>
          </a:xfrm>
          <a:prstGeom prst="rect">
            <a:avLst/>
          </a:prstGeom>
          <a:noFill/>
        </p:spPr>
        <p:txBody>
          <a:bodyPr wrap="none" rtlCol="0">
            <a:spAutoFit/>
          </a:bodyPr>
          <a:lstStyle/>
          <a:p>
            <a:r>
              <a:rPr kumimoji="1" lang="ja-JP" altLang="en-US" sz="5400" dirty="0"/>
              <a:t>おわり</a:t>
            </a:r>
          </a:p>
        </p:txBody>
      </p:sp>
    </p:spTree>
    <p:extLst>
      <p:ext uri="{BB962C8B-B14F-4D97-AF65-F5344CB8AC3E}">
        <p14:creationId xmlns:p14="http://schemas.microsoft.com/office/powerpoint/2010/main" val="2296430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D907E41-67E5-49E0-9BB1-540E75CBFF82}"/>
              </a:ext>
            </a:extLst>
          </p:cNvPr>
          <p:cNvSpPr>
            <a:spLocks noGrp="1"/>
          </p:cNvSpPr>
          <p:nvPr>
            <p:ph type="sldNum" sz="quarter" idx="12"/>
          </p:nvPr>
        </p:nvSpPr>
        <p:spPr/>
        <p:txBody>
          <a:bodyPr/>
          <a:lstStyle/>
          <a:p>
            <a:fld id="{10699C8D-F842-49A6-A00D-0295EA5A1C7D}" type="slidenum">
              <a:rPr kumimoji="1" lang="ja-JP" altLang="en-US" smtClean="0"/>
              <a:t>16</a:t>
            </a:fld>
            <a:endParaRPr kumimoji="1" lang="ja-JP" altLang="en-US"/>
          </a:p>
        </p:txBody>
      </p:sp>
      <p:pic>
        <p:nvPicPr>
          <p:cNvPr id="5" name="Picture 3">
            <a:extLst>
              <a:ext uri="{FF2B5EF4-FFF2-40B4-BE49-F238E27FC236}">
                <a16:creationId xmlns:a16="http://schemas.microsoft.com/office/drawing/2014/main" id="{60A3F8B6-0D5A-4D67-A541-6DCD76DE74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97" t="3328" r="3003" b="4497"/>
          <a:stretch/>
        </p:blipFill>
        <p:spPr bwMode="auto">
          <a:xfrm>
            <a:off x="1588802" y="1428067"/>
            <a:ext cx="8596952" cy="5110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正方形/長方形 5">
            <a:extLst>
              <a:ext uri="{FF2B5EF4-FFF2-40B4-BE49-F238E27FC236}">
                <a16:creationId xmlns:a16="http://schemas.microsoft.com/office/drawing/2014/main" id="{9BAA4FFB-7D31-42E2-8122-1AD498CE3351}"/>
              </a:ext>
            </a:extLst>
          </p:cNvPr>
          <p:cNvSpPr/>
          <p:nvPr/>
        </p:nvSpPr>
        <p:spPr>
          <a:xfrm>
            <a:off x="947531" y="595215"/>
            <a:ext cx="10443885" cy="584775"/>
          </a:xfrm>
          <a:prstGeom prst="rect">
            <a:avLst/>
          </a:prstGeom>
        </p:spPr>
        <p:txBody>
          <a:bodyPr wrap="none">
            <a:spAutoFit/>
          </a:bodyPr>
          <a:lstStyle/>
          <a:p>
            <a:r>
              <a:rPr lang="ja-JP" altLang="en-US" sz="3200" dirty="0"/>
              <a:t>空洞性能は、こういうプロットを作ることで良く分かる</a:t>
            </a:r>
          </a:p>
        </p:txBody>
      </p:sp>
      <p:sp>
        <p:nvSpPr>
          <p:cNvPr id="8" name="矢印: 右 7">
            <a:extLst>
              <a:ext uri="{FF2B5EF4-FFF2-40B4-BE49-F238E27FC236}">
                <a16:creationId xmlns:a16="http://schemas.microsoft.com/office/drawing/2014/main" id="{BE08B807-A7CC-46FA-9F87-95480E7B3D64}"/>
              </a:ext>
            </a:extLst>
          </p:cNvPr>
          <p:cNvSpPr/>
          <p:nvPr/>
        </p:nvSpPr>
        <p:spPr>
          <a:xfrm rot="19297584">
            <a:off x="8894893" y="1760420"/>
            <a:ext cx="958044" cy="96113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8072BDD5-7C3A-4904-9BC3-A64E09359FC3}"/>
              </a:ext>
            </a:extLst>
          </p:cNvPr>
          <p:cNvSpPr/>
          <p:nvPr/>
        </p:nvSpPr>
        <p:spPr>
          <a:xfrm rot="19367429">
            <a:off x="9213221" y="2171053"/>
            <a:ext cx="2236510" cy="707886"/>
          </a:xfrm>
          <a:prstGeom prst="rect">
            <a:avLst/>
          </a:prstGeom>
          <a:solidFill>
            <a:schemeClr val="bg1"/>
          </a:solidFill>
          <a:ln>
            <a:solidFill>
              <a:schemeClr val="tx1"/>
            </a:solidFill>
          </a:ln>
        </p:spPr>
        <p:txBody>
          <a:bodyPr wrap="none">
            <a:spAutoFit/>
          </a:bodyPr>
          <a:lstStyle/>
          <a:p>
            <a:r>
              <a:rPr lang="ja-JP" altLang="en-US" sz="2000" b="1" dirty="0"/>
              <a:t>右上にいける空洞</a:t>
            </a:r>
            <a:endParaRPr lang="en-US" altLang="ja-JP" sz="2000" b="1" dirty="0"/>
          </a:p>
          <a:p>
            <a:r>
              <a:rPr lang="ja-JP" altLang="en-US" sz="2000" b="1" dirty="0"/>
              <a:t>が良い空洞</a:t>
            </a:r>
            <a:r>
              <a:rPr lang="en-US" altLang="ja-JP" sz="2000" b="1" dirty="0"/>
              <a:t> </a:t>
            </a:r>
            <a:endParaRPr lang="ja-JP" altLang="en-US" sz="2000" b="1" dirty="0"/>
          </a:p>
        </p:txBody>
      </p:sp>
      <p:sp>
        <p:nvSpPr>
          <p:cNvPr id="10" name="テキスト ボックス 9">
            <a:extLst>
              <a:ext uri="{FF2B5EF4-FFF2-40B4-BE49-F238E27FC236}">
                <a16:creationId xmlns:a16="http://schemas.microsoft.com/office/drawing/2014/main" id="{99204758-E234-E92E-7BC0-14072C3E81DD}"/>
              </a:ext>
            </a:extLst>
          </p:cNvPr>
          <p:cNvSpPr txBox="1"/>
          <p:nvPr/>
        </p:nvSpPr>
        <p:spPr>
          <a:xfrm>
            <a:off x="19456" y="19456"/>
            <a:ext cx="2420856" cy="400110"/>
          </a:xfrm>
          <a:prstGeom prst="rect">
            <a:avLst/>
          </a:prstGeom>
          <a:noFill/>
          <a:ln>
            <a:solidFill>
              <a:schemeClr val="tx1"/>
            </a:solidFill>
          </a:ln>
        </p:spPr>
        <p:txBody>
          <a:bodyPr wrap="none" rtlCol="0">
            <a:spAutoFit/>
          </a:bodyPr>
          <a:lstStyle/>
          <a:p>
            <a:r>
              <a:rPr kumimoji="1" lang="en-US" altLang="ja-JP" sz="2000" b="1" dirty="0"/>
              <a:t>2.1 </a:t>
            </a:r>
            <a:r>
              <a:rPr kumimoji="1" lang="ja-JP" altLang="en-US" sz="2000" b="1" dirty="0"/>
              <a:t>超伝導加速空洞</a:t>
            </a:r>
          </a:p>
        </p:txBody>
      </p:sp>
    </p:spTree>
    <p:extLst>
      <p:ext uri="{BB962C8B-B14F-4D97-AF65-F5344CB8AC3E}">
        <p14:creationId xmlns:p14="http://schemas.microsoft.com/office/powerpoint/2010/main" val="3906360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3FC69F3-1CBC-8648-8BB2-C9488815B7A5}"/>
              </a:ext>
            </a:extLst>
          </p:cNvPr>
          <p:cNvSpPr txBox="1"/>
          <p:nvPr/>
        </p:nvSpPr>
        <p:spPr>
          <a:xfrm>
            <a:off x="1168208" y="2812352"/>
            <a:ext cx="9855583" cy="830997"/>
          </a:xfrm>
          <a:prstGeom prst="rect">
            <a:avLst/>
          </a:prstGeom>
          <a:noFill/>
          <a:ln>
            <a:solidFill>
              <a:schemeClr val="tx1"/>
            </a:solidFill>
          </a:ln>
        </p:spPr>
        <p:txBody>
          <a:bodyPr wrap="none" rtlCol="0">
            <a:spAutoFit/>
          </a:bodyPr>
          <a:lstStyle/>
          <a:p>
            <a:r>
              <a:rPr kumimoji="1" lang="en-US" altLang="ja-JP" sz="4800" b="1" dirty="0"/>
              <a:t>2.2 </a:t>
            </a:r>
            <a:r>
              <a:rPr kumimoji="1" lang="ja-JP" altLang="en-US" sz="4800" b="1" dirty="0"/>
              <a:t>現在の超伝導ニオブ空洞の技術</a:t>
            </a:r>
          </a:p>
        </p:txBody>
      </p:sp>
      <p:sp>
        <p:nvSpPr>
          <p:cNvPr id="3" name="テキスト ボックス 2">
            <a:extLst>
              <a:ext uri="{FF2B5EF4-FFF2-40B4-BE49-F238E27FC236}">
                <a16:creationId xmlns:a16="http://schemas.microsoft.com/office/drawing/2014/main" id="{07AFB477-BF54-6659-1D16-55B26BF2C902}"/>
              </a:ext>
            </a:extLst>
          </p:cNvPr>
          <p:cNvSpPr txBox="1"/>
          <p:nvPr/>
        </p:nvSpPr>
        <p:spPr>
          <a:xfrm>
            <a:off x="-1428549" y="1533858"/>
            <a:ext cx="990977" cy="369332"/>
          </a:xfrm>
          <a:prstGeom prst="rect">
            <a:avLst/>
          </a:prstGeom>
          <a:noFill/>
        </p:spPr>
        <p:txBody>
          <a:bodyPr wrap="none" rtlCol="0">
            <a:spAutoFit/>
          </a:bodyPr>
          <a:lstStyle/>
          <a:p>
            <a:r>
              <a:rPr kumimoji="1" lang="en-US" altLang="ja-JP" dirty="0"/>
              <a:t>2.2: 5</a:t>
            </a:r>
            <a:r>
              <a:rPr kumimoji="1" lang="ja-JP" altLang="en-US" dirty="0"/>
              <a:t>分</a:t>
            </a:r>
          </a:p>
        </p:txBody>
      </p:sp>
      <p:sp>
        <p:nvSpPr>
          <p:cNvPr id="4" name="テキスト ボックス 3">
            <a:extLst>
              <a:ext uri="{FF2B5EF4-FFF2-40B4-BE49-F238E27FC236}">
                <a16:creationId xmlns:a16="http://schemas.microsoft.com/office/drawing/2014/main" id="{AB4F8FC8-57A2-DBFA-987A-13BE6FA6EAA9}"/>
              </a:ext>
            </a:extLst>
          </p:cNvPr>
          <p:cNvSpPr txBox="1"/>
          <p:nvPr/>
        </p:nvSpPr>
        <p:spPr>
          <a:xfrm>
            <a:off x="-1428549" y="914113"/>
            <a:ext cx="1220206" cy="369332"/>
          </a:xfrm>
          <a:prstGeom prst="rect">
            <a:avLst/>
          </a:prstGeom>
          <a:noFill/>
        </p:spPr>
        <p:txBody>
          <a:bodyPr wrap="none" rtlCol="0">
            <a:spAutoFit/>
          </a:bodyPr>
          <a:lstStyle/>
          <a:p>
            <a:r>
              <a:rPr kumimoji="1" lang="en-US" altLang="ja-JP" dirty="0"/>
              <a:t>2.1: 5-6</a:t>
            </a:r>
            <a:r>
              <a:rPr kumimoji="1" lang="ja-JP" altLang="en-US" dirty="0"/>
              <a:t>分</a:t>
            </a:r>
          </a:p>
        </p:txBody>
      </p:sp>
      <p:sp>
        <p:nvSpPr>
          <p:cNvPr id="5" name="テキスト ボックス 4">
            <a:extLst>
              <a:ext uri="{FF2B5EF4-FFF2-40B4-BE49-F238E27FC236}">
                <a16:creationId xmlns:a16="http://schemas.microsoft.com/office/drawing/2014/main" id="{8DF65D08-B9BF-6C29-714A-D3525C786B1E}"/>
              </a:ext>
            </a:extLst>
          </p:cNvPr>
          <p:cNvSpPr txBox="1"/>
          <p:nvPr/>
        </p:nvSpPr>
        <p:spPr>
          <a:xfrm>
            <a:off x="-1011768" y="294368"/>
            <a:ext cx="803425" cy="369332"/>
          </a:xfrm>
          <a:prstGeom prst="rect">
            <a:avLst/>
          </a:prstGeom>
          <a:noFill/>
        </p:spPr>
        <p:txBody>
          <a:bodyPr wrap="none" rtlCol="0">
            <a:spAutoFit/>
          </a:bodyPr>
          <a:lstStyle/>
          <a:p>
            <a:r>
              <a:rPr kumimoji="1" lang="en-US" altLang="ja-JP" dirty="0"/>
              <a:t>1: 5</a:t>
            </a:r>
            <a:r>
              <a:rPr kumimoji="1" lang="ja-JP" altLang="en-US" dirty="0"/>
              <a:t>分</a:t>
            </a:r>
          </a:p>
        </p:txBody>
      </p:sp>
    </p:spTree>
    <p:extLst>
      <p:ext uri="{BB962C8B-B14F-4D97-AF65-F5344CB8AC3E}">
        <p14:creationId xmlns:p14="http://schemas.microsoft.com/office/powerpoint/2010/main" val="3482795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四角形: 角を丸くする 17">
            <a:extLst>
              <a:ext uri="{FF2B5EF4-FFF2-40B4-BE49-F238E27FC236}">
                <a16:creationId xmlns:a16="http://schemas.microsoft.com/office/drawing/2014/main" id="{7210672E-5FA4-4DA7-8D7E-E015AAADFA79}"/>
              </a:ext>
            </a:extLst>
          </p:cNvPr>
          <p:cNvSpPr/>
          <p:nvPr/>
        </p:nvSpPr>
        <p:spPr>
          <a:xfrm>
            <a:off x="1562921" y="26001"/>
            <a:ext cx="1701703" cy="680599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四角形: 角を丸くする 2">
            <a:extLst>
              <a:ext uri="{FF2B5EF4-FFF2-40B4-BE49-F238E27FC236}">
                <a16:creationId xmlns:a16="http://schemas.microsoft.com/office/drawing/2014/main" id="{776DC0CC-AE4D-48A0-83B9-B46CA306D59A}"/>
              </a:ext>
            </a:extLst>
          </p:cNvPr>
          <p:cNvSpPr/>
          <p:nvPr/>
        </p:nvSpPr>
        <p:spPr>
          <a:xfrm>
            <a:off x="1878438" y="417477"/>
            <a:ext cx="1073629" cy="40990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b="1" dirty="0">
                <a:solidFill>
                  <a:schemeClr val="tx1"/>
                </a:solidFill>
              </a:rPr>
              <a:t>Materials</a:t>
            </a:r>
            <a:endParaRPr lang="ja-JP" altLang="en-US" sz="1350" b="1" dirty="0">
              <a:solidFill>
                <a:schemeClr val="tx1"/>
              </a:solidFill>
            </a:endParaRPr>
          </a:p>
        </p:txBody>
      </p:sp>
      <p:sp>
        <p:nvSpPr>
          <p:cNvPr id="4" name="四角形: 角を丸くする 3">
            <a:extLst>
              <a:ext uri="{FF2B5EF4-FFF2-40B4-BE49-F238E27FC236}">
                <a16:creationId xmlns:a16="http://schemas.microsoft.com/office/drawing/2014/main" id="{CD4A5857-FA17-404E-8BCD-9493CBBFFDC5}"/>
              </a:ext>
            </a:extLst>
          </p:cNvPr>
          <p:cNvSpPr/>
          <p:nvPr/>
        </p:nvSpPr>
        <p:spPr>
          <a:xfrm>
            <a:off x="1863051" y="1107515"/>
            <a:ext cx="1079938" cy="31529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b="1" dirty="0">
                <a:solidFill>
                  <a:schemeClr val="tx1"/>
                </a:solidFill>
              </a:rPr>
              <a:t>Fabrication</a:t>
            </a:r>
            <a:endParaRPr lang="ja-JP" altLang="en-US" sz="1350" b="1" dirty="0">
              <a:solidFill>
                <a:schemeClr val="tx1"/>
              </a:solidFill>
            </a:endParaRPr>
          </a:p>
        </p:txBody>
      </p:sp>
      <p:sp>
        <p:nvSpPr>
          <p:cNvPr id="5" name="四角形: 角を丸くする 4">
            <a:extLst>
              <a:ext uri="{FF2B5EF4-FFF2-40B4-BE49-F238E27FC236}">
                <a16:creationId xmlns:a16="http://schemas.microsoft.com/office/drawing/2014/main" id="{E9ED9FCF-70CF-418D-BCEF-CC97BBC2DFC5}"/>
              </a:ext>
            </a:extLst>
          </p:cNvPr>
          <p:cNvSpPr/>
          <p:nvPr/>
        </p:nvSpPr>
        <p:spPr>
          <a:xfrm>
            <a:off x="1616838" y="1714234"/>
            <a:ext cx="1600603" cy="48514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b="1" dirty="0">
                <a:solidFill>
                  <a:schemeClr val="tx1"/>
                </a:solidFill>
              </a:rPr>
              <a:t>Electropolishing(1)</a:t>
            </a:r>
          </a:p>
          <a:p>
            <a:pPr algn="ctr"/>
            <a:r>
              <a:rPr lang="en-US" altLang="ja-JP" sz="1200" b="1" dirty="0">
                <a:solidFill>
                  <a:schemeClr val="tx1"/>
                </a:solidFill>
              </a:rPr>
              <a:t>(100-200μm)</a:t>
            </a:r>
            <a:endParaRPr lang="ja-JP" altLang="en-US" sz="1200" b="1" dirty="0">
              <a:solidFill>
                <a:schemeClr val="tx1"/>
              </a:solidFill>
            </a:endParaRPr>
          </a:p>
        </p:txBody>
      </p:sp>
      <p:sp>
        <p:nvSpPr>
          <p:cNvPr id="6" name="四角形: 角を丸くする 5">
            <a:extLst>
              <a:ext uri="{FF2B5EF4-FFF2-40B4-BE49-F238E27FC236}">
                <a16:creationId xmlns:a16="http://schemas.microsoft.com/office/drawing/2014/main" id="{C412402C-339A-46BA-B57C-B826D113CB40}"/>
              </a:ext>
            </a:extLst>
          </p:cNvPr>
          <p:cNvSpPr/>
          <p:nvPr/>
        </p:nvSpPr>
        <p:spPr>
          <a:xfrm>
            <a:off x="1583239" y="2463846"/>
            <a:ext cx="1664026" cy="49840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b="1" dirty="0">
                <a:solidFill>
                  <a:schemeClr val="tx1"/>
                </a:solidFill>
              </a:rPr>
              <a:t>Annealing</a:t>
            </a:r>
          </a:p>
          <a:p>
            <a:pPr algn="ctr"/>
            <a:r>
              <a:rPr lang="en-US" altLang="ja-JP" sz="1200" b="1" dirty="0">
                <a:solidFill>
                  <a:schemeClr val="tx1"/>
                </a:solidFill>
              </a:rPr>
              <a:t>(750-900</a:t>
            </a:r>
            <a:r>
              <a:rPr lang="ja-JP" altLang="en-US" sz="1200" b="1" dirty="0">
                <a:solidFill>
                  <a:schemeClr val="tx1"/>
                </a:solidFill>
              </a:rPr>
              <a:t>℃</a:t>
            </a:r>
            <a:r>
              <a:rPr lang="en-US" altLang="ja-JP" sz="1200" b="1" dirty="0">
                <a:solidFill>
                  <a:schemeClr val="tx1"/>
                </a:solidFill>
              </a:rPr>
              <a:t>, 2-3hours)</a:t>
            </a:r>
            <a:endParaRPr lang="ja-JP" altLang="en-US" sz="1200" b="1" dirty="0">
              <a:solidFill>
                <a:schemeClr val="tx1"/>
              </a:solidFill>
            </a:endParaRPr>
          </a:p>
        </p:txBody>
      </p:sp>
      <p:sp>
        <p:nvSpPr>
          <p:cNvPr id="7" name="四角形: 角を丸くする 6">
            <a:extLst>
              <a:ext uri="{FF2B5EF4-FFF2-40B4-BE49-F238E27FC236}">
                <a16:creationId xmlns:a16="http://schemas.microsoft.com/office/drawing/2014/main" id="{DB5871C1-1537-42BC-8169-E712CDA8FB8A}"/>
              </a:ext>
            </a:extLst>
          </p:cNvPr>
          <p:cNvSpPr/>
          <p:nvPr/>
        </p:nvSpPr>
        <p:spPr>
          <a:xfrm>
            <a:off x="1628416" y="3246603"/>
            <a:ext cx="1571242" cy="49840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b="1" dirty="0">
                <a:solidFill>
                  <a:schemeClr val="tx1"/>
                </a:solidFill>
              </a:rPr>
              <a:t>Electropolishing(2)</a:t>
            </a:r>
          </a:p>
          <a:p>
            <a:pPr algn="ctr"/>
            <a:r>
              <a:rPr lang="en-US" altLang="ja-JP" sz="1200" b="1" dirty="0">
                <a:solidFill>
                  <a:schemeClr val="tx1"/>
                </a:solidFill>
              </a:rPr>
              <a:t>(several</a:t>
            </a:r>
            <a:r>
              <a:rPr lang="ja-JP" altLang="en-US" sz="1200" b="1" dirty="0">
                <a:solidFill>
                  <a:schemeClr val="tx1"/>
                </a:solidFill>
              </a:rPr>
              <a:t> </a:t>
            </a:r>
            <a:r>
              <a:rPr lang="en-US" altLang="ja-JP" sz="1200" b="1" dirty="0" err="1">
                <a:solidFill>
                  <a:schemeClr val="tx1"/>
                </a:solidFill>
              </a:rPr>
              <a:t>μm</a:t>
            </a:r>
            <a:r>
              <a:rPr lang="en-US" altLang="ja-JP" sz="1200" b="1" dirty="0">
                <a:solidFill>
                  <a:schemeClr val="tx1"/>
                </a:solidFill>
              </a:rPr>
              <a:t>)</a:t>
            </a:r>
            <a:endParaRPr lang="ja-JP" altLang="en-US" sz="1200" b="1" dirty="0">
              <a:solidFill>
                <a:schemeClr val="tx1"/>
              </a:solidFill>
            </a:endParaRPr>
          </a:p>
        </p:txBody>
      </p:sp>
      <p:sp>
        <p:nvSpPr>
          <p:cNvPr id="8" name="四角形: 角を丸くする 7">
            <a:extLst>
              <a:ext uri="{FF2B5EF4-FFF2-40B4-BE49-F238E27FC236}">
                <a16:creationId xmlns:a16="http://schemas.microsoft.com/office/drawing/2014/main" id="{812382C0-3937-4CFF-ABA8-FA231F1D16C7}"/>
              </a:ext>
            </a:extLst>
          </p:cNvPr>
          <p:cNvSpPr/>
          <p:nvPr/>
        </p:nvSpPr>
        <p:spPr>
          <a:xfrm>
            <a:off x="1805022" y="4029361"/>
            <a:ext cx="1207818" cy="48228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b="1" dirty="0">
                <a:solidFill>
                  <a:schemeClr val="tx1"/>
                </a:solidFill>
              </a:rPr>
              <a:t>High</a:t>
            </a:r>
            <a:r>
              <a:rPr lang="ja-JP" altLang="en-US" sz="1350" b="1" dirty="0">
                <a:solidFill>
                  <a:schemeClr val="tx1"/>
                </a:solidFill>
              </a:rPr>
              <a:t> </a:t>
            </a:r>
            <a:r>
              <a:rPr lang="en-US" altLang="ja-JP" sz="1350" b="1" dirty="0">
                <a:solidFill>
                  <a:schemeClr val="tx1"/>
                </a:solidFill>
              </a:rPr>
              <a:t>pressure</a:t>
            </a:r>
            <a:r>
              <a:rPr lang="ja-JP" altLang="en-US" sz="1350" b="1" dirty="0">
                <a:solidFill>
                  <a:schemeClr val="tx1"/>
                </a:solidFill>
              </a:rPr>
              <a:t> </a:t>
            </a:r>
            <a:r>
              <a:rPr lang="en-US" altLang="ja-JP" sz="1350" b="1" dirty="0">
                <a:solidFill>
                  <a:schemeClr val="tx1"/>
                </a:solidFill>
              </a:rPr>
              <a:t>rinsing</a:t>
            </a:r>
            <a:endParaRPr lang="ja-JP" altLang="en-US" sz="1350" b="1" dirty="0">
              <a:solidFill>
                <a:schemeClr val="tx1"/>
              </a:solidFill>
            </a:endParaRPr>
          </a:p>
        </p:txBody>
      </p:sp>
      <p:sp>
        <p:nvSpPr>
          <p:cNvPr id="9" name="四角形: 角を丸くする 8">
            <a:extLst>
              <a:ext uri="{FF2B5EF4-FFF2-40B4-BE49-F238E27FC236}">
                <a16:creationId xmlns:a16="http://schemas.microsoft.com/office/drawing/2014/main" id="{3C2CA33A-E535-4F26-A5DA-EA992CA3266D}"/>
              </a:ext>
            </a:extLst>
          </p:cNvPr>
          <p:cNvSpPr/>
          <p:nvPr/>
        </p:nvSpPr>
        <p:spPr>
          <a:xfrm>
            <a:off x="1863049" y="4799775"/>
            <a:ext cx="1079938" cy="311187"/>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b="1" dirty="0">
                <a:solidFill>
                  <a:schemeClr val="tx1"/>
                </a:solidFill>
              </a:rPr>
              <a:t>Assembling</a:t>
            </a:r>
            <a:endParaRPr lang="ja-JP" altLang="en-US" sz="1350" b="1" dirty="0">
              <a:solidFill>
                <a:schemeClr val="tx1"/>
              </a:solidFill>
            </a:endParaRPr>
          </a:p>
        </p:txBody>
      </p:sp>
      <p:sp>
        <p:nvSpPr>
          <p:cNvPr id="10" name="四角形: 角を丸くする 9">
            <a:extLst>
              <a:ext uri="{FF2B5EF4-FFF2-40B4-BE49-F238E27FC236}">
                <a16:creationId xmlns:a16="http://schemas.microsoft.com/office/drawing/2014/main" id="{8B91D91B-6C6A-4B00-AD14-9B0631066D75}"/>
              </a:ext>
            </a:extLst>
          </p:cNvPr>
          <p:cNvSpPr/>
          <p:nvPr/>
        </p:nvSpPr>
        <p:spPr>
          <a:xfrm>
            <a:off x="1581761" y="5411133"/>
            <a:ext cx="1664025" cy="70813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b="1" dirty="0">
                <a:solidFill>
                  <a:schemeClr val="tx1"/>
                </a:solidFill>
              </a:rPr>
              <a:t>Low-temperature baking</a:t>
            </a:r>
          </a:p>
          <a:p>
            <a:pPr algn="ctr"/>
            <a:r>
              <a:rPr lang="en-US" altLang="ja-JP" sz="1200" b="1" dirty="0">
                <a:solidFill>
                  <a:schemeClr val="tx1"/>
                </a:solidFill>
              </a:rPr>
              <a:t>(100-140</a:t>
            </a:r>
            <a:r>
              <a:rPr lang="ja-JP" altLang="en-US" sz="1200" b="1" dirty="0">
                <a:solidFill>
                  <a:schemeClr val="tx1"/>
                </a:solidFill>
              </a:rPr>
              <a:t>℃</a:t>
            </a:r>
            <a:r>
              <a:rPr lang="en-US" altLang="ja-JP" sz="1200" b="1" dirty="0">
                <a:solidFill>
                  <a:schemeClr val="tx1"/>
                </a:solidFill>
              </a:rPr>
              <a:t>, 48hours)</a:t>
            </a:r>
            <a:endParaRPr lang="ja-JP" altLang="en-US" sz="1200" b="1" dirty="0">
              <a:solidFill>
                <a:schemeClr val="tx1"/>
              </a:solidFill>
            </a:endParaRPr>
          </a:p>
        </p:txBody>
      </p:sp>
      <p:sp>
        <p:nvSpPr>
          <p:cNvPr id="11" name="矢印: 下 10">
            <a:extLst>
              <a:ext uri="{FF2B5EF4-FFF2-40B4-BE49-F238E27FC236}">
                <a16:creationId xmlns:a16="http://schemas.microsoft.com/office/drawing/2014/main" id="{FE7F7EB3-EAE1-4436-8497-B3E24BAFB780}"/>
              </a:ext>
            </a:extLst>
          </p:cNvPr>
          <p:cNvSpPr/>
          <p:nvPr/>
        </p:nvSpPr>
        <p:spPr>
          <a:xfrm>
            <a:off x="2225658" y="836711"/>
            <a:ext cx="354725" cy="285925"/>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 name="矢印: 下 11">
            <a:extLst>
              <a:ext uri="{FF2B5EF4-FFF2-40B4-BE49-F238E27FC236}">
                <a16:creationId xmlns:a16="http://schemas.microsoft.com/office/drawing/2014/main" id="{D6C36912-7AE8-4C51-8AC8-4C21DD03D8E1}"/>
              </a:ext>
            </a:extLst>
          </p:cNvPr>
          <p:cNvSpPr/>
          <p:nvPr/>
        </p:nvSpPr>
        <p:spPr>
          <a:xfrm>
            <a:off x="2231572" y="1438130"/>
            <a:ext cx="354725" cy="285925"/>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 name="矢印: 下 12">
            <a:extLst>
              <a:ext uri="{FF2B5EF4-FFF2-40B4-BE49-F238E27FC236}">
                <a16:creationId xmlns:a16="http://schemas.microsoft.com/office/drawing/2014/main" id="{44688399-8567-49A8-9755-BD06EB36B0D9}"/>
              </a:ext>
            </a:extLst>
          </p:cNvPr>
          <p:cNvSpPr/>
          <p:nvPr/>
        </p:nvSpPr>
        <p:spPr>
          <a:xfrm>
            <a:off x="2225657" y="2189562"/>
            <a:ext cx="354725" cy="285925"/>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テキスト ボックス 18">
            <a:extLst>
              <a:ext uri="{FF2B5EF4-FFF2-40B4-BE49-F238E27FC236}">
                <a16:creationId xmlns:a16="http://schemas.microsoft.com/office/drawing/2014/main" id="{E319A2F5-958F-4BD5-89F1-789C4107D2C6}"/>
              </a:ext>
            </a:extLst>
          </p:cNvPr>
          <p:cNvSpPr txBox="1"/>
          <p:nvPr/>
        </p:nvSpPr>
        <p:spPr>
          <a:xfrm flipH="1">
            <a:off x="1752690" y="26002"/>
            <a:ext cx="1312482" cy="646331"/>
          </a:xfrm>
          <a:prstGeom prst="rect">
            <a:avLst/>
          </a:prstGeom>
          <a:noFill/>
        </p:spPr>
        <p:txBody>
          <a:bodyPr wrap="square" rtlCol="0">
            <a:spAutoFit/>
          </a:bodyPr>
          <a:lstStyle/>
          <a:p>
            <a:pPr algn="ctr"/>
            <a:r>
              <a:rPr lang="en-US" altLang="ja-JP" b="1" dirty="0"/>
              <a:t>ILC</a:t>
            </a:r>
            <a:r>
              <a:rPr lang="ja-JP" altLang="en-US" b="1" dirty="0"/>
              <a:t> </a:t>
            </a:r>
            <a:r>
              <a:rPr lang="en-US" altLang="ja-JP" b="1" dirty="0"/>
              <a:t>recipe</a:t>
            </a:r>
            <a:endParaRPr lang="ja-JP" altLang="en-US" b="1" dirty="0"/>
          </a:p>
        </p:txBody>
      </p:sp>
      <p:sp>
        <p:nvSpPr>
          <p:cNvPr id="23" name="矢印: 下 22">
            <a:extLst>
              <a:ext uri="{FF2B5EF4-FFF2-40B4-BE49-F238E27FC236}">
                <a16:creationId xmlns:a16="http://schemas.microsoft.com/office/drawing/2014/main" id="{03D4308B-E073-4705-9F16-146AFE64C4BB}"/>
              </a:ext>
            </a:extLst>
          </p:cNvPr>
          <p:cNvSpPr/>
          <p:nvPr/>
        </p:nvSpPr>
        <p:spPr>
          <a:xfrm>
            <a:off x="2225657" y="2961465"/>
            <a:ext cx="354725" cy="285925"/>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4" name="矢印: 下 23">
            <a:extLst>
              <a:ext uri="{FF2B5EF4-FFF2-40B4-BE49-F238E27FC236}">
                <a16:creationId xmlns:a16="http://schemas.microsoft.com/office/drawing/2014/main" id="{454B400D-46A6-4D08-B7BF-14C324A2F046}"/>
              </a:ext>
            </a:extLst>
          </p:cNvPr>
          <p:cNvSpPr/>
          <p:nvPr/>
        </p:nvSpPr>
        <p:spPr>
          <a:xfrm>
            <a:off x="2225657" y="3754747"/>
            <a:ext cx="354725" cy="285925"/>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5" name="矢印: 下 24">
            <a:extLst>
              <a:ext uri="{FF2B5EF4-FFF2-40B4-BE49-F238E27FC236}">
                <a16:creationId xmlns:a16="http://schemas.microsoft.com/office/drawing/2014/main" id="{2BFF6F47-E959-4911-92EB-6CC4FFE4885A}"/>
              </a:ext>
            </a:extLst>
          </p:cNvPr>
          <p:cNvSpPr/>
          <p:nvPr/>
        </p:nvSpPr>
        <p:spPr>
          <a:xfrm>
            <a:off x="2231571" y="4501879"/>
            <a:ext cx="354725" cy="285925"/>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6" name="矢印: 下 25">
            <a:extLst>
              <a:ext uri="{FF2B5EF4-FFF2-40B4-BE49-F238E27FC236}">
                <a16:creationId xmlns:a16="http://schemas.microsoft.com/office/drawing/2014/main" id="{4513428D-AD71-46E5-8BD2-E9DF0DDC63DF}"/>
              </a:ext>
            </a:extLst>
          </p:cNvPr>
          <p:cNvSpPr/>
          <p:nvPr/>
        </p:nvSpPr>
        <p:spPr>
          <a:xfrm>
            <a:off x="2231570" y="5113261"/>
            <a:ext cx="354725" cy="285925"/>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9" name="矢印: 下 28">
            <a:extLst>
              <a:ext uri="{FF2B5EF4-FFF2-40B4-BE49-F238E27FC236}">
                <a16:creationId xmlns:a16="http://schemas.microsoft.com/office/drawing/2014/main" id="{61B67C00-E4CE-479A-B390-3CC5F6EA1024}"/>
              </a:ext>
            </a:extLst>
          </p:cNvPr>
          <p:cNvSpPr/>
          <p:nvPr/>
        </p:nvSpPr>
        <p:spPr>
          <a:xfrm>
            <a:off x="2225656" y="6095386"/>
            <a:ext cx="354725" cy="285925"/>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0" name="四角形: 角を丸くする 29">
            <a:extLst>
              <a:ext uri="{FF2B5EF4-FFF2-40B4-BE49-F238E27FC236}">
                <a16:creationId xmlns:a16="http://schemas.microsoft.com/office/drawing/2014/main" id="{D3BCFCA9-958B-4180-9F02-BCB3107E0B1B}"/>
              </a:ext>
            </a:extLst>
          </p:cNvPr>
          <p:cNvSpPr/>
          <p:nvPr/>
        </p:nvSpPr>
        <p:spPr>
          <a:xfrm>
            <a:off x="1863049" y="6369836"/>
            <a:ext cx="1079938" cy="311187"/>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b="1" dirty="0">
                <a:solidFill>
                  <a:schemeClr val="tx1"/>
                </a:solidFill>
              </a:rPr>
              <a:t>Test cavity</a:t>
            </a:r>
            <a:endParaRPr lang="ja-JP" altLang="en-US" sz="1350" b="1" dirty="0">
              <a:solidFill>
                <a:schemeClr val="tx1"/>
              </a:solidFill>
            </a:endParaRPr>
          </a:p>
        </p:txBody>
      </p:sp>
      <p:sp>
        <p:nvSpPr>
          <p:cNvPr id="31" name="四角形: 角を丸くする 30">
            <a:extLst>
              <a:ext uri="{FF2B5EF4-FFF2-40B4-BE49-F238E27FC236}">
                <a16:creationId xmlns:a16="http://schemas.microsoft.com/office/drawing/2014/main" id="{CA177EED-75BC-40B6-9FB9-D97CAD70A979}"/>
              </a:ext>
            </a:extLst>
          </p:cNvPr>
          <p:cNvSpPr/>
          <p:nvPr/>
        </p:nvSpPr>
        <p:spPr>
          <a:xfrm>
            <a:off x="1878437" y="59007"/>
            <a:ext cx="1056624" cy="293044"/>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28" name="Picture 2" descr="C:\Users\kubotaka\Desktop\スライド・会議メモ\国際会議・研究会等\2020\publicdomainq-0039443ghjvmc.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953211" y="2871204"/>
            <a:ext cx="4084741" cy="2053008"/>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p:cNvSpPr>
            <a:spLocks noGrp="1"/>
          </p:cNvSpPr>
          <p:nvPr>
            <p:ph type="sldNum" sz="quarter" idx="12"/>
          </p:nvPr>
        </p:nvSpPr>
        <p:spPr/>
        <p:txBody>
          <a:bodyPr/>
          <a:lstStyle/>
          <a:p>
            <a:fld id="{D2D8002D-B5B0-4BAC-B1F6-782DDCCE6D9C}" type="slidenum">
              <a:rPr kumimoji="1" lang="ja-JP" altLang="en-US" smtClean="0"/>
              <a:t>18</a:t>
            </a:fld>
            <a:endParaRPr kumimoji="1" lang="ja-JP" altLang="en-US"/>
          </a:p>
        </p:txBody>
      </p:sp>
      <p:sp>
        <p:nvSpPr>
          <p:cNvPr id="27" name="正方形/長方形 26">
            <a:extLst>
              <a:ext uri="{FF2B5EF4-FFF2-40B4-BE49-F238E27FC236}">
                <a16:creationId xmlns:a16="http://schemas.microsoft.com/office/drawing/2014/main" id="{D3D4ABE7-0455-4330-8903-01214213220B}"/>
              </a:ext>
            </a:extLst>
          </p:cNvPr>
          <p:cNvSpPr/>
          <p:nvPr/>
        </p:nvSpPr>
        <p:spPr>
          <a:xfrm>
            <a:off x="3927360" y="1020277"/>
            <a:ext cx="6325501" cy="1692771"/>
          </a:xfrm>
          <a:prstGeom prst="rect">
            <a:avLst/>
          </a:prstGeom>
          <a:solidFill>
            <a:schemeClr val="bg1"/>
          </a:solidFill>
        </p:spPr>
        <p:txBody>
          <a:bodyPr wrap="square">
            <a:spAutoFit/>
          </a:bodyPr>
          <a:lstStyle/>
          <a:p>
            <a:pPr algn="ctr"/>
            <a:r>
              <a:rPr lang="ja-JP" altLang="en-US" sz="2000" b="1" dirty="0">
                <a:latin typeface="MV Boli" panose="02000500030200090000" pitchFamily="2" charset="0"/>
                <a:cs typeface="MV Boli" panose="02000500030200090000" pitchFamily="2" charset="0"/>
              </a:rPr>
              <a:t>ここでは高加速勾配を得る代表的な処理方法である </a:t>
            </a:r>
            <a:r>
              <a:rPr lang="en-US" altLang="ja-JP" sz="4400" b="1" dirty="0">
                <a:latin typeface="Times New Roman" panose="02020603050405020304" pitchFamily="18" charset="0"/>
                <a:cs typeface="Times New Roman" panose="02020603050405020304" pitchFamily="18" charset="0"/>
              </a:rPr>
              <a:t>ILC</a:t>
            </a:r>
            <a:r>
              <a:rPr lang="ja-JP" altLang="en-US" sz="4400" b="1" dirty="0">
                <a:latin typeface="MV Boli" panose="02000500030200090000" pitchFamily="2" charset="0"/>
                <a:cs typeface="MV Boli" panose="02000500030200090000" pitchFamily="2" charset="0"/>
              </a:rPr>
              <a:t>レシピ</a:t>
            </a:r>
            <a:endParaRPr lang="en-US" altLang="ja-JP" sz="4400" b="1" dirty="0">
              <a:latin typeface="MV Boli" panose="02000500030200090000" pitchFamily="2" charset="0"/>
              <a:cs typeface="MV Boli" panose="02000500030200090000" pitchFamily="2" charset="0"/>
            </a:endParaRPr>
          </a:p>
          <a:p>
            <a:pPr algn="ctr"/>
            <a:r>
              <a:rPr lang="ja-JP" altLang="en-US" sz="2000" b="1" dirty="0">
                <a:latin typeface="MV Boli" panose="02000500030200090000" pitchFamily="2" charset="0"/>
                <a:cs typeface="MV Boli" panose="02000500030200090000" pitchFamily="2" charset="0"/>
              </a:rPr>
              <a:t>だけを紹介する。</a:t>
            </a:r>
            <a:endParaRPr lang="en-US" altLang="ja-JP" sz="4000" b="1" dirty="0">
              <a:latin typeface="MV Boli" panose="02000500030200090000" pitchFamily="2" charset="0"/>
              <a:cs typeface="MV Boli" panose="02000500030200090000" pitchFamily="2" charset="0"/>
            </a:endParaRPr>
          </a:p>
          <a:p>
            <a:pPr algn="ctr"/>
            <a:r>
              <a:rPr lang="en-US" altLang="ja-JP" sz="2000" b="1" dirty="0">
                <a:latin typeface="MV Boli" panose="02000500030200090000" pitchFamily="2" charset="0"/>
                <a:cs typeface="MV Boli" panose="02000500030200090000" pitchFamily="2" charset="0"/>
              </a:rPr>
              <a:t>1990</a:t>
            </a:r>
            <a:r>
              <a:rPr lang="ja-JP" altLang="en-US" sz="2000" b="1" dirty="0">
                <a:latin typeface="MV Boli" panose="02000500030200090000" pitchFamily="2" charset="0"/>
                <a:cs typeface="MV Boli" panose="02000500030200090000" pitchFamily="2" charset="0"/>
              </a:rPr>
              <a:t>年代に出来上がった処理手順である</a:t>
            </a:r>
            <a:endParaRPr lang="en-US" altLang="ja-JP" sz="2000" b="1"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19354987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kubotaka\Desktop\Kenkyu\LG_and_seamless\130605_LG板の写真\DSC03932.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7464152" y="108521"/>
            <a:ext cx="3060502" cy="3199306"/>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kubotaka\Desktop\Kenkyu\LG_and_seamless\130605_LG板の写真\DSC03918.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647728" y="108521"/>
            <a:ext cx="3240360" cy="319930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kubotaka\Desktop\Kenkyu\LG_and_seamless\130605_LG板の写真\DSC03925.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3647728" y="3571270"/>
            <a:ext cx="3240360" cy="3199306"/>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22">
            <a:extLst>
              <a:ext uri="{FF2B5EF4-FFF2-40B4-BE49-F238E27FC236}">
                <a16:creationId xmlns:a16="http://schemas.microsoft.com/office/drawing/2014/main" id="{85844926-07EB-4AB8-AB25-328421547EC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40834" y="2751"/>
            <a:ext cx="1725318" cy="6852498"/>
          </a:xfrm>
          <a:prstGeom prst="rect">
            <a:avLst/>
          </a:prstGeom>
        </p:spPr>
      </p:pic>
      <p:sp>
        <p:nvSpPr>
          <p:cNvPr id="24" name="四角形: 角を丸くする 23">
            <a:extLst>
              <a:ext uri="{FF2B5EF4-FFF2-40B4-BE49-F238E27FC236}">
                <a16:creationId xmlns:a16="http://schemas.microsoft.com/office/drawing/2014/main" id="{E4B308A9-B341-4C37-ACDF-20CEDB80B38C}"/>
              </a:ext>
            </a:extLst>
          </p:cNvPr>
          <p:cNvSpPr/>
          <p:nvPr/>
        </p:nvSpPr>
        <p:spPr>
          <a:xfrm>
            <a:off x="1831164" y="404664"/>
            <a:ext cx="1112851" cy="432048"/>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7" name="直線矢印コネクタ 6">
            <a:extLst>
              <a:ext uri="{FF2B5EF4-FFF2-40B4-BE49-F238E27FC236}">
                <a16:creationId xmlns:a16="http://schemas.microsoft.com/office/drawing/2014/main" id="{22D56485-F0FC-44A2-BA0F-4A83E3C4654E}"/>
              </a:ext>
            </a:extLst>
          </p:cNvPr>
          <p:cNvCxnSpPr>
            <a:cxnSpLocks/>
          </p:cNvCxnSpPr>
          <p:nvPr/>
        </p:nvCxnSpPr>
        <p:spPr>
          <a:xfrm flipH="1">
            <a:off x="7536160" y="1854154"/>
            <a:ext cx="2808312" cy="0"/>
          </a:xfrm>
          <a:prstGeom prst="straightConnector1">
            <a:avLst/>
          </a:prstGeom>
          <a:ln w="60325">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2FAC9132-41B0-41A6-9A0F-EDF9BFF5580D}"/>
              </a:ext>
            </a:extLst>
          </p:cNvPr>
          <p:cNvSpPr txBox="1"/>
          <p:nvPr/>
        </p:nvSpPr>
        <p:spPr>
          <a:xfrm>
            <a:off x="8589899" y="1508920"/>
            <a:ext cx="1069524" cy="369332"/>
          </a:xfrm>
          <a:prstGeom prst="rect">
            <a:avLst/>
          </a:prstGeom>
          <a:noFill/>
        </p:spPr>
        <p:txBody>
          <a:bodyPr wrap="none" rtlCol="0">
            <a:spAutoFit/>
          </a:bodyPr>
          <a:lstStyle/>
          <a:p>
            <a:r>
              <a:rPr lang="en-US" altLang="ja-JP" b="1" dirty="0">
                <a:solidFill>
                  <a:srgbClr val="0070C0"/>
                </a:solidFill>
              </a:rPr>
              <a:t>270 mm</a:t>
            </a:r>
            <a:endParaRPr lang="ja-JP" altLang="en-US" b="1" dirty="0">
              <a:solidFill>
                <a:srgbClr val="0070C0"/>
              </a:solidFill>
            </a:endParaRPr>
          </a:p>
        </p:txBody>
      </p:sp>
      <p:sp>
        <p:nvSpPr>
          <p:cNvPr id="31" name="テキスト ボックス 30">
            <a:extLst>
              <a:ext uri="{FF2B5EF4-FFF2-40B4-BE49-F238E27FC236}">
                <a16:creationId xmlns:a16="http://schemas.microsoft.com/office/drawing/2014/main" id="{2DB596A5-8BD8-4E46-B5E8-B4E3E9AD918E}"/>
              </a:ext>
            </a:extLst>
          </p:cNvPr>
          <p:cNvSpPr txBox="1"/>
          <p:nvPr/>
        </p:nvSpPr>
        <p:spPr>
          <a:xfrm>
            <a:off x="8698714" y="1936055"/>
            <a:ext cx="780983" cy="369332"/>
          </a:xfrm>
          <a:prstGeom prst="rect">
            <a:avLst/>
          </a:prstGeom>
          <a:noFill/>
        </p:spPr>
        <p:txBody>
          <a:bodyPr wrap="none" rtlCol="0">
            <a:spAutoFit/>
          </a:bodyPr>
          <a:lstStyle/>
          <a:p>
            <a:r>
              <a:rPr lang="en-US" altLang="ja-JP" b="1" dirty="0">
                <a:solidFill>
                  <a:srgbClr val="0070C0"/>
                </a:solidFill>
              </a:rPr>
              <a:t>1.5kg</a:t>
            </a:r>
            <a:endParaRPr lang="ja-JP" altLang="en-US" b="1" dirty="0">
              <a:solidFill>
                <a:srgbClr val="0070C0"/>
              </a:solidFill>
            </a:endParaRPr>
          </a:p>
        </p:txBody>
      </p:sp>
      <p:sp>
        <p:nvSpPr>
          <p:cNvPr id="2" name="テキスト ボックス 1">
            <a:extLst>
              <a:ext uri="{FF2B5EF4-FFF2-40B4-BE49-F238E27FC236}">
                <a16:creationId xmlns:a16="http://schemas.microsoft.com/office/drawing/2014/main" id="{C0234863-70F0-4319-BCE9-0FB738DBB247}"/>
              </a:ext>
            </a:extLst>
          </p:cNvPr>
          <p:cNvSpPr txBox="1"/>
          <p:nvPr/>
        </p:nvSpPr>
        <p:spPr>
          <a:xfrm>
            <a:off x="7176815" y="6167046"/>
            <a:ext cx="3961341" cy="646331"/>
          </a:xfrm>
          <a:prstGeom prst="rect">
            <a:avLst/>
          </a:prstGeom>
          <a:solidFill>
            <a:schemeClr val="bg1"/>
          </a:solidFill>
        </p:spPr>
        <p:txBody>
          <a:bodyPr wrap="none" rtlCol="0">
            <a:spAutoFit/>
          </a:bodyPr>
          <a:lstStyle/>
          <a:p>
            <a:r>
              <a:rPr lang="en-US" altLang="ja-JP" sz="1200" dirty="0"/>
              <a:t>See also articles written by </a:t>
            </a:r>
            <a:r>
              <a:rPr lang="en-US" altLang="ja-JP" sz="1200" dirty="0" err="1"/>
              <a:t>Nb</a:t>
            </a:r>
            <a:r>
              <a:rPr lang="en-US" altLang="ja-JP" sz="1200" dirty="0"/>
              <a:t> vendors (in Japanese)</a:t>
            </a:r>
          </a:p>
          <a:p>
            <a:r>
              <a:rPr lang="en-US" altLang="ja-JP" sz="1200" dirty="0">
                <a:solidFill>
                  <a:srgbClr val="0070C0"/>
                </a:solidFill>
              </a:rPr>
              <a:t>H. </a:t>
            </a:r>
            <a:r>
              <a:rPr lang="en-US" altLang="ja-JP" sz="1200" dirty="0" err="1">
                <a:solidFill>
                  <a:srgbClr val="0070C0"/>
                </a:solidFill>
              </a:rPr>
              <a:t>Umezawa</a:t>
            </a:r>
            <a:r>
              <a:rPr lang="en-US" altLang="ja-JP" sz="1200" dirty="0">
                <a:solidFill>
                  <a:srgbClr val="0070C0"/>
                </a:solidFill>
              </a:rPr>
              <a:t>, </a:t>
            </a:r>
            <a:r>
              <a:rPr lang="ja-JP" altLang="en-US" sz="1200" dirty="0">
                <a:solidFill>
                  <a:srgbClr val="0070C0"/>
                </a:solidFill>
              </a:rPr>
              <a:t>低温工学</a:t>
            </a:r>
            <a:r>
              <a:rPr lang="en-US" altLang="ja-JP" sz="1200" dirty="0">
                <a:solidFill>
                  <a:srgbClr val="0070C0"/>
                </a:solidFill>
              </a:rPr>
              <a:t>, </a:t>
            </a:r>
            <a:r>
              <a:rPr lang="en-US" altLang="ja-JP" sz="1200" b="1" dirty="0">
                <a:solidFill>
                  <a:srgbClr val="0070C0"/>
                </a:solidFill>
              </a:rPr>
              <a:t>52</a:t>
            </a:r>
            <a:r>
              <a:rPr lang="en-US" altLang="ja-JP" sz="1200" dirty="0">
                <a:solidFill>
                  <a:srgbClr val="0070C0"/>
                </a:solidFill>
              </a:rPr>
              <a:t>, 79,(2017)</a:t>
            </a:r>
            <a:endParaRPr lang="ja-JP" altLang="en-US" sz="1200" dirty="0">
              <a:solidFill>
                <a:srgbClr val="0070C0"/>
              </a:solidFill>
            </a:endParaRPr>
          </a:p>
          <a:p>
            <a:r>
              <a:rPr lang="en-US" altLang="ja-JP" sz="1200" dirty="0">
                <a:solidFill>
                  <a:srgbClr val="0070C0"/>
                </a:solidFill>
              </a:rPr>
              <a:t>T. Nagata, </a:t>
            </a:r>
            <a:r>
              <a:rPr lang="ja-JP" altLang="en-US" sz="1200" dirty="0">
                <a:solidFill>
                  <a:srgbClr val="0070C0"/>
                </a:solidFill>
              </a:rPr>
              <a:t>低温工学</a:t>
            </a:r>
            <a:r>
              <a:rPr lang="en-US" altLang="ja-JP" sz="1200" dirty="0">
                <a:solidFill>
                  <a:srgbClr val="0070C0"/>
                </a:solidFill>
              </a:rPr>
              <a:t>, </a:t>
            </a:r>
            <a:r>
              <a:rPr lang="en-US" altLang="ja-JP" sz="1200" b="1" dirty="0">
                <a:solidFill>
                  <a:srgbClr val="0070C0"/>
                </a:solidFill>
              </a:rPr>
              <a:t>52</a:t>
            </a:r>
            <a:r>
              <a:rPr lang="en-US" altLang="ja-JP" sz="1200" dirty="0">
                <a:solidFill>
                  <a:srgbClr val="0070C0"/>
                </a:solidFill>
              </a:rPr>
              <a:t>, 85,(2017)</a:t>
            </a:r>
            <a:endParaRPr lang="ja-JP" altLang="en-US" sz="1200" dirty="0">
              <a:solidFill>
                <a:srgbClr val="0070C0"/>
              </a:solidFill>
            </a:endParaRPr>
          </a:p>
        </p:txBody>
      </p:sp>
      <p:sp>
        <p:nvSpPr>
          <p:cNvPr id="3" name="スライド番号プレースホルダー 2"/>
          <p:cNvSpPr>
            <a:spLocks noGrp="1"/>
          </p:cNvSpPr>
          <p:nvPr>
            <p:ph type="sldNum" sz="quarter" idx="12"/>
          </p:nvPr>
        </p:nvSpPr>
        <p:spPr/>
        <p:txBody>
          <a:bodyPr/>
          <a:lstStyle/>
          <a:p>
            <a:fld id="{D2D8002D-B5B0-4BAC-B1F6-782DDCCE6D9C}" type="slidenum">
              <a:rPr kumimoji="1" lang="ja-JP" altLang="en-US" smtClean="0"/>
              <a:t>19</a:t>
            </a:fld>
            <a:endParaRPr kumimoji="1" lang="ja-JP" altLang="en-US"/>
          </a:p>
        </p:txBody>
      </p:sp>
      <p:sp>
        <p:nvSpPr>
          <p:cNvPr id="4" name="テキスト ボックス 3">
            <a:extLst>
              <a:ext uri="{FF2B5EF4-FFF2-40B4-BE49-F238E27FC236}">
                <a16:creationId xmlns:a16="http://schemas.microsoft.com/office/drawing/2014/main" id="{4B605304-0E6B-4DC3-987D-B97D7FCB8975}"/>
              </a:ext>
            </a:extLst>
          </p:cNvPr>
          <p:cNvSpPr txBox="1"/>
          <p:nvPr/>
        </p:nvSpPr>
        <p:spPr>
          <a:xfrm>
            <a:off x="7427331" y="3858721"/>
            <a:ext cx="2954656" cy="2308324"/>
          </a:xfrm>
          <a:prstGeom prst="rect">
            <a:avLst/>
          </a:prstGeom>
          <a:noFill/>
        </p:spPr>
        <p:txBody>
          <a:bodyPr wrap="none" rtlCol="0">
            <a:spAutoFit/>
          </a:bodyPr>
          <a:lstStyle/>
          <a:p>
            <a:pPr algn="ctr"/>
            <a:r>
              <a:rPr lang="en-US" altLang="ja-JP" sz="7200" b="1" dirty="0">
                <a:solidFill>
                  <a:srgbClr val="FF0000"/>
                </a:solidFill>
              </a:rPr>
              <a:t>Nb</a:t>
            </a:r>
            <a:r>
              <a:rPr lang="ja-JP" altLang="en-US" sz="7200" b="1" dirty="0">
                <a:solidFill>
                  <a:srgbClr val="FF0000"/>
                </a:solidFill>
              </a:rPr>
              <a:t>材</a:t>
            </a:r>
            <a:endParaRPr lang="en-US" altLang="ja-JP" sz="7200" b="1" dirty="0">
              <a:solidFill>
                <a:srgbClr val="FF0000"/>
              </a:solidFill>
            </a:endParaRPr>
          </a:p>
          <a:p>
            <a:pPr algn="ctr"/>
            <a:r>
              <a:rPr lang="ja-JP" altLang="en-US" sz="7200" b="1" dirty="0">
                <a:solidFill>
                  <a:srgbClr val="FF0000"/>
                </a:solidFill>
              </a:rPr>
              <a:t>を購入</a:t>
            </a:r>
            <a:endParaRPr lang="en-US" altLang="ja-JP" sz="7200" b="1" dirty="0">
              <a:solidFill>
                <a:srgbClr val="FF0000"/>
              </a:solidFill>
            </a:endParaRPr>
          </a:p>
        </p:txBody>
      </p:sp>
    </p:spTree>
    <p:extLst>
      <p:ext uri="{BB962C8B-B14F-4D97-AF65-F5344CB8AC3E}">
        <p14:creationId xmlns:p14="http://schemas.microsoft.com/office/powerpoint/2010/main" val="4180917227"/>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F444D8F-7F11-56F4-3951-E0A3BA910751}"/>
              </a:ext>
            </a:extLst>
          </p:cNvPr>
          <p:cNvSpPr txBox="1"/>
          <p:nvPr/>
        </p:nvSpPr>
        <p:spPr>
          <a:xfrm>
            <a:off x="19456" y="19456"/>
            <a:ext cx="3347391" cy="830997"/>
          </a:xfrm>
          <a:prstGeom prst="rect">
            <a:avLst/>
          </a:prstGeom>
          <a:noFill/>
          <a:ln>
            <a:solidFill>
              <a:schemeClr val="tx1"/>
            </a:solidFill>
          </a:ln>
        </p:spPr>
        <p:txBody>
          <a:bodyPr wrap="none" rtlCol="0">
            <a:spAutoFit/>
          </a:bodyPr>
          <a:lstStyle/>
          <a:p>
            <a:r>
              <a:rPr kumimoji="1" lang="en-US" altLang="ja-JP" sz="4800" b="1" dirty="0"/>
              <a:t>1. </a:t>
            </a:r>
            <a:r>
              <a:rPr kumimoji="1" lang="ja-JP" altLang="en-US" sz="4800" b="1" dirty="0"/>
              <a:t>はじめに</a:t>
            </a:r>
          </a:p>
        </p:txBody>
      </p:sp>
      <p:pic>
        <p:nvPicPr>
          <p:cNvPr id="3" name="図 2">
            <a:extLst>
              <a:ext uri="{FF2B5EF4-FFF2-40B4-BE49-F238E27FC236}">
                <a16:creationId xmlns:a16="http://schemas.microsoft.com/office/drawing/2014/main" id="{C24BB7DD-AE28-910B-9CC8-BCBA94A2FBCB}"/>
              </a:ext>
            </a:extLst>
          </p:cNvPr>
          <p:cNvPicPr>
            <a:picLocks noChangeAspect="1"/>
          </p:cNvPicPr>
          <p:nvPr/>
        </p:nvPicPr>
        <p:blipFill>
          <a:blip r:embed="rId2" cstate="screen">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a:ext>
            </a:extLst>
          </a:blip>
          <a:srcRect/>
          <a:stretch/>
        </p:blipFill>
        <p:spPr>
          <a:xfrm>
            <a:off x="7590343" y="3375498"/>
            <a:ext cx="3903673" cy="3373289"/>
          </a:xfrm>
          <a:prstGeom prst="rect">
            <a:avLst/>
          </a:prstGeom>
        </p:spPr>
      </p:pic>
      <p:sp>
        <p:nvSpPr>
          <p:cNvPr id="4" name="テキスト ボックス 3">
            <a:extLst>
              <a:ext uri="{FF2B5EF4-FFF2-40B4-BE49-F238E27FC236}">
                <a16:creationId xmlns:a16="http://schemas.microsoft.com/office/drawing/2014/main" id="{B5F37A63-4CDB-15F3-79AA-CE078C9CF5D2}"/>
              </a:ext>
            </a:extLst>
          </p:cNvPr>
          <p:cNvSpPr txBox="1"/>
          <p:nvPr/>
        </p:nvSpPr>
        <p:spPr>
          <a:xfrm>
            <a:off x="350196" y="1624519"/>
            <a:ext cx="184731" cy="369332"/>
          </a:xfrm>
          <a:prstGeom prst="rect">
            <a:avLst/>
          </a:prstGeom>
          <a:noFill/>
        </p:spPr>
        <p:txBody>
          <a:bodyPr wrap="none" rtlCol="0">
            <a:spAutoFit/>
          </a:bodyPr>
          <a:lstStyle/>
          <a:p>
            <a:endParaRPr kumimoji="1" lang="ja-JP" altLang="en-US" dirty="0"/>
          </a:p>
        </p:txBody>
      </p:sp>
      <p:sp>
        <p:nvSpPr>
          <p:cNvPr id="6" name="テキスト ボックス 5">
            <a:extLst>
              <a:ext uri="{FF2B5EF4-FFF2-40B4-BE49-F238E27FC236}">
                <a16:creationId xmlns:a16="http://schemas.microsoft.com/office/drawing/2014/main" id="{58339BF0-024A-971C-CF07-F637A2FE400A}"/>
              </a:ext>
            </a:extLst>
          </p:cNvPr>
          <p:cNvSpPr txBox="1"/>
          <p:nvPr/>
        </p:nvSpPr>
        <p:spPr>
          <a:xfrm>
            <a:off x="0" y="1050021"/>
            <a:ext cx="7954423" cy="3108543"/>
          </a:xfrm>
          <a:prstGeom prst="rect">
            <a:avLst/>
          </a:prstGeom>
          <a:noFill/>
        </p:spPr>
        <p:txBody>
          <a:bodyPr wrap="square">
            <a:spAutoFit/>
          </a:bodyPr>
          <a:lstStyle/>
          <a:p>
            <a:r>
              <a:rPr lang="ja-JP" altLang="en-US" sz="2800" dirty="0"/>
              <a:t>積層薄膜構造は、</a:t>
            </a:r>
            <a:endParaRPr lang="en-US" altLang="ja-JP" sz="2800" dirty="0"/>
          </a:p>
          <a:p>
            <a:endParaRPr lang="en-US" altLang="ja-JP" sz="2800" dirty="0"/>
          </a:p>
          <a:p>
            <a:pPr marL="457200" indent="-457200">
              <a:buFont typeface="Wingdings" panose="05000000000000000000" pitchFamily="2" charset="2"/>
              <a:buChar char="l"/>
            </a:pPr>
            <a:r>
              <a:rPr lang="ja-JP" altLang="en-US" sz="2800" dirty="0"/>
              <a:t>土台となる</a:t>
            </a:r>
            <a:r>
              <a:rPr lang="ja-JP" altLang="en-US" sz="2800" b="1" dirty="0"/>
              <a:t>バルクの超伝導体</a:t>
            </a:r>
            <a:r>
              <a:rPr lang="en-US" altLang="ja-JP" sz="2800" b="1" dirty="0"/>
              <a:t>(Σ)</a:t>
            </a:r>
            <a:r>
              <a:rPr lang="ja-JP" altLang="en-US" sz="2800" dirty="0"/>
              <a:t>の上に</a:t>
            </a:r>
            <a:endParaRPr lang="en-US" altLang="ja-JP" sz="2800" dirty="0"/>
          </a:p>
          <a:p>
            <a:pPr marL="457200" indent="-457200">
              <a:buFont typeface="Wingdings" panose="05000000000000000000" pitchFamily="2" charset="2"/>
              <a:buChar char="l"/>
            </a:pPr>
            <a:r>
              <a:rPr lang="en-US" altLang="ja-JP" sz="2800" dirty="0"/>
              <a:t>10 nm</a:t>
            </a:r>
            <a:r>
              <a:rPr lang="ja-JP" altLang="en-US" sz="2800" dirty="0"/>
              <a:t>程度の</a:t>
            </a:r>
            <a:r>
              <a:rPr lang="ja-JP" altLang="en-US" sz="2800" b="1" dirty="0">
                <a:solidFill>
                  <a:schemeClr val="accent6"/>
                </a:solidFill>
              </a:rPr>
              <a:t>薄い絶縁層（</a:t>
            </a:r>
            <a:r>
              <a:rPr lang="en-US" altLang="ja-JP" sz="2800" b="1" dirty="0">
                <a:solidFill>
                  <a:schemeClr val="accent6"/>
                </a:solidFill>
              </a:rPr>
              <a:t>I</a:t>
            </a:r>
            <a:r>
              <a:rPr lang="ja-JP" altLang="en-US" sz="2800" b="1" dirty="0">
                <a:solidFill>
                  <a:schemeClr val="accent6"/>
                </a:solidFill>
              </a:rPr>
              <a:t>）</a:t>
            </a:r>
            <a:r>
              <a:rPr lang="ja-JP" altLang="en-US" sz="2800" dirty="0"/>
              <a:t>を挟んで</a:t>
            </a:r>
            <a:endParaRPr lang="en-US" altLang="ja-JP" sz="2800" dirty="0"/>
          </a:p>
          <a:p>
            <a:pPr marL="457200" indent="-457200">
              <a:buFont typeface="Wingdings" panose="05000000000000000000" pitchFamily="2" charset="2"/>
              <a:buChar char="l"/>
            </a:pPr>
            <a:r>
              <a:rPr lang="en-US" altLang="ja-JP" sz="2800" dirty="0"/>
              <a:t>100 nm</a:t>
            </a:r>
            <a:r>
              <a:rPr lang="ja-JP" altLang="en-US" sz="2800" dirty="0"/>
              <a:t>程度の厚みの</a:t>
            </a:r>
            <a:r>
              <a:rPr lang="ja-JP" altLang="en-US" sz="2800" b="1" dirty="0">
                <a:solidFill>
                  <a:srgbClr val="0070C0"/>
                </a:solidFill>
              </a:rPr>
              <a:t>超伝導薄膜（</a:t>
            </a:r>
            <a:r>
              <a:rPr lang="en-US" altLang="ja-JP" sz="2800" b="1" dirty="0">
                <a:solidFill>
                  <a:srgbClr val="0070C0"/>
                </a:solidFill>
              </a:rPr>
              <a:t>S</a:t>
            </a:r>
            <a:r>
              <a:rPr lang="ja-JP" altLang="en-US" sz="2800" b="1" dirty="0">
                <a:solidFill>
                  <a:srgbClr val="0070C0"/>
                </a:solidFill>
              </a:rPr>
              <a:t>）</a:t>
            </a:r>
            <a:endParaRPr lang="en-US" altLang="ja-JP" sz="2800" b="1" dirty="0">
              <a:solidFill>
                <a:srgbClr val="0070C0"/>
              </a:solidFill>
            </a:endParaRPr>
          </a:p>
          <a:p>
            <a:pPr marL="457200" indent="-457200">
              <a:buFont typeface="Wingdings" panose="05000000000000000000" pitchFamily="2" charset="2"/>
              <a:buChar char="l"/>
            </a:pPr>
            <a:endParaRPr lang="en-US" altLang="ja-JP" sz="2800" dirty="0"/>
          </a:p>
          <a:p>
            <a:r>
              <a:rPr lang="ja-JP" altLang="en-US" sz="2800" dirty="0"/>
              <a:t>を載せた構造 </a:t>
            </a:r>
            <a:r>
              <a:rPr lang="en-US" altLang="ja-JP" sz="2800" dirty="0"/>
              <a:t>(SIΣ</a:t>
            </a:r>
            <a:r>
              <a:rPr lang="ja-JP" altLang="en-US" sz="2800" dirty="0"/>
              <a:t>構造</a:t>
            </a:r>
            <a:r>
              <a:rPr lang="en-US" altLang="ja-JP" sz="2800" dirty="0"/>
              <a:t>)</a:t>
            </a:r>
            <a:r>
              <a:rPr lang="ja-JP" altLang="en-US" sz="2800" dirty="0"/>
              <a:t>である。</a:t>
            </a:r>
            <a:endParaRPr lang="en-US" altLang="ja-JP" sz="2800" dirty="0"/>
          </a:p>
        </p:txBody>
      </p:sp>
      <p:sp>
        <p:nvSpPr>
          <p:cNvPr id="8" name="テキスト ボックス 7">
            <a:extLst>
              <a:ext uri="{FF2B5EF4-FFF2-40B4-BE49-F238E27FC236}">
                <a16:creationId xmlns:a16="http://schemas.microsoft.com/office/drawing/2014/main" id="{F00571C0-21A5-8438-36BB-5A1B2E5C1C80}"/>
              </a:ext>
            </a:extLst>
          </p:cNvPr>
          <p:cNvSpPr txBox="1"/>
          <p:nvPr/>
        </p:nvSpPr>
        <p:spPr>
          <a:xfrm>
            <a:off x="7213025" y="1540295"/>
            <a:ext cx="4628779" cy="461665"/>
          </a:xfrm>
          <a:prstGeom prst="rect">
            <a:avLst/>
          </a:prstGeom>
          <a:noFill/>
        </p:spPr>
        <p:txBody>
          <a:bodyPr wrap="square">
            <a:spAutoFit/>
          </a:bodyPr>
          <a:lstStyle/>
          <a:p>
            <a:r>
              <a:rPr lang="en-US" altLang="ja-JP" sz="2400" dirty="0"/>
              <a:t>Nb</a:t>
            </a:r>
            <a:r>
              <a:rPr lang="en-US" altLang="ja-JP" sz="2400" baseline="-25000" dirty="0"/>
              <a:t>3</a:t>
            </a:r>
            <a:r>
              <a:rPr lang="en-US" altLang="ja-JP" sz="2400" dirty="0"/>
              <a:t>Sn,</a:t>
            </a:r>
            <a:r>
              <a:rPr lang="ja-JP" altLang="en-US" sz="2400" dirty="0"/>
              <a:t> </a:t>
            </a:r>
            <a:r>
              <a:rPr lang="en-US" altLang="ja-JP" sz="2400" dirty="0" err="1"/>
              <a:t>NbN</a:t>
            </a:r>
            <a:r>
              <a:rPr lang="en-US" altLang="ja-JP" sz="2400" dirty="0"/>
              <a:t>,</a:t>
            </a:r>
            <a:r>
              <a:rPr lang="ja-JP" altLang="en-US" sz="2400" dirty="0"/>
              <a:t> </a:t>
            </a:r>
            <a:r>
              <a:rPr lang="en-US" altLang="ja-JP" sz="2400" dirty="0" err="1"/>
              <a:t>NbTiN</a:t>
            </a:r>
            <a:r>
              <a:rPr lang="en-US" altLang="ja-JP" sz="2400" dirty="0"/>
              <a:t>, MgB</a:t>
            </a:r>
            <a:r>
              <a:rPr lang="en-US" altLang="ja-JP" sz="2400" baseline="-25000" dirty="0"/>
              <a:t>2</a:t>
            </a:r>
            <a:r>
              <a:rPr lang="ja-JP" altLang="en-US" sz="2400" dirty="0"/>
              <a:t> </a:t>
            </a:r>
            <a:r>
              <a:rPr lang="en-US" altLang="ja-JP" sz="2400" dirty="0" err="1"/>
              <a:t>etc</a:t>
            </a:r>
            <a:endParaRPr lang="en-US" altLang="ja-JP" sz="2400" dirty="0"/>
          </a:p>
        </p:txBody>
      </p:sp>
      <p:sp>
        <p:nvSpPr>
          <p:cNvPr id="10" name="テキスト ボックス 9">
            <a:extLst>
              <a:ext uri="{FF2B5EF4-FFF2-40B4-BE49-F238E27FC236}">
                <a16:creationId xmlns:a16="http://schemas.microsoft.com/office/drawing/2014/main" id="{8D572B2F-B92E-E955-D4AC-903391179B38}"/>
              </a:ext>
            </a:extLst>
          </p:cNvPr>
          <p:cNvSpPr txBox="1"/>
          <p:nvPr/>
        </p:nvSpPr>
        <p:spPr>
          <a:xfrm>
            <a:off x="442561" y="4761178"/>
            <a:ext cx="6704765" cy="1384995"/>
          </a:xfrm>
          <a:prstGeom prst="rect">
            <a:avLst/>
          </a:prstGeom>
          <a:noFill/>
        </p:spPr>
        <p:txBody>
          <a:bodyPr wrap="square">
            <a:spAutoFit/>
          </a:bodyPr>
          <a:lstStyle/>
          <a:p>
            <a:r>
              <a:rPr lang="ja-JP" altLang="en-US" sz="2800" b="1" dirty="0"/>
              <a:t>超伝導加速空洞の内面にこの構造を導入することで</a:t>
            </a:r>
            <a:r>
              <a:rPr lang="ja-JP" altLang="en-US" sz="2800" b="1" dirty="0">
                <a:solidFill>
                  <a:srgbClr val="FF0000"/>
                </a:solidFill>
              </a:rPr>
              <a:t>加速性能の大幅な向上が可能になると期待</a:t>
            </a:r>
            <a:r>
              <a:rPr lang="ja-JP" altLang="en-US" sz="2800" b="1" dirty="0"/>
              <a:t>されている。</a:t>
            </a:r>
          </a:p>
        </p:txBody>
      </p:sp>
      <p:sp>
        <p:nvSpPr>
          <p:cNvPr id="11" name="テキスト ボックス 10">
            <a:extLst>
              <a:ext uri="{FF2B5EF4-FFF2-40B4-BE49-F238E27FC236}">
                <a16:creationId xmlns:a16="http://schemas.microsoft.com/office/drawing/2014/main" id="{48AD37EA-8F76-72E9-5D99-F0E492F73E4F}"/>
              </a:ext>
            </a:extLst>
          </p:cNvPr>
          <p:cNvSpPr txBox="1"/>
          <p:nvPr/>
        </p:nvSpPr>
        <p:spPr>
          <a:xfrm>
            <a:off x="10603149" y="2286000"/>
            <a:ext cx="593432" cy="461665"/>
          </a:xfrm>
          <a:prstGeom prst="rect">
            <a:avLst/>
          </a:prstGeom>
          <a:noFill/>
        </p:spPr>
        <p:txBody>
          <a:bodyPr wrap="none" rtlCol="0">
            <a:spAutoFit/>
          </a:bodyPr>
          <a:lstStyle/>
          <a:p>
            <a:r>
              <a:rPr kumimoji="1" lang="en-US" altLang="ja-JP" sz="2400" dirty="0"/>
              <a:t>Nb</a:t>
            </a:r>
            <a:endParaRPr kumimoji="1" lang="ja-JP" altLang="en-US" sz="2400" dirty="0"/>
          </a:p>
        </p:txBody>
      </p:sp>
      <p:cxnSp>
        <p:nvCxnSpPr>
          <p:cNvPr id="13" name="直線矢印コネクタ 12">
            <a:extLst>
              <a:ext uri="{FF2B5EF4-FFF2-40B4-BE49-F238E27FC236}">
                <a16:creationId xmlns:a16="http://schemas.microsoft.com/office/drawing/2014/main" id="{FAB3E156-A3A6-C53C-6431-32650C4B751D}"/>
              </a:ext>
            </a:extLst>
          </p:cNvPr>
          <p:cNvCxnSpPr/>
          <p:nvPr/>
        </p:nvCxnSpPr>
        <p:spPr>
          <a:xfrm>
            <a:off x="8278238" y="1993851"/>
            <a:ext cx="214009" cy="15470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B01E188F-58C6-3DAD-39BB-3D552823D3DF}"/>
              </a:ext>
            </a:extLst>
          </p:cNvPr>
          <p:cNvCxnSpPr>
            <a:cxnSpLocks/>
          </p:cNvCxnSpPr>
          <p:nvPr/>
        </p:nvCxnSpPr>
        <p:spPr>
          <a:xfrm flipH="1">
            <a:off x="9898113" y="2655332"/>
            <a:ext cx="821768" cy="9990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BDC3F860-1AE1-376C-811C-9D48CE5087EA}"/>
              </a:ext>
            </a:extLst>
          </p:cNvPr>
          <p:cNvSpPr txBox="1"/>
          <p:nvPr/>
        </p:nvSpPr>
        <p:spPr>
          <a:xfrm>
            <a:off x="-1280125" y="2888481"/>
            <a:ext cx="803425" cy="369332"/>
          </a:xfrm>
          <a:prstGeom prst="rect">
            <a:avLst/>
          </a:prstGeom>
          <a:noFill/>
        </p:spPr>
        <p:txBody>
          <a:bodyPr wrap="none" rtlCol="0">
            <a:spAutoFit/>
          </a:bodyPr>
          <a:lstStyle/>
          <a:p>
            <a:r>
              <a:rPr kumimoji="1" lang="en-US" altLang="ja-JP" dirty="0"/>
              <a:t>1: 5</a:t>
            </a:r>
            <a:r>
              <a:rPr kumimoji="1" lang="ja-JP" altLang="en-US" dirty="0"/>
              <a:t>分</a:t>
            </a:r>
          </a:p>
        </p:txBody>
      </p:sp>
    </p:spTree>
    <p:extLst>
      <p:ext uri="{BB962C8B-B14F-4D97-AF65-F5344CB8AC3E}">
        <p14:creationId xmlns:p14="http://schemas.microsoft.com/office/powerpoint/2010/main" val="2625422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E5C1FAE-9D72-B20F-6B49-AC04F7499092}"/>
              </a:ext>
            </a:extLst>
          </p:cNvPr>
          <p:cNvSpPr txBox="1"/>
          <p:nvPr/>
        </p:nvSpPr>
        <p:spPr>
          <a:xfrm>
            <a:off x="19456" y="19456"/>
            <a:ext cx="4216219" cy="400110"/>
          </a:xfrm>
          <a:prstGeom prst="rect">
            <a:avLst/>
          </a:prstGeom>
          <a:noFill/>
          <a:ln>
            <a:solidFill>
              <a:schemeClr val="tx1"/>
            </a:solidFill>
          </a:ln>
        </p:spPr>
        <p:txBody>
          <a:bodyPr wrap="none" rtlCol="0">
            <a:spAutoFit/>
          </a:bodyPr>
          <a:lstStyle/>
          <a:p>
            <a:r>
              <a:rPr kumimoji="1" lang="en-US" altLang="ja-JP" sz="2000" b="1" dirty="0"/>
              <a:t>2.2 </a:t>
            </a:r>
            <a:r>
              <a:rPr kumimoji="1" lang="ja-JP" altLang="en-US" sz="2000" b="1" dirty="0"/>
              <a:t>現在の超伝導ニオブ空洞の技術</a:t>
            </a:r>
          </a:p>
        </p:txBody>
      </p:sp>
      <p:pic>
        <p:nvPicPr>
          <p:cNvPr id="3" name="Picture 2" descr="C:\Users\kubotaka\Desktop\Kenkyu\LG_and_seamless\130605_LG板の写真\DSC03888.JPG">
            <a:extLst>
              <a:ext uri="{FF2B5EF4-FFF2-40B4-BE49-F238E27FC236}">
                <a16:creationId xmlns:a16="http://schemas.microsoft.com/office/drawing/2014/main" id="{92F53D86-F2DB-C443-167B-B00A9CA3CDA0}"/>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13877" r="9295"/>
          <a:stretch/>
        </p:blipFill>
        <p:spPr bwMode="auto">
          <a:xfrm>
            <a:off x="127779" y="1113593"/>
            <a:ext cx="5805874" cy="566776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C:\Users\kubotaka\Desktop\Kenkyu\LG_and_seamless\130614_LG板EDM後\DSC04028.JPG">
            <a:extLst>
              <a:ext uri="{FF2B5EF4-FFF2-40B4-BE49-F238E27FC236}">
                <a16:creationId xmlns:a16="http://schemas.microsoft.com/office/drawing/2014/main" id="{A34885EF-53D0-4676-9BDE-25288888F788}"/>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2992" r="12445"/>
          <a:stretch/>
        </p:blipFill>
        <p:spPr bwMode="auto">
          <a:xfrm>
            <a:off x="6458585" y="1113592"/>
            <a:ext cx="5634778" cy="5667768"/>
          </a:xfrm>
          <a:prstGeom prst="rect">
            <a:avLst/>
          </a:prstGeom>
          <a:noFill/>
          <a:extLst>
            <a:ext uri="{909E8E84-426E-40DD-AFC4-6F175D3DCCD1}">
              <a14:hiddenFill xmlns:a14="http://schemas.microsoft.com/office/drawing/2010/main">
                <a:solidFill>
                  <a:srgbClr val="FFFFFF"/>
                </a:solidFill>
              </a14:hiddenFill>
            </a:ext>
          </a:extLst>
        </p:spPr>
      </p:pic>
      <p:sp>
        <p:nvSpPr>
          <p:cNvPr id="20" name="矢印: 右 19">
            <a:extLst>
              <a:ext uri="{FF2B5EF4-FFF2-40B4-BE49-F238E27FC236}">
                <a16:creationId xmlns:a16="http://schemas.microsoft.com/office/drawing/2014/main" id="{B8E1677B-933D-3A06-0994-91D24F7F0B0B}"/>
              </a:ext>
            </a:extLst>
          </p:cNvPr>
          <p:cNvSpPr/>
          <p:nvPr/>
        </p:nvSpPr>
        <p:spPr>
          <a:xfrm>
            <a:off x="5514680" y="3167407"/>
            <a:ext cx="1423448" cy="125376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B8E12CDA-8A59-E911-6D4C-8568141CC4C5}"/>
              </a:ext>
            </a:extLst>
          </p:cNvPr>
          <p:cNvSpPr txBox="1"/>
          <p:nvPr/>
        </p:nvSpPr>
        <p:spPr>
          <a:xfrm>
            <a:off x="1973517" y="744721"/>
            <a:ext cx="2262158" cy="369332"/>
          </a:xfrm>
          <a:prstGeom prst="rect">
            <a:avLst/>
          </a:prstGeom>
          <a:noFill/>
        </p:spPr>
        <p:txBody>
          <a:bodyPr wrap="none" rtlCol="0">
            <a:spAutoFit/>
          </a:bodyPr>
          <a:lstStyle/>
          <a:p>
            <a:r>
              <a:rPr kumimoji="1" lang="ja-JP" altLang="en-US" b="1" dirty="0"/>
              <a:t>高純度ニオブの円板</a:t>
            </a:r>
          </a:p>
        </p:txBody>
      </p:sp>
      <p:sp>
        <p:nvSpPr>
          <p:cNvPr id="22" name="テキスト ボックス 21">
            <a:extLst>
              <a:ext uri="{FF2B5EF4-FFF2-40B4-BE49-F238E27FC236}">
                <a16:creationId xmlns:a16="http://schemas.microsoft.com/office/drawing/2014/main" id="{75AC2691-3CE5-D326-9840-5B33F9B292CB}"/>
              </a:ext>
            </a:extLst>
          </p:cNvPr>
          <p:cNvSpPr txBox="1"/>
          <p:nvPr/>
        </p:nvSpPr>
        <p:spPr>
          <a:xfrm>
            <a:off x="7956327" y="744721"/>
            <a:ext cx="3185487" cy="369332"/>
          </a:xfrm>
          <a:prstGeom prst="rect">
            <a:avLst/>
          </a:prstGeom>
          <a:noFill/>
        </p:spPr>
        <p:txBody>
          <a:bodyPr wrap="none" rtlCol="0">
            <a:spAutoFit/>
          </a:bodyPr>
          <a:lstStyle/>
          <a:p>
            <a:r>
              <a:rPr lang="ja-JP" altLang="en-US" b="1" dirty="0"/>
              <a:t>穴をあけてドーナツ状にする</a:t>
            </a:r>
            <a:endParaRPr kumimoji="1" lang="ja-JP" altLang="en-US" b="1" dirty="0"/>
          </a:p>
        </p:txBody>
      </p:sp>
    </p:spTree>
    <p:extLst>
      <p:ext uri="{BB962C8B-B14F-4D97-AF65-F5344CB8AC3E}">
        <p14:creationId xmlns:p14="http://schemas.microsoft.com/office/powerpoint/2010/main" val="2345351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kubotaka\Desktop\Kenkyu\LG_and_seamless\130621_プレス\DSC04102.JPG">
            <a:extLst>
              <a:ext uri="{FF2B5EF4-FFF2-40B4-BE49-F238E27FC236}">
                <a16:creationId xmlns:a16="http://schemas.microsoft.com/office/drawing/2014/main" id="{E38D2A77-4D6C-B7B5-31B2-72DA82373058}"/>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29907" r="24924"/>
          <a:stretch/>
        </p:blipFill>
        <p:spPr bwMode="auto">
          <a:xfrm>
            <a:off x="4329706" y="966388"/>
            <a:ext cx="3413458" cy="56677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kubotaka\Desktop\Kenkyu\Large Grain\130621_プレス\DSC04100.JPG">
            <a:extLst>
              <a:ext uri="{FF2B5EF4-FFF2-40B4-BE49-F238E27FC236}">
                <a16:creationId xmlns:a16="http://schemas.microsoft.com/office/drawing/2014/main" id="{D24BE728-C2AC-21B1-247C-FAB001791978}"/>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27251" r="27580"/>
          <a:stretch/>
        </p:blipFill>
        <p:spPr bwMode="auto">
          <a:xfrm>
            <a:off x="579277" y="966388"/>
            <a:ext cx="3413460" cy="5667770"/>
          </a:xfrm>
          <a:prstGeom prst="rect">
            <a:avLst/>
          </a:prstGeom>
          <a:noFill/>
          <a:extLst>
            <a:ext uri="{909E8E84-426E-40DD-AFC4-6F175D3DCCD1}">
              <a14:hiddenFill xmlns:a14="http://schemas.microsoft.com/office/drawing/2010/main">
                <a:solidFill>
                  <a:srgbClr val="FFFFFF"/>
                </a:solidFill>
              </a14:hiddenFill>
            </a:ext>
          </a:extLst>
        </p:spPr>
      </p:pic>
      <p:sp>
        <p:nvSpPr>
          <p:cNvPr id="6" name="右矢印 7">
            <a:extLst>
              <a:ext uri="{FF2B5EF4-FFF2-40B4-BE49-F238E27FC236}">
                <a16:creationId xmlns:a16="http://schemas.microsoft.com/office/drawing/2014/main" id="{0126DDA3-AD01-6A50-0A7B-EA9DF3884C5A}"/>
              </a:ext>
            </a:extLst>
          </p:cNvPr>
          <p:cNvSpPr/>
          <p:nvPr/>
        </p:nvSpPr>
        <p:spPr>
          <a:xfrm rot="5400000">
            <a:off x="9645003" y="4040805"/>
            <a:ext cx="576064" cy="501868"/>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Picture 3" descr="C:\Users\kubotaka\Desktop\Kenkyu\LG_and_seamless\130621_プレス\DSC04104.JPG">
            <a:extLst>
              <a:ext uri="{FF2B5EF4-FFF2-40B4-BE49-F238E27FC236}">
                <a16:creationId xmlns:a16="http://schemas.microsoft.com/office/drawing/2014/main" id="{5B7D3604-68DC-1780-93BB-5FB0B1C8EC7F}"/>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23014" r="22905"/>
          <a:stretch/>
        </p:blipFill>
        <p:spPr bwMode="auto">
          <a:xfrm>
            <a:off x="8082534" y="966387"/>
            <a:ext cx="4086770" cy="5667768"/>
          </a:xfrm>
          <a:prstGeom prst="rect">
            <a:avLst/>
          </a:prstGeom>
          <a:noFill/>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7C0937A1-889A-D5CC-67C5-0E592B187CE2}"/>
              </a:ext>
            </a:extLst>
          </p:cNvPr>
          <p:cNvSpPr/>
          <p:nvPr/>
        </p:nvSpPr>
        <p:spPr>
          <a:xfrm>
            <a:off x="3589528" y="2749941"/>
            <a:ext cx="1423448" cy="125376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DDAF38E1-C3B6-282F-0CDA-06C4C10C20BC}"/>
              </a:ext>
            </a:extLst>
          </p:cNvPr>
          <p:cNvSpPr/>
          <p:nvPr/>
        </p:nvSpPr>
        <p:spPr>
          <a:xfrm>
            <a:off x="7162803" y="2749940"/>
            <a:ext cx="1423448" cy="125376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438C5EBA-C6E0-01A8-22FB-1941C992F045}"/>
              </a:ext>
            </a:extLst>
          </p:cNvPr>
          <p:cNvSpPr txBox="1"/>
          <p:nvPr/>
        </p:nvSpPr>
        <p:spPr>
          <a:xfrm>
            <a:off x="19456" y="19456"/>
            <a:ext cx="4216219" cy="400110"/>
          </a:xfrm>
          <a:prstGeom prst="rect">
            <a:avLst/>
          </a:prstGeom>
          <a:noFill/>
          <a:ln>
            <a:solidFill>
              <a:schemeClr val="tx1"/>
            </a:solidFill>
          </a:ln>
        </p:spPr>
        <p:txBody>
          <a:bodyPr wrap="none" rtlCol="0">
            <a:spAutoFit/>
          </a:bodyPr>
          <a:lstStyle/>
          <a:p>
            <a:r>
              <a:rPr kumimoji="1" lang="en-US" altLang="ja-JP" sz="2000" b="1" dirty="0"/>
              <a:t>2.2 </a:t>
            </a:r>
            <a:r>
              <a:rPr kumimoji="1" lang="ja-JP" altLang="en-US" sz="2000" b="1" dirty="0"/>
              <a:t>現在の超伝導ニオブ空洞の技術</a:t>
            </a:r>
          </a:p>
        </p:txBody>
      </p:sp>
      <p:sp>
        <p:nvSpPr>
          <p:cNvPr id="15" name="テキスト ボックス 14">
            <a:extLst>
              <a:ext uri="{FF2B5EF4-FFF2-40B4-BE49-F238E27FC236}">
                <a16:creationId xmlns:a16="http://schemas.microsoft.com/office/drawing/2014/main" id="{F807EE35-E5E5-7548-A863-4262FBEC17C3}"/>
              </a:ext>
            </a:extLst>
          </p:cNvPr>
          <p:cNvSpPr txBox="1"/>
          <p:nvPr/>
        </p:nvSpPr>
        <p:spPr>
          <a:xfrm>
            <a:off x="3563405" y="553308"/>
            <a:ext cx="6118696" cy="400110"/>
          </a:xfrm>
          <a:prstGeom prst="rect">
            <a:avLst/>
          </a:prstGeom>
          <a:noFill/>
        </p:spPr>
        <p:txBody>
          <a:bodyPr wrap="square">
            <a:spAutoFit/>
          </a:bodyPr>
          <a:lstStyle/>
          <a:p>
            <a:r>
              <a:rPr lang="ja-JP" altLang="en-US" sz="2000" b="1" dirty="0"/>
              <a:t>ドーナツ状の円板をプレスして、お椀にする</a:t>
            </a:r>
            <a:endParaRPr lang="ja-JP" altLang="en-US" sz="2000" dirty="0"/>
          </a:p>
        </p:txBody>
      </p:sp>
    </p:spTree>
    <p:extLst>
      <p:ext uri="{BB962C8B-B14F-4D97-AF65-F5344CB8AC3E}">
        <p14:creationId xmlns:p14="http://schemas.microsoft.com/office/powerpoint/2010/main" val="624478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E324596-DA50-CBE2-BAAC-66EA7C4BF4C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41245" y="713823"/>
            <a:ext cx="11750486" cy="5908135"/>
          </a:xfrm>
          <a:prstGeom prst="rect">
            <a:avLst/>
          </a:prstGeom>
        </p:spPr>
      </p:pic>
      <p:sp>
        <p:nvSpPr>
          <p:cNvPr id="8" name="テキスト ボックス 7">
            <a:extLst>
              <a:ext uri="{FF2B5EF4-FFF2-40B4-BE49-F238E27FC236}">
                <a16:creationId xmlns:a16="http://schemas.microsoft.com/office/drawing/2014/main" id="{80C1D8EB-AD7F-E426-F362-0B76FA8640BA}"/>
              </a:ext>
            </a:extLst>
          </p:cNvPr>
          <p:cNvSpPr txBox="1"/>
          <p:nvPr/>
        </p:nvSpPr>
        <p:spPr>
          <a:xfrm>
            <a:off x="19456" y="19456"/>
            <a:ext cx="4216219" cy="400110"/>
          </a:xfrm>
          <a:prstGeom prst="rect">
            <a:avLst/>
          </a:prstGeom>
          <a:noFill/>
          <a:ln>
            <a:solidFill>
              <a:schemeClr val="tx1"/>
            </a:solidFill>
          </a:ln>
        </p:spPr>
        <p:txBody>
          <a:bodyPr wrap="none" rtlCol="0">
            <a:spAutoFit/>
          </a:bodyPr>
          <a:lstStyle/>
          <a:p>
            <a:r>
              <a:rPr kumimoji="1" lang="en-US" altLang="ja-JP" sz="2000" b="1" dirty="0"/>
              <a:t>2.2 </a:t>
            </a:r>
            <a:r>
              <a:rPr kumimoji="1" lang="ja-JP" altLang="en-US" sz="2000" b="1" dirty="0"/>
              <a:t>現在の超伝導ニオブ空洞の技術</a:t>
            </a:r>
          </a:p>
        </p:txBody>
      </p:sp>
    </p:spTree>
    <p:extLst>
      <p:ext uri="{BB962C8B-B14F-4D97-AF65-F5344CB8AC3E}">
        <p14:creationId xmlns:p14="http://schemas.microsoft.com/office/powerpoint/2010/main" val="557856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kubotaka\Desktop\Kenkyu\LG_and_seamless\131212\DSC04855.JPG">
            <a:extLst>
              <a:ext uri="{FF2B5EF4-FFF2-40B4-BE49-F238E27FC236}">
                <a16:creationId xmlns:a16="http://schemas.microsoft.com/office/drawing/2014/main" id="{346C2405-84C6-614D-9EDF-63D970EC6BBD}"/>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752597" y="412474"/>
            <a:ext cx="8594036" cy="64455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A43ABD9F-7E30-AAC4-21F8-AB92398C04AA}"/>
              </a:ext>
            </a:extLst>
          </p:cNvPr>
          <p:cNvSpPr txBox="1"/>
          <p:nvPr/>
        </p:nvSpPr>
        <p:spPr>
          <a:xfrm>
            <a:off x="19456" y="19456"/>
            <a:ext cx="4216219" cy="400110"/>
          </a:xfrm>
          <a:prstGeom prst="rect">
            <a:avLst/>
          </a:prstGeom>
          <a:noFill/>
          <a:ln>
            <a:solidFill>
              <a:schemeClr val="tx1"/>
            </a:solidFill>
          </a:ln>
        </p:spPr>
        <p:txBody>
          <a:bodyPr wrap="none" rtlCol="0">
            <a:spAutoFit/>
          </a:bodyPr>
          <a:lstStyle/>
          <a:p>
            <a:r>
              <a:rPr kumimoji="1" lang="en-US" altLang="ja-JP" sz="2000" b="1" dirty="0"/>
              <a:t>2.2 </a:t>
            </a:r>
            <a:r>
              <a:rPr kumimoji="1" lang="ja-JP" altLang="en-US" sz="2000" b="1" dirty="0"/>
              <a:t>現在の超伝導ニオブ空洞の技術</a:t>
            </a:r>
          </a:p>
        </p:txBody>
      </p:sp>
    </p:spTree>
    <p:extLst>
      <p:ext uri="{BB962C8B-B14F-4D97-AF65-F5344CB8AC3E}">
        <p14:creationId xmlns:p14="http://schemas.microsoft.com/office/powerpoint/2010/main" val="976045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16DF492-564D-44F0-A8C8-8C48078A19B1}"/>
              </a:ext>
            </a:extLst>
          </p:cNvPr>
          <p:cNvSpPr>
            <a:spLocks noGrp="1"/>
          </p:cNvSpPr>
          <p:nvPr>
            <p:ph type="sldNum" sz="quarter" idx="12"/>
          </p:nvPr>
        </p:nvSpPr>
        <p:spPr/>
        <p:txBody>
          <a:bodyPr/>
          <a:lstStyle/>
          <a:p>
            <a:fld id="{D2D8002D-B5B0-4BAC-B1F6-782DDCCE6D9C}" type="slidenum">
              <a:rPr kumimoji="1" lang="ja-JP" altLang="en-US" smtClean="0"/>
              <a:t>24</a:t>
            </a:fld>
            <a:endParaRPr kumimoji="1" lang="ja-JP" altLang="en-US"/>
          </a:p>
        </p:txBody>
      </p:sp>
      <p:pic>
        <p:nvPicPr>
          <p:cNvPr id="3" name="図 2">
            <a:extLst>
              <a:ext uri="{FF2B5EF4-FFF2-40B4-BE49-F238E27FC236}">
                <a16:creationId xmlns:a16="http://schemas.microsoft.com/office/drawing/2014/main" id="{D9875F0A-6B8B-4C2A-9CD9-EF34B74E3D4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0834" y="2751"/>
            <a:ext cx="1725318" cy="6852498"/>
          </a:xfrm>
          <a:prstGeom prst="rect">
            <a:avLst/>
          </a:prstGeom>
        </p:spPr>
      </p:pic>
      <p:sp>
        <p:nvSpPr>
          <p:cNvPr id="4" name="四角形: 角を丸くする 3">
            <a:extLst>
              <a:ext uri="{FF2B5EF4-FFF2-40B4-BE49-F238E27FC236}">
                <a16:creationId xmlns:a16="http://schemas.microsoft.com/office/drawing/2014/main" id="{825F160A-2C14-434A-8026-5A980E963C81}"/>
              </a:ext>
            </a:extLst>
          </p:cNvPr>
          <p:cNvSpPr/>
          <p:nvPr/>
        </p:nvSpPr>
        <p:spPr>
          <a:xfrm>
            <a:off x="1831164" y="1090229"/>
            <a:ext cx="1112851" cy="357065"/>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20" name="Picture 2" descr="C:\Users\kubotaka\Desktop\Kenkyu\LG_and_seamless\131213\DSC04859.JPG">
            <a:extLst>
              <a:ext uri="{FF2B5EF4-FFF2-40B4-BE49-F238E27FC236}">
                <a16:creationId xmlns:a16="http://schemas.microsoft.com/office/drawing/2014/main" id="{9F685289-A533-48AC-B39E-ACB7445CB8E0}"/>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285050" y="16631"/>
            <a:ext cx="4585055" cy="241178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Users\kubotaka\Desktop\Kenkyu\LG_and_seamless\131213\DSC04899.JPG">
            <a:extLst>
              <a:ext uri="{FF2B5EF4-FFF2-40B4-BE49-F238E27FC236}">
                <a16:creationId xmlns:a16="http://schemas.microsoft.com/office/drawing/2014/main" id="{FDBF4DD9-9A7F-4515-8C9F-DDCF14629B8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87028" y="2132857"/>
            <a:ext cx="6245476" cy="4684105"/>
          </a:xfrm>
          <a:prstGeom prst="rect">
            <a:avLst/>
          </a:prstGeom>
          <a:noFill/>
          <a:extLst>
            <a:ext uri="{909E8E84-426E-40DD-AFC4-6F175D3DCCD1}">
              <a14:hiddenFill xmlns:a14="http://schemas.microsoft.com/office/drawing/2010/main">
                <a:solidFill>
                  <a:srgbClr val="FFFFFF"/>
                </a:solidFill>
              </a14:hiddenFill>
            </a:ext>
          </a:extLst>
        </p:spPr>
      </p:pic>
      <p:sp>
        <p:nvSpPr>
          <p:cNvPr id="26" name="テキスト ボックス 25">
            <a:extLst>
              <a:ext uri="{FF2B5EF4-FFF2-40B4-BE49-F238E27FC236}">
                <a16:creationId xmlns:a16="http://schemas.microsoft.com/office/drawing/2014/main" id="{9776D98D-0772-41FD-A894-F22E320CCC87}"/>
              </a:ext>
            </a:extLst>
          </p:cNvPr>
          <p:cNvSpPr txBox="1"/>
          <p:nvPr/>
        </p:nvSpPr>
        <p:spPr>
          <a:xfrm>
            <a:off x="9233087" y="2708920"/>
            <a:ext cx="1349947" cy="707886"/>
          </a:xfrm>
          <a:prstGeom prst="rect">
            <a:avLst/>
          </a:prstGeom>
          <a:solidFill>
            <a:schemeClr val="bg1"/>
          </a:solidFill>
        </p:spPr>
        <p:txBody>
          <a:bodyPr wrap="square" rtlCol="0">
            <a:spAutoFit/>
          </a:bodyPr>
          <a:lstStyle/>
          <a:p>
            <a:pPr algn="ctr"/>
            <a:r>
              <a:rPr lang="en-US" altLang="ja-JP" sz="2000" dirty="0">
                <a:latin typeface="MV Boli" panose="02000500030200090000" pitchFamily="2" charset="0"/>
                <a:cs typeface="MV Boli" panose="02000500030200090000" pitchFamily="2" charset="0"/>
              </a:rPr>
              <a:t>Electron gun</a:t>
            </a:r>
            <a:endParaRPr lang="ja-JP" altLang="en-US" sz="2000" dirty="0">
              <a:latin typeface="MV Boli" panose="02000500030200090000" pitchFamily="2" charset="0"/>
              <a:cs typeface="MV Boli" panose="02000500030200090000" pitchFamily="2" charset="0"/>
            </a:endParaRPr>
          </a:p>
        </p:txBody>
      </p:sp>
      <p:sp>
        <p:nvSpPr>
          <p:cNvPr id="27" name="矢印: 下 26">
            <a:extLst>
              <a:ext uri="{FF2B5EF4-FFF2-40B4-BE49-F238E27FC236}">
                <a16:creationId xmlns:a16="http://schemas.microsoft.com/office/drawing/2014/main" id="{26C66DBD-013C-4A0B-AF83-323A01F59F46}"/>
              </a:ext>
            </a:extLst>
          </p:cNvPr>
          <p:cNvSpPr/>
          <p:nvPr/>
        </p:nvSpPr>
        <p:spPr>
          <a:xfrm rot="805697">
            <a:off x="9184003" y="3281172"/>
            <a:ext cx="476086" cy="465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6" name="直線矢印コネクタ 5">
            <a:extLst>
              <a:ext uri="{FF2B5EF4-FFF2-40B4-BE49-F238E27FC236}">
                <a16:creationId xmlns:a16="http://schemas.microsoft.com/office/drawing/2014/main" id="{8F310F5D-6EA8-45D4-911E-AAA3F31452CF}"/>
              </a:ext>
            </a:extLst>
          </p:cNvPr>
          <p:cNvCxnSpPr/>
          <p:nvPr/>
        </p:nvCxnSpPr>
        <p:spPr>
          <a:xfrm flipH="1">
            <a:off x="6960096" y="4725144"/>
            <a:ext cx="1584176" cy="0"/>
          </a:xfrm>
          <a:prstGeom prst="straightConnector1">
            <a:avLst/>
          </a:prstGeom>
          <a:ln w="9842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10E3E65B-FC16-4266-8F6F-D86D6397F581}"/>
              </a:ext>
            </a:extLst>
          </p:cNvPr>
          <p:cNvSpPr/>
          <p:nvPr/>
        </p:nvSpPr>
        <p:spPr>
          <a:xfrm>
            <a:off x="6528049" y="4047456"/>
            <a:ext cx="2239717" cy="461665"/>
          </a:xfrm>
          <a:prstGeom prst="rect">
            <a:avLst/>
          </a:prstGeom>
        </p:spPr>
        <p:txBody>
          <a:bodyPr wrap="none">
            <a:spAutoFit/>
          </a:bodyPr>
          <a:lstStyle/>
          <a:p>
            <a:pPr algn="ctr"/>
            <a:r>
              <a:rPr lang="en-US" altLang="ja-JP" sz="2400" dirty="0">
                <a:solidFill>
                  <a:srgbClr val="00B050"/>
                </a:solidFill>
                <a:latin typeface="MV Boli" panose="02000500030200090000" pitchFamily="2" charset="0"/>
                <a:cs typeface="MV Boli" panose="02000500030200090000" pitchFamily="2" charset="0"/>
              </a:rPr>
              <a:t>Electron beam</a:t>
            </a:r>
            <a:endParaRPr lang="ja-JP" altLang="en-US" sz="2400" dirty="0">
              <a:solidFill>
                <a:srgbClr val="00B050"/>
              </a:solidFill>
              <a:latin typeface="MV Boli" panose="02000500030200090000" pitchFamily="2" charset="0"/>
              <a:cs typeface="MV Boli" panose="02000500030200090000" pitchFamily="2" charset="0"/>
            </a:endParaRPr>
          </a:p>
        </p:txBody>
      </p:sp>
      <p:pic>
        <p:nvPicPr>
          <p:cNvPr id="5" name="Picture 3" descr="C:\Users\kubotaka\Desktop\Kenkyu\LG_and_seamless\131213\DSC04910.JPG">
            <a:extLst>
              <a:ext uri="{FF2B5EF4-FFF2-40B4-BE49-F238E27FC236}">
                <a16:creationId xmlns:a16="http://schemas.microsoft.com/office/drawing/2014/main" id="{F087CD64-E2EE-4304-A0F8-37184BB2C31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546456" y="580740"/>
            <a:ext cx="6870024" cy="5152516"/>
          </a:xfrm>
          <a:prstGeom prst="rect">
            <a:avLst/>
          </a:prstGeom>
          <a:noFill/>
          <a:ln w="1270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0532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par>
                          <p:cTn id="14" fill="hold">
                            <p:stCondLst>
                              <p:cond delay="500"/>
                            </p:stCondLst>
                            <p:childTnLst>
                              <p:par>
                                <p:cTn id="15" presetID="16" presetClass="entr" presetSubtype="21"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410F2DA-C3E6-4ABE-B098-299F35FEF9E3}"/>
              </a:ext>
            </a:extLst>
          </p:cNvPr>
          <p:cNvSpPr>
            <a:spLocks noGrp="1"/>
          </p:cNvSpPr>
          <p:nvPr>
            <p:ph type="sldNum" sz="quarter" idx="12"/>
          </p:nvPr>
        </p:nvSpPr>
        <p:spPr/>
        <p:txBody>
          <a:bodyPr/>
          <a:lstStyle/>
          <a:p>
            <a:fld id="{D2D8002D-B5B0-4BAC-B1F6-782DDCCE6D9C}" type="slidenum">
              <a:rPr kumimoji="1" lang="ja-JP" altLang="en-US" smtClean="0"/>
              <a:t>25</a:t>
            </a:fld>
            <a:endParaRPr kumimoji="1" lang="ja-JP" altLang="en-US"/>
          </a:p>
        </p:txBody>
      </p:sp>
      <p:pic>
        <p:nvPicPr>
          <p:cNvPr id="3" name="図 2">
            <a:extLst>
              <a:ext uri="{FF2B5EF4-FFF2-40B4-BE49-F238E27FC236}">
                <a16:creationId xmlns:a16="http://schemas.microsoft.com/office/drawing/2014/main" id="{C3765B5E-E93F-44FA-9B64-07D75D5BF9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0834" y="2751"/>
            <a:ext cx="1725318" cy="6852498"/>
          </a:xfrm>
          <a:prstGeom prst="rect">
            <a:avLst/>
          </a:prstGeom>
        </p:spPr>
      </p:pic>
      <p:sp>
        <p:nvSpPr>
          <p:cNvPr id="4" name="四角形: 角を丸くする 3">
            <a:extLst>
              <a:ext uri="{FF2B5EF4-FFF2-40B4-BE49-F238E27FC236}">
                <a16:creationId xmlns:a16="http://schemas.microsoft.com/office/drawing/2014/main" id="{95E2DF00-D36B-48DA-A7EA-EF5E0DC9072B}"/>
              </a:ext>
            </a:extLst>
          </p:cNvPr>
          <p:cNvSpPr/>
          <p:nvPr/>
        </p:nvSpPr>
        <p:spPr>
          <a:xfrm>
            <a:off x="1594180" y="1710139"/>
            <a:ext cx="1584176" cy="50405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98DC1295-A488-4F77-B2BD-B101CA71DE71}"/>
              </a:ext>
            </a:extLst>
          </p:cNvPr>
          <p:cNvSpPr/>
          <p:nvPr/>
        </p:nvSpPr>
        <p:spPr>
          <a:xfrm>
            <a:off x="3273275" y="5664151"/>
            <a:ext cx="7013292" cy="830997"/>
          </a:xfrm>
          <a:prstGeom prst="rect">
            <a:avLst/>
          </a:prstGeom>
        </p:spPr>
        <p:txBody>
          <a:bodyPr wrap="square">
            <a:spAutoFit/>
          </a:bodyPr>
          <a:lstStyle/>
          <a:p>
            <a:r>
              <a:rPr lang="en-US" altLang="ja-JP" sz="1200" dirty="0">
                <a:latin typeface="+mn-ea"/>
              </a:rPr>
              <a:t>※</a:t>
            </a:r>
            <a:r>
              <a:rPr lang="ja-JP" altLang="en-US" sz="1200" dirty="0">
                <a:latin typeface="+mn-ea"/>
              </a:rPr>
              <a:t>Nbを陽極、純ｱﾙﾐﾆｳﾑを陰極として直流を流す。電解液には（9+1）の硫酸 、フッ化水素酸の混合溶液を用いる。 陽極のNbは酸化されNb</a:t>
            </a:r>
            <a:r>
              <a:rPr lang="en-US" altLang="ja-JP" sz="1200" baseline="-25000" dirty="0">
                <a:latin typeface="+mn-ea"/>
              </a:rPr>
              <a:t>2</a:t>
            </a:r>
            <a:r>
              <a:rPr lang="ja-JP" altLang="en-US" sz="1200" dirty="0">
                <a:latin typeface="+mn-ea"/>
              </a:rPr>
              <a:t>O</a:t>
            </a:r>
            <a:r>
              <a:rPr lang="ja-JP" altLang="en-US" sz="1200" baseline="-25000" dirty="0">
                <a:latin typeface="+mn-ea"/>
              </a:rPr>
              <a:t>5</a:t>
            </a:r>
            <a:r>
              <a:rPr lang="ja-JP" altLang="en-US" sz="1200" dirty="0">
                <a:latin typeface="+mn-ea"/>
              </a:rPr>
              <a:t>となる。この酸化膜は電解液中のHF, HFSO</a:t>
            </a:r>
            <a:r>
              <a:rPr lang="ja-JP" altLang="en-US" sz="1200" baseline="-25000" dirty="0">
                <a:latin typeface="+mn-ea"/>
              </a:rPr>
              <a:t>3</a:t>
            </a:r>
            <a:r>
              <a:rPr lang="ja-JP" altLang="en-US" sz="1200" dirty="0">
                <a:latin typeface="+mn-ea"/>
              </a:rPr>
              <a:t>により溶解し研磨される。</a:t>
            </a:r>
            <a:endParaRPr lang="en-US" altLang="ja-JP" sz="1200" dirty="0">
              <a:latin typeface="+mn-ea"/>
            </a:endParaRPr>
          </a:p>
          <a:p>
            <a:r>
              <a:rPr lang="en-US" altLang="ja-JP" sz="1200" dirty="0"/>
              <a:t>[</a:t>
            </a:r>
            <a:r>
              <a:rPr lang="ja-JP" altLang="en-US" sz="1200" dirty="0"/>
              <a:t>沢辺元明</a:t>
            </a:r>
            <a:r>
              <a:rPr lang="en-US" altLang="ja-JP" sz="1200" dirty="0"/>
              <a:t>ILC </a:t>
            </a:r>
            <a:r>
              <a:rPr lang="ja-JP" altLang="en-US" sz="1200" dirty="0"/>
              <a:t>加速器・物理合同勉強会（</a:t>
            </a:r>
            <a:r>
              <a:rPr lang="en-US" altLang="ja-JP" sz="1200" dirty="0"/>
              <a:t>May.10,2013</a:t>
            </a:r>
            <a:r>
              <a:rPr lang="ja-JP" altLang="en-US" sz="1200" dirty="0"/>
              <a:t>）</a:t>
            </a:r>
            <a:r>
              <a:rPr lang="en-US" altLang="ja-JP" sz="1200" dirty="0"/>
              <a:t>]</a:t>
            </a:r>
            <a:endParaRPr lang="ja-JP" altLang="en-US" sz="1200" dirty="0"/>
          </a:p>
        </p:txBody>
      </p:sp>
      <p:pic>
        <p:nvPicPr>
          <p:cNvPr id="10" name="Picture 2" descr="C:\Users\kubotaka\Desktop\Kenkyu\LG_and_seamless\140122_EP1\DSC05126.JPG">
            <a:extLst>
              <a:ext uri="{FF2B5EF4-FFF2-40B4-BE49-F238E27FC236}">
                <a16:creationId xmlns:a16="http://schemas.microsoft.com/office/drawing/2014/main" id="{3578B12A-3E9F-42EE-8FC7-A17AC905BE3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66152" y="664"/>
            <a:ext cx="7401848" cy="5551384"/>
          </a:xfrm>
          <a:prstGeom prst="rect">
            <a:avLst/>
          </a:prstGeom>
          <a:noFill/>
          <a:ln w="9207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99215"/>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410F2DA-C3E6-4ABE-B098-299F35FEF9E3}"/>
              </a:ext>
            </a:extLst>
          </p:cNvPr>
          <p:cNvSpPr>
            <a:spLocks noGrp="1"/>
          </p:cNvSpPr>
          <p:nvPr>
            <p:ph type="sldNum" sz="quarter" idx="12"/>
          </p:nvPr>
        </p:nvSpPr>
        <p:spPr/>
        <p:txBody>
          <a:bodyPr/>
          <a:lstStyle/>
          <a:p>
            <a:fld id="{D2D8002D-B5B0-4BAC-B1F6-782DDCCE6D9C}" type="slidenum">
              <a:rPr kumimoji="1" lang="ja-JP" altLang="en-US" smtClean="0"/>
              <a:t>26</a:t>
            </a:fld>
            <a:endParaRPr kumimoji="1" lang="ja-JP" altLang="en-US"/>
          </a:p>
        </p:txBody>
      </p:sp>
      <p:pic>
        <p:nvPicPr>
          <p:cNvPr id="3" name="図 2">
            <a:extLst>
              <a:ext uri="{FF2B5EF4-FFF2-40B4-BE49-F238E27FC236}">
                <a16:creationId xmlns:a16="http://schemas.microsoft.com/office/drawing/2014/main" id="{C3765B5E-E93F-44FA-9B64-07D75D5BF9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0834" y="2751"/>
            <a:ext cx="1725318" cy="6852498"/>
          </a:xfrm>
          <a:prstGeom prst="rect">
            <a:avLst/>
          </a:prstGeom>
        </p:spPr>
      </p:pic>
      <p:sp>
        <p:nvSpPr>
          <p:cNvPr id="4" name="四角形: 角を丸くする 3">
            <a:extLst>
              <a:ext uri="{FF2B5EF4-FFF2-40B4-BE49-F238E27FC236}">
                <a16:creationId xmlns:a16="http://schemas.microsoft.com/office/drawing/2014/main" id="{95E2DF00-D36B-48DA-A7EA-EF5E0DC9072B}"/>
              </a:ext>
            </a:extLst>
          </p:cNvPr>
          <p:cNvSpPr/>
          <p:nvPr/>
        </p:nvSpPr>
        <p:spPr>
          <a:xfrm>
            <a:off x="1594180" y="1710139"/>
            <a:ext cx="1584176" cy="50405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1026" name="Picture 2" descr="C:\Users\kubotaka\Desktop\Kenkyu\PKU北京空洞\130213デジカメ\DSC03387.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83809" y="-1"/>
            <a:ext cx="4379776" cy="328498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27" name="Picture 3" descr="C:\Users\kubotaka\Desktop\Kenkyu\PKU北京空洞\130213デジカメ\DSC03388.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96691" y="0"/>
            <a:ext cx="4379775" cy="328498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28" name="Picture 4" descr="C:\Users\kubotaka\Desktop\Kenkyu\PKU北京空洞\130213デジカメ\DSC03390.JPG"/>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10198" r="11696"/>
          <a:stretch/>
        </p:blipFill>
        <p:spPr bwMode="auto">
          <a:xfrm>
            <a:off x="3265373" y="3275094"/>
            <a:ext cx="3718417" cy="357066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29" name="Picture 5" descr="C:\Users\kubotaka\Desktop\Kenkyu\PKU北京空洞\130213デジカメ\DSC03404.JPG"/>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18174"/>
          <a:stretch/>
        </p:blipFill>
        <p:spPr bwMode="auto">
          <a:xfrm>
            <a:off x="6773008" y="3276192"/>
            <a:ext cx="3894991" cy="357026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509206"/>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410F2DA-C3E6-4ABE-B098-299F35FEF9E3}"/>
              </a:ext>
            </a:extLst>
          </p:cNvPr>
          <p:cNvSpPr>
            <a:spLocks noGrp="1"/>
          </p:cNvSpPr>
          <p:nvPr>
            <p:ph type="sldNum" sz="quarter" idx="12"/>
          </p:nvPr>
        </p:nvSpPr>
        <p:spPr/>
        <p:txBody>
          <a:bodyPr/>
          <a:lstStyle/>
          <a:p>
            <a:fld id="{D2D8002D-B5B0-4BAC-B1F6-782DDCCE6D9C}" type="slidenum">
              <a:rPr kumimoji="1" lang="ja-JP" altLang="en-US" smtClean="0"/>
              <a:t>27</a:t>
            </a:fld>
            <a:endParaRPr kumimoji="1" lang="ja-JP" altLang="en-US"/>
          </a:p>
        </p:txBody>
      </p:sp>
      <p:pic>
        <p:nvPicPr>
          <p:cNvPr id="3" name="図 2">
            <a:extLst>
              <a:ext uri="{FF2B5EF4-FFF2-40B4-BE49-F238E27FC236}">
                <a16:creationId xmlns:a16="http://schemas.microsoft.com/office/drawing/2014/main" id="{C3765B5E-E93F-44FA-9B64-07D75D5BF9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0834" y="2751"/>
            <a:ext cx="1725318" cy="6852498"/>
          </a:xfrm>
          <a:prstGeom prst="rect">
            <a:avLst/>
          </a:prstGeom>
        </p:spPr>
      </p:pic>
      <p:sp>
        <p:nvSpPr>
          <p:cNvPr id="4" name="四角形: 角を丸くする 3">
            <a:extLst>
              <a:ext uri="{FF2B5EF4-FFF2-40B4-BE49-F238E27FC236}">
                <a16:creationId xmlns:a16="http://schemas.microsoft.com/office/drawing/2014/main" id="{95E2DF00-D36B-48DA-A7EA-EF5E0DC9072B}"/>
              </a:ext>
            </a:extLst>
          </p:cNvPr>
          <p:cNvSpPr/>
          <p:nvPr/>
        </p:nvSpPr>
        <p:spPr>
          <a:xfrm>
            <a:off x="1594180" y="1710139"/>
            <a:ext cx="1584176" cy="50405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1026" name="Picture 2" descr="C:\Users\kubotaka\Desktop\Kenkyu\PKU北京空洞\130213デジカメ\DSC03387.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83809" y="-1"/>
            <a:ext cx="4379776" cy="328498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27" name="Picture 3" descr="C:\Users\kubotaka\Desktop\Kenkyu\PKU北京空洞\130213デジカメ\DSC03388.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96691" y="0"/>
            <a:ext cx="4379775" cy="328498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28" name="Picture 4" descr="C:\Users\kubotaka\Desktop\Kenkyu\PKU北京空洞\130213デジカメ\DSC03390.JPG"/>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10198" r="11696"/>
          <a:stretch/>
        </p:blipFill>
        <p:spPr bwMode="auto">
          <a:xfrm>
            <a:off x="3265373" y="3275094"/>
            <a:ext cx="3718417" cy="357066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29" name="Picture 5" descr="C:\Users\kubotaka\Desktop\Kenkyu\PKU北京空洞\130213デジカメ\DSC03404.JPG"/>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18174"/>
          <a:stretch/>
        </p:blipFill>
        <p:spPr bwMode="auto">
          <a:xfrm>
            <a:off x="6773008" y="3276192"/>
            <a:ext cx="3894991" cy="357026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7" descr="C:\Users\kubotaka\Desktop\Super accelerating cavitie-thumb-802x1000-15313.jp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a:ext>
            </a:extLst>
          </a:blip>
          <a:srcRect/>
          <a:stretch>
            <a:fillRect/>
          </a:stretch>
        </p:blipFill>
        <p:spPr bwMode="auto">
          <a:xfrm>
            <a:off x="4377086" y="395044"/>
            <a:ext cx="4743250" cy="5914276"/>
          </a:xfrm>
          <a:prstGeom prst="rect">
            <a:avLst/>
          </a:prstGeom>
          <a:noFill/>
          <a:ln w="508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924930"/>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kubotaka\Desktop\Kenkyu\PKU北京空洞\130213デジカメ\DSC03443.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187687" y="276321"/>
            <a:ext cx="1693317" cy="35897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299815" y="4214799"/>
            <a:ext cx="3226045" cy="264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スライド番号プレースホルダー 1">
            <a:extLst>
              <a:ext uri="{FF2B5EF4-FFF2-40B4-BE49-F238E27FC236}">
                <a16:creationId xmlns:a16="http://schemas.microsoft.com/office/drawing/2014/main" id="{35352A01-7F8E-49DA-BD6C-5B836CFAF574}"/>
              </a:ext>
            </a:extLst>
          </p:cNvPr>
          <p:cNvSpPr>
            <a:spLocks noGrp="1"/>
          </p:cNvSpPr>
          <p:nvPr>
            <p:ph type="sldNum" sz="quarter" idx="12"/>
          </p:nvPr>
        </p:nvSpPr>
        <p:spPr/>
        <p:txBody>
          <a:bodyPr/>
          <a:lstStyle/>
          <a:p>
            <a:fld id="{D2D8002D-B5B0-4BAC-B1F6-782DDCCE6D9C}" type="slidenum">
              <a:rPr kumimoji="1" lang="ja-JP" altLang="en-US" smtClean="0"/>
              <a:t>28</a:t>
            </a:fld>
            <a:endParaRPr kumimoji="1" lang="ja-JP" altLang="en-US"/>
          </a:p>
        </p:txBody>
      </p:sp>
      <p:pic>
        <p:nvPicPr>
          <p:cNvPr id="3" name="図 2">
            <a:extLst>
              <a:ext uri="{FF2B5EF4-FFF2-40B4-BE49-F238E27FC236}">
                <a16:creationId xmlns:a16="http://schemas.microsoft.com/office/drawing/2014/main" id="{F49B729B-4479-4F56-AC50-9ECAE161EAB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40834" y="2751"/>
            <a:ext cx="1725318" cy="6852498"/>
          </a:xfrm>
          <a:prstGeom prst="rect">
            <a:avLst/>
          </a:prstGeom>
        </p:spPr>
      </p:pic>
      <p:sp>
        <p:nvSpPr>
          <p:cNvPr id="4" name="四角形: 角を丸くする 3">
            <a:extLst>
              <a:ext uri="{FF2B5EF4-FFF2-40B4-BE49-F238E27FC236}">
                <a16:creationId xmlns:a16="http://schemas.microsoft.com/office/drawing/2014/main" id="{CE972E29-DB8D-40E0-B159-6FEADEBEBEB6}"/>
              </a:ext>
            </a:extLst>
          </p:cNvPr>
          <p:cNvSpPr/>
          <p:nvPr/>
        </p:nvSpPr>
        <p:spPr>
          <a:xfrm>
            <a:off x="1603511" y="2492896"/>
            <a:ext cx="1584176" cy="50405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2050" name="Picture 2" descr="C:\Users\kubotaka\Desktop\Kenkyu\PKU北京空洞\130213デジカメ\DSC03444.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81004" y="1"/>
            <a:ext cx="5791266" cy="4343653"/>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439051" y="6017797"/>
            <a:ext cx="2860109" cy="338554"/>
          </a:xfrm>
          <a:prstGeom prst="rect">
            <a:avLst/>
          </a:prstGeom>
        </p:spPr>
        <p:txBody>
          <a:bodyPr wrap="square">
            <a:spAutoFit/>
          </a:bodyPr>
          <a:lstStyle/>
          <a:p>
            <a:r>
              <a:rPr lang="en-US" altLang="ja-JP" sz="800" dirty="0">
                <a:solidFill>
                  <a:srgbClr val="0070C0"/>
                </a:solidFill>
              </a:rPr>
              <a:t>F. Barkov, A. </a:t>
            </a:r>
            <a:r>
              <a:rPr lang="en-US" altLang="ja-JP" sz="800" dirty="0" err="1">
                <a:solidFill>
                  <a:srgbClr val="0070C0"/>
                </a:solidFill>
              </a:rPr>
              <a:t>Romanenko</a:t>
            </a:r>
            <a:r>
              <a:rPr lang="en-US" altLang="ja-JP" sz="800" dirty="0">
                <a:solidFill>
                  <a:srgbClr val="0070C0"/>
                </a:solidFill>
              </a:rPr>
              <a:t>,</a:t>
            </a:r>
            <a:r>
              <a:rPr lang="ja-JP" altLang="en-US" sz="800" dirty="0">
                <a:solidFill>
                  <a:srgbClr val="0070C0"/>
                </a:solidFill>
              </a:rPr>
              <a:t> </a:t>
            </a:r>
            <a:r>
              <a:rPr lang="en-US" altLang="ja-JP" sz="800" dirty="0">
                <a:solidFill>
                  <a:srgbClr val="0070C0"/>
                </a:solidFill>
              </a:rPr>
              <a:t>and A. Grassellino, </a:t>
            </a:r>
          </a:p>
          <a:p>
            <a:r>
              <a:rPr lang="en-US" altLang="ja-JP" sz="800" dirty="0">
                <a:solidFill>
                  <a:srgbClr val="0070C0"/>
                </a:solidFill>
              </a:rPr>
              <a:t>Phys. Rev. ST </a:t>
            </a:r>
            <a:r>
              <a:rPr lang="en-US" altLang="ja-JP" sz="800" dirty="0" err="1">
                <a:solidFill>
                  <a:srgbClr val="0070C0"/>
                </a:solidFill>
              </a:rPr>
              <a:t>Accel</a:t>
            </a:r>
            <a:r>
              <a:rPr lang="en-US" altLang="ja-JP" sz="800" dirty="0">
                <a:solidFill>
                  <a:srgbClr val="0070C0"/>
                </a:solidFill>
              </a:rPr>
              <a:t>. And Beams </a:t>
            </a:r>
            <a:r>
              <a:rPr lang="en-US" altLang="ja-JP" sz="800" b="1" dirty="0">
                <a:solidFill>
                  <a:srgbClr val="0070C0"/>
                </a:solidFill>
              </a:rPr>
              <a:t>15</a:t>
            </a:r>
            <a:r>
              <a:rPr lang="en-US" altLang="ja-JP" sz="800" dirty="0">
                <a:solidFill>
                  <a:srgbClr val="0070C0"/>
                </a:solidFill>
              </a:rPr>
              <a:t>, 122001 (2012)</a:t>
            </a:r>
            <a:endParaRPr lang="ja-JP" altLang="en-US" sz="800" dirty="0">
              <a:solidFill>
                <a:srgbClr val="0070C0"/>
              </a:solidFill>
            </a:endParaRPr>
          </a:p>
        </p:txBody>
      </p:sp>
      <p:sp>
        <p:nvSpPr>
          <p:cNvPr id="13" name="テキスト ボックス 12"/>
          <p:cNvSpPr txBox="1"/>
          <p:nvPr/>
        </p:nvSpPr>
        <p:spPr>
          <a:xfrm>
            <a:off x="-1306423" y="2560258"/>
            <a:ext cx="1213794" cy="646331"/>
          </a:xfrm>
          <a:prstGeom prst="rect">
            <a:avLst/>
          </a:prstGeom>
          <a:noFill/>
        </p:spPr>
        <p:txBody>
          <a:bodyPr wrap="none" rtlCol="0">
            <a:spAutoFit/>
          </a:bodyPr>
          <a:lstStyle/>
          <a:p>
            <a:r>
              <a:rPr lang="en-US" altLang="ja-JP" dirty="0"/>
              <a:t>10^(-6) – </a:t>
            </a:r>
          </a:p>
          <a:p>
            <a:r>
              <a:rPr lang="en-US" altLang="ja-JP" dirty="0"/>
              <a:t>10^(0) Pa</a:t>
            </a:r>
            <a:endParaRPr lang="ja-JP" altLang="en-US" dirty="0"/>
          </a:p>
        </p:txBody>
      </p:sp>
      <p:sp>
        <p:nvSpPr>
          <p:cNvPr id="15" name="テキスト ボックス 14">
            <a:extLst>
              <a:ext uri="{FF2B5EF4-FFF2-40B4-BE49-F238E27FC236}">
                <a16:creationId xmlns:a16="http://schemas.microsoft.com/office/drawing/2014/main" id="{59288B3B-6451-431D-A035-AE80067F8C99}"/>
              </a:ext>
            </a:extLst>
          </p:cNvPr>
          <p:cNvSpPr txBox="1"/>
          <p:nvPr/>
        </p:nvSpPr>
        <p:spPr>
          <a:xfrm>
            <a:off x="6786919" y="4609808"/>
            <a:ext cx="4013335" cy="1846659"/>
          </a:xfrm>
          <a:prstGeom prst="rect">
            <a:avLst/>
          </a:prstGeom>
          <a:noFill/>
        </p:spPr>
        <p:txBody>
          <a:bodyPr wrap="square" rtlCol="0">
            <a:spAutoFit/>
          </a:bodyPr>
          <a:lstStyle/>
          <a:p>
            <a:r>
              <a:rPr lang="ja-JP" altLang="en-US" sz="2400" b="1" dirty="0">
                <a:solidFill>
                  <a:schemeClr val="accent6"/>
                </a:solidFill>
              </a:rPr>
              <a:t>水素を追い出す</a:t>
            </a:r>
            <a:endParaRPr lang="en-US" altLang="ja-JP" sz="2400" b="1" dirty="0">
              <a:solidFill>
                <a:schemeClr val="accent6"/>
              </a:solidFill>
            </a:endParaRPr>
          </a:p>
          <a:p>
            <a:endParaRPr lang="en-US" altLang="ja-JP" dirty="0"/>
          </a:p>
          <a:p>
            <a:r>
              <a:rPr lang="ja-JP" altLang="en-US" dirty="0"/>
              <a:t>水素化物の析出が原因と思われる</a:t>
            </a:r>
            <a:r>
              <a:rPr lang="en-US" altLang="ja-JP" dirty="0"/>
              <a:t>Q</a:t>
            </a:r>
            <a:r>
              <a:rPr lang="ja-JP" altLang="en-US" dirty="0"/>
              <a:t>値悪化現象が知られている。</a:t>
            </a:r>
            <a:r>
              <a:rPr lang="en-US" altLang="ja-JP" dirty="0"/>
              <a:t>600-900</a:t>
            </a:r>
            <a:r>
              <a:rPr lang="ja-JP" altLang="en-US" dirty="0"/>
              <a:t>℃の熱処理で予防・治療できる。</a:t>
            </a:r>
            <a:endParaRPr lang="en-US" altLang="ja-JP" dirty="0"/>
          </a:p>
          <a:p>
            <a:pPr marL="342900" indent="-342900">
              <a:buFont typeface="+mj-lt"/>
              <a:buAutoNum type="arabicPeriod"/>
            </a:pPr>
            <a:endParaRPr lang="ja-JP" altLang="en-US" dirty="0"/>
          </a:p>
        </p:txBody>
      </p:sp>
      <p:sp>
        <p:nvSpPr>
          <p:cNvPr id="17" name="テキスト ボックス 16">
            <a:extLst>
              <a:ext uri="{FF2B5EF4-FFF2-40B4-BE49-F238E27FC236}">
                <a16:creationId xmlns:a16="http://schemas.microsoft.com/office/drawing/2014/main" id="{4FBE0139-E865-43F9-9F38-5E6A3302C4EF}"/>
              </a:ext>
            </a:extLst>
          </p:cNvPr>
          <p:cNvSpPr txBox="1"/>
          <p:nvPr/>
        </p:nvSpPr>
        <p:spPr>
          <a:xfrm>
            <a:off x="6892973" y="6156385"/>
            <a:ext cx="4184054" cy="600164"/>
          </a:xfrm>
          <a:prstGeom prst="rect">
            <a:avLst/>
          </a:prstGeom>
          <a:noFill/>
        </p:spPr>
        <p:txBody>
          <a:bodyPr wrap="square">
            <a:spAutoFit/>
          </a:bodyPr>
          <a:lstStyle/>
          <a:p>
            <a:r>
              <a:rPr lang="en-US" altLang="ja-JP" sz="1100" dirty="0">
                <a:solidFill>
                  <a:srgbClr val="0070C0"/>
                </a:solidFill>
              </a:rPr>
              <a:t>J. </a:t>
            </a:r>
            <a:r>
              <a:rPr lang="en-US" altLang="ja-JP" sz="1100" dirty="0" err="1">
                <a:solidFill>
                  <a:srgbClr val="0070C0"/>
                </a:solidFill>
              </a:rPr>
              <a:t>Knoblock</a:t>
            </a:r>
            <a:r>
              <a:rPr lang="en-US" altLang="ja-JP" sz="1100" dirty="0">
                <a:solidFill>
                  <a:srgbClr val="0070C0"/>
                </a:solidFill>
              </a:rPr>
              <a:t>, “The Q disease in Superconducting Niobium RF Cavities,” </a:t>
            </a:r>
          </a:p>
          <a:p>
            <a:r>
              <a:rPr lang="en-US" altLang="ja-JP" sz="1100" dirty="0">
                <a:solidFill>
                  <a:srgbClr val="0070C0"/>
                </a:solidFill>
              </a:rPr>
              <a:t>AIP Conference Proceedings 671, 133 (2003)</a:t>
            </a:r>
            <a:endParaRPr lang="ja-JP" altLang="en-US" sz="1100" dirty="0">
              <a:solidFill>
                <a:srgbClr val="0070C0"/>
              </a:solidFill>
            </a:endParaRPr>
          </a:p>
        </p:txBody>
      </p:sp>
    </p:spTree>
    <p:extLst>
      <p:ext uri="{BB962C8B-B14F-4D97-AF65-F5344CB8AC3E}">
        <p14:creationId xmlns:p14="http://schemas.microsoft.com/office/powerpoint/2010/main" val="2275416403"/>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5352A01-7F8E-49DA-BD6C-5B836CFAF574}"/>
              </a:ext>
            </a:extLst>
          </p:cNvPr>
          <p:cNvSpPr>
            <a:spLocks noGrp="1"/>
          </p:cNvSpPr>
          <p:nvPr>
            <p:ph type="sldNum" sz="quarter" idx="12"/>
          </p:nvPr>
        </p:nvSpPr>
        <p:spPr/>
        <p:txBody>
          <a:bodyPr/>
          <a:lstStyle/>
          <a:p>
            <a:fld id="{D2D8002D-B5B0-4BAC-B1F6-782DDCCE6D9C}" type="slidenum">
              <a:rPr kumimoji="1" lang="ja-JP" altLang="en-US" smtClean="0"/>
              <a:t>29</a:t>
            </a:fld>
            <a:endParaRPr kumimoji="1" lang="ja-JP" altLang="en-US"/>
          </a:p>
        </p:txBody>
      </p:sp>
      <p:pic>
        <p:nvPicPr>
          <p:cNvPr id="3" name="図 2">
            <a:extLst>
              <a:ext uri="{FF2B5EF4-FFF2-40B4-BE49-F238E27FC236}">
                <a16:creationId xmlns:a16="http://schemas.microsoft.com/office/drawing/2014/main" id="{F49B729B-4479-4F56-AC50-9ECAE161EA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0834" y="2751"/>
            <a:ext cx="1725318" cy="6852498"/>
          </a:xfrm>
          <a:prstGeom prst="rect">
            <a:avLst/>
          </a:prstGeom>
        </p:spPr>
      </p:pic>
      <p:sp>
        <p:nvSpPr>
          <p:cNvPr id="4" name="四角形: 角を丸くする 3">
            <a:extLst>
              <a:ext uri="{FF2B5EF4-FFF2-40B4-BE49-F238E27FC236}">
                <a16:creationId xmlns:a16="http://schemas.microsoft.com/office/drawing/2014/main" id="{CE972E29-DB8D-40E0-B159-6FEADEBEBEB6}"/>
              </a:ext>
            </a:extLst>
          </p:cNvPr>
          <p:cNvSpPr/>
          <p:nvPr/>
        </p:nvSpPr>
        <p:spPr>
          <a:xfrm>
            <a:off x="1603511" y="3256991"/>
            <a:ext cx="1584176" cy="50405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5" name="Picture 2" descr="C:\Users\kubotaka\Desktop\Kenkyu\LG_and_seamless\140121_pre-EP\DSC05102.JPG">
            <a:extLst>
              <a:ext uri="{FF2B5EF4-FFF2-40B4-BE49-F238E27FC236}">
                <a16:creationId xmlns:a16="http://schemas.microsoft.com/office/drawing/2014/main" id="{937A2BEA-A8D5-4D52-84F1-F40F90CFB426}"/>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327611" y="1628801"/>
            <a:ext cx="7202730" cy="3936317"/>
          </a:xfrm>
          <a:prstGeom prst="rect">
            <a:avLst/>
          </a:prstGeom>
          <a:noFill/>
          <a:ln w="5080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162862"/>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019F983-FDA6-035F-E505-62B79A327CE1}"/>
              </a:ext>
            </a:extLst>
          </p:cNvPr>
          <p:cNvSpPr txBox="1"/>
          <p:nvPr/>
        </p:nvSpPr>
        <p:spPr>
          <a:xfrm>
            <a:off x="19456" y="19456"/>
            <a:ext cx="1503938" cy="400110"/>
          </a:xfrm>
          <a:prstGeom prst="rect">
            <a:avLst/>
          </a:prstGeom>
          <a:noFill/>
          <a:ln>
            <a:solidFill>
              <a:schemeClr val="tx1"/>
            </a:solidFill>
          </a:ln>
        </p:spPr>
        <p:txBody>
          <a:bodyPr wrap="none" rtlCol="0">
            <a:spAutoFit/>
          </a:bodyPr>
          <a:lstStyle/>
          <a:p>
            <a:r>
              <a:rPr kumimoji="1" lang="en-US" altLang="ja-JP" sz="2000" b="1" dirty="0"/>
              <a:t>1. </a:t>
            </a:r>
            <a:r>
              <a:rPr kumimoji="1" lang="ja-JP" altLang="en-US" sz="2000" b="1" dirty="0"/>
              <a:t>はじめに</a:t>
            </a:r>
          </a:p>
        </p:txBody>
      </p:sp>
      <p:sp>
        <p:nvSpPr>
          <p:cNvPr id="6" name="テキスト ボックス 5">
            <a:extLst>
              <a:ext uri="{FF2B5EF4-FFF2-40B4-BE49-F238E27FC236}">
                <a16:creationId xmlns:a16="http://schemas.microsoft.com/office/drawing/2014/main" id="{11DDD144-015E-69B5-C89D-58E05245F134}"/>
              </a:ext>
            </a:extLst>
          </p:cNvPr>
          <p:cNvSpPr txBox="1"/>
          <p:nvPr/>
        </p:nvSpPr>
        <p:spPr>
          <a:xfrm>
            <a:off x="19456" y="459199"/>
            <a:ext cx="12172544" cy="2554545"/>
          </a:xfrm>
          <a:prstGeom prst="rect">
            <a:avLst/>
          </a:prstGeom>
          <a:noFill/>
        </p:spPr>
        <p:txBody>
          <a:bodyPr wrap="square">
            <a:spAutoFit/>
          </a:bodyPr>
          <a:lstStyle/>
          <a:p>
            <a:r>
              <a:rPr lang="ja-JP" altLang="en-US" sz="3200" dirty="0"/>
              <a:t>この講義では、積層薄膜構造のアイデアを「最短距離」で理解することを目指す。</a:t>
            </a:r>
            <a:endParaRPr lang="en-US" altLang="ja-JP" sz="3200" dirty="0"/>
          </a:p>
          <a:p>
            <a:pPr marL="457200" indent="-457200">
              <a:buFont typeface="Wingdings" panose="05000000000000000000" pitchFamily="2" charset="2"/>
              <a:buChar char="l"/>
            </a:pPr>
            <a:endParaRPr lang="en-US" altLang="ja-JP" sz="3200" dirty="0"/>
          </a:p>
          <a:p>
            <a:pPr marL="457200" indent="-457200">
              <a:buFont typeface="Wingdings" panose="05000000000000000000" pitchFamily="2" charset="2"/>
              <a:buChar char="l"/>
            </a:pPr>
            <a:r>
              <a:rPr lang="ja-JP" altLang="en-US" sz="3200" dirty="0"/>
              <a:t> </a:t>
            </a:r>
            <a:r>
              <a:rPr lang="ja-JP" altLang="en-US" sz="3200" b="1" dirty="0">
                <a:solidFill>
                  <a:srgbClr val="FF0000"/>
                </a:solidFill>
              </a:rPr>
              <a:t>超伝導の予備知識は要求しない</a:t>
            </a:r>
            <a:r>
              <a:rPr lang="ja-JP" altLang="en-US" sz="3200" dirty="0"/>
              <a:t>。</a:t>
            </a:r>
            <a:endParaRPr lang="en-US" altLang="ja-JP" sz="3200" dirty="0"/>
          </a:p>
          <a:p>
            <a:pPr marL="457200" indent="-457200">
              <a:buFont typeface="Wingdings" panose="05000000000000000000" pitchFamily="2" charset="2"/>
              <a:buChar char="l"/>
            </a:pPr>
            <a:endParaRPr lang="en-US" altLang="ja-JP" sz="3200" dirty="0"/>
          </a:p>
        </p:txBody>
      </p:sp>
    </p:spTree>
    <p:extLst>
      <p:ext uri="{BB962C8B-B14F-4D97-AF65-F5344CB8AC3E}">
        <p14:creationId xmlns:p14="http://schemas.microsoft.com/office/powerpoint/2010/main" val="22538492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kubotaka\Desktop\スライド・会議メモ\国際会議・研究会等\2020\200915_JPSシンポジウム（オンライン）\P1044646.JPG-small（COIクリーンルーム）.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081521" y="2752"/>
            <a:ext cx="4607169" cy="686671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F49B729B-4479-4F56-AC50-9ECAE161EAB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40834" y="2751"/>
            <a:ext cx="1725318" cy="6852498"/>
          </a:xfrm>
          <a:prstGeom prst="rect">
            <a:avLst/>
          </a:prstGeom>
        </p:spPr>
      </p:pic>
      <p:sp>
        <p:nvSpPr>
          <p:cNvPr id="7" name="四角形: 角を丸くする 3">
            <a:extLst>
              <a:ext uri="{FF2B5EF4-FFF2-40B4-BE49-F238E27FC236}">
                <a16:creationId xmlns:a16="http://schemas.microsoft.com/office/drawing/2014/main" id="{CE972E29-DB8D-40E0-B159-6FEADEBEBEB6}"/>
              </a:ext>
            </a:extLst>
          </p:cNvPr>
          <p:cNvSpPr/>
          <p:nvPr/>
        </p:nvSpPr>
        <p:spPr>
          <a:xfrm>
            <a:off x="1740982" y="4033057"/>
            <a:ext cx="1309237" cy="1114804"/>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Rectangle 1"/>
          <p:cNvSpPr>
            <a:spLocks noChangeArrowheads="1"/>
          </p:cNvSpPr>
          <p:nvPr/>
        </p:nvSpPr>
        <p:spPr bwMode="auto">
          <a:xfrm>
            <a:off x="4250896" y="6583098"/>
            <a:ext cx="226841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ja-JP" altLang="ja-JP" sz="1000" b="1" dirty="0">
                <a:latin typeface="Arial Unicode MS" pitchFamily="50" charset="-128"/>
                <a:ea typeface="ＭＳ Ｐゴシック" pitchFamily="50" charset="-128"/>
                <a:cs typeface="ＭＳ Ｐゴシック" pitchFamily="50" charset="-128"/>
              </a:rPr>
              <a:t>Courtesy of Mathieu Omet (KEK)</a:t>
            </a:r>
            <a:r>
              <a:rPr lang="ja-JP" altLang="ja-JP" sz="600" b="1" dirty="0">
                <a:latin typeface="Arial" pitchFamily="34" charset="0"/>
                <a:ea typeface="ＭＳ Ｐゴシック" pitchFamily="50" charset="-128"/>
                <a:cs typeface="ＭＳ Ｐゴシック" pitchFamily="50" charset="-128"/>
              </a:rPr>
              <a:t> </a:t>
            </a:r>
            <a:endParaRPr lang="ja-JP" altLang="ja-JP" b="1" dirty="0">
              <a:latin typeface="Arial" pitchFamily="34" charset="0"/>
              <a:ea typeface="ＭＳ Ｐゴシック" pitchFamily="50" charset="-128"/>
              <a:cs typeface="ＭＳ Ｐゴシック" pitchFamily="50" charset="-128"/>
            </a:endParaRPr>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2006"/>
          <a:stretch/>
        </p:blipFill>
        <p:spPr bwMode="auto">
          <a:xfrm rot="5400000">
            <a:off x="7075443" y="1128913"/>
            <a:ext cx="4589584" cy="2331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a:extLst>
              <a:ext uri="{FF2B5EF4-FFF2-40B4-BE49-F238E27FC236}">
                <a16:creationId xmlns:a16="http://schemas.microsoft.com/office/drawing/2014/main" id="{1ABD6B87-13FB-46F3-ABF7-750EDB72D16D}"/>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r="47340" b="16117"/>
          <a:stretch/>
        </p:blipFill>
        <p:spPr bwMode="auto">
          <a:xfrm>
            <a:off x="7688689" y="4558988"/>
            <a:ext cx="2979311" cy="2270331"/>
          </a:xfrm>
          <a:prstGeom prst="rect">
            <a:avLst/>
          </a:prstGeom>
          <a:noFill/>
          <a:ln w="57150">
            <a:noFill/>
            <a:miter lim="800000"/>
            <a:headEnd/>
            <a:tailEnd/>
          </a:ln>
          <a:extLst>
            <a:ext uri="{909E8E84-426E-40DD-AFC4-6F175D3DCCD1}">
              <a14:hiddenFill xmlns:a14="http://schemas.microsoft.com/office/drawing/2010/main">
                <a:solidFill>
                  <a:schemeClr val="accent1"/>
                </a:solidFill>
              </a14:hiddenFill>
            </a:ext>
          </a:extLst>
        </p:spPr>
      </p:pic>
      <p:sp>
        <p:nvSpPr>
          <p:cNvPr id="11" name="正方形/長方形 10"/>
          <p:cNvSpPr/>
          <p:nvPr/>
        </p:nvSpPr>
        <p:spPr>
          <a:xfrm>
            <a:off x="8069211" y="4030446"/>
            <a:ext cx="2943434" cy="430887"/>
          </a:xfrm>
          <a:prstGeom prst="rect">
            <a:avLst/>
          </a:prstGeom>
        </p:spPr>
        <p:txBody>
          <a:bodyPr wrap="none">
            <a:spAutoFit/>
          </a:bodyPr>
          <a:lstStyle/>
          <a:p>
            <a:r>
              <a:rPr lang="en-US" altLang="ja-JP" sz="1100" dirty="0">
                <a:solidFill>
                  <a:srgbClr val="0070C0"/>
                </a:solidFill>
              </a:rPr>
              <a:t>H. Sakai et al., </a:t>
            </a:r>
          </a:p>
          <a:p>
            <a:r>
              <a:rPr lang="en-US" altLang="ja-JP" sz="1100" dirty="0">
                <a:solidFill>
                  <a:srgbClr val="0070C0"/>
                </a:solidFill>
              </a:rPr>
              <a:t>Phys. Rev. </a:t>
            </a:r>
            <a:r>
              <a:rPr lang="en-US" altLang="ja-JP" sz="1100" dirty="0" err="1">
                <a:solidFill>
                  <a:srgbClr val="0070C0"/>
                </a:solidFill>
              </a:rPr>
              <a:t>Accel</a:t>
            </a:r>
            <a:r>
              <a:rPr lang="en-US" altLang="ja-JP" sz="1100" dirty="0">
                <a:solidFill>
                  <a:srgbClr val="0070C0"/>
                </a:solidFill>
              </a:rPr>
              <a:t>. Beams </a:t>
            </a:r>
            <a:r>
              <a:rPr lang="en-US" altLang="ja-JP" sz="1100" b="1" dirty="0">
                <a:solidFill>
                  <a:srgbClr val="0070C0"/>
                </a:solidFill>
              </a:rPr>
              <a:t>22</a:t>
            </a:r>
            <a:r>
              <a:rPr lang="en-US" altLang="ja-JP" sz="1100" dirty="0">
                <a:solidFill>
                  <a:srgbClr val="0070C0"/>
                </a:solidFill>
              </a:rPr>
              <a:t>,022002 (2019)</a:t>
            </a:r>
            <a:endParaRPr lang="ja-JP" altLang="en-US" sz="1100" dirty="0">
              <a:solidFill>
                <a:srgbClr val="0070C0"/>
              </a:solidFill>
            </a:endParaRPr>
          </a:p>
        </p:txBody>
      </p:sp>
      <p:sp>
        <p:nvSpPr>
          <p:cNvPr id="12" name="正方形/長方形 11">
            <a:extLst>
              <a:ext uri="{FF2B5EF4-FFF2-40B4-BE49-F238E27FC236}">
                <a16:creationId xmlns:a16="http://schemas.microsoft.com/office/drawing/2014/main" id="{5DC70C63-D5A1-49B2-9A31-A4A75DEB6DFE}"/>
              </a:ext>
            </a:extLst>
          </p:cNvPr>
          <p:cNvSpPr/>
          <p:nvPr/>
        </p:nvSpPr>
        <p:spPr>
          <a:xfrm>
            <a:off x="8443544" y="4726706"/>
            <a:ext cx="2180490" cy="577081"/>
          </a:xfrm>
          <a:prstGeom prst="rect">
            <a:avLst/>
          </a:prstGeom>
        </p:spPr>
        <p:txBody>
          <a:bodyPr wrap="square">
            <a:spAutoFit/>
          </a:bodyPr>
          <a:lstStyle/>
          <a:p>
            <a:r>
              <a:rPr lang="en-US" altLang="ja-JP" sz="1050" dirty="0">
                <a:solidFill>
                  <a:srgbClr val="0070C0"/>
                </a:solidFill>
              </a:rPr>
              <a:t>P. Bernard et al., In proceedings of EPAC1992, Berlin, Germany (1992)</a:t>
            </a:r>
            <a:endParaRPr lang="ja-JP" altLang="en-US" sz="1050" dirty="0">
              <a:solidFill>
                <a:srgbClr val="0070C0"/>
              </a:solidFill>
            </a:endParaRPr>
          </a:p>
        </p:txBody>
      </p:sp>
      <p:sp>
        <p:nvSpPr>
          <p:cNvPr id="13" name="テキスト ボックス 12"/>
          <p:cNvSpPr txBox="1"/>
          <p:nvPr/>
        </p:nvSpPr>
        <p:spPr>
          <a:xfrm>
            <a:off x="-1116632" y="4096226"/>
            <a:ext cx="1096775" cy="369332"/>
          </a:xfrm>
          <a:prstGeom prst="rect">
            <a:avLst/>
          </a:prstGeom>
          <a:noFill/>
        </p:spPr>
        <p:txBody>
          <a:bodyPr wrap="none" rtlCol="0">
            <a:spAutoFit/>
          </a:bodyPr>
          <a:lstStyle/>
          <a:p>
            <a:r>
              <a:rPr lang="en-US" altLang="ja-JP" dirty="0"/>
              <a:t>~10MPa</a:t>
            </a:r>
            <a:endParaRPr lang="ja-JP" altLang="en-US" dirty="0"/>
          </a:p>
        </p:txBody>
      </p:sp>
      <p:sp>
        <p:nvSpPr>
          <p:cNvPr id="14" name="テキスト ボックス 13"/>
          <p:cNvSpPr txBox="1"/>
          <p:nvPr/>
        </p:nvSpPr>
        <p:spPr>
          <a:xfrm>
            <a:off x="-1116632" y="4692466"/>
            <a:ext cx="1087157" cy="369332"/>
          </a:xfrm>
          <a:prstGeom prst="rect">
            <a:avLst/>
          </a:prstGeom>
          <a:noFill/>
        </p:spPr>
        <p:txBody>
          <a:bodyPr wrap="none" rtlCol="0">
            <a:spAutoFit/>
          </a:bodyPr>
          <a:lstStyle/>
          <a:p>
            <a:r>
              <a:rPr lang="en-US" altLang="ja-JP" dirty="0"/>
              <a:t>Class 10</a:t>
            </a:r>
            <a:endParaRPr lang="ja-JP" altLang="en-US" dirty="0"/>
          </a:p>
        </p:txBody>
      </p:sp>
    </p:spTree>
    <p:extLst>
      <p:ext uri="{BB962C8B-B14F-4D97-AF65-F5344CB8AC3E}">
        <p14:creationId xmlns:p14="http://schemas.microsoft.com/office/powerpoint/2010/main" val="7430708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49B729B-4479-4F56-AC50-9ECAE161EA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0834" y="2751"/>
            <a:ext cx="1725318" cy="6852498"/>
          </a:xfrm>
          <a:prstGeom prst="rect">
            <a:avLst/>
          </a:prstGeom>
        </p:spPr>
      </p:pic>
      <p:sp>
        <p:nvSpPr>
          <p:cNvPr id="3" name="四角形: 角を丸くする 3">
            <a:extLst>
              <a:ext uri="{FF2B5EF4-FFF2-40B4-BE49-F238E27FC236}">
                <a16:creationId xmlns:a16="http://schemas.microsoft.com/office/drawing/2014/main" id="{CE972E29-DB8D-40E0-B159-6FEADEBEBEB6}"/>
              </a:ext>
            </a:extLst>
          </p:cNvPr>
          <p:cNvSpPr/>
          <p:nvPr/>
        </p:nvSpPr>
        <p:spPr>
          <a:xfrm>
            <a:off x="1603512" y="5400419"/>
            <a:ext cx="1584177" cy="692205"/>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2050" name="Picture 2" descr="C:\Users\kubotaka\Desktop\スライド・会議メモ\国際会議・研究会等\2020\200915_JPSシンポジウム（オンライン）\P1077964.JPG-small（ベーキング）.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3266152" y="2751"/>
            <a:ext cx="4569491" cy="685249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p:cNvSpPr>
            <a:spLocks noChangeArrowheads="1"/>
          </p:cNvSpPr>
          <p:nvPr/>
        </p:nvSpPr>
        <p:spPr bwMode="auto">
          <a:xfrm>
            <a:off x="4250896" y="6583098"/>
            <a:ext cx="2268416" cy="246221"/>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ja-JP" altLang="ja-JP" sz="1000" b="1" dirty="0">
                <a:latin typeface="Arial Unicode MS" pitchFamily="50" charset="-128"/>
                <a:ea typeface="ＭＳ Ｐゴシック" pitchFamily="50" charset="-128"/>
                <a:cs typeface="ＭＳ Ｐゴシック" pitchFamily="50" charset="-128"/>
              </a:rPr>
              <a:t>Courtesy of Mathieu Omet (KEK)</a:t>
            </a:r>
            <a:r>
              <a:rPr lang="ja-JP" altLang="ja-JP" sz="600" b="1" dirty="0">
                <a:latin typeface="Arial" pitchFamily="34" charset="0"/>
                <a:ea typeface="ＭＳ Ｐゴシック" pitchFamily="50" charset="-128"/>
                <a:cs typeface="ＭＳ Ｐゴシック" pitchFamily="50" charset="-128"/>
              </a:rPr>
              <a:t> </a:t>
            </a:r>
            <a:endParaRPr lang="ja-JP" altLang="ja-JP" b="1" dirty="0">
              <a:latin typeface="Arial" pitchFamily="34" charset="0"/>
              <a:ea typeface="ＭＳ Ｐゴシック" pitchFamily="50" charset="-128"/>
              <a:cs typeface="ＭＳ Ｐゴシック" pitchFamily="50" charset="-128"/>
            </a:endParaRPr>
          </a:p>
        </p:txBody>
      </p:sp>
      <p:pic>
        <p:nvPicPr>
          <p:cNvPr id="2051" name="Picture 3" descr="C:\Users\kubotaka\Desktop\スライド・会議メモ\国際会議・研究会等\2020\200915_JPSシンポジウム（オンライン）\P1011696.JPG-small(baking中の圧力).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880839" y="1520199"/>
            <a:ext cx="2763626" cy="18428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kubotaka\Desktop\スライド・会議メモ\国際会議・研究会等\2020\200915_JPSシンポジウム（オンライン）\P1077967.JPG-small（ベーキング温度）.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880839" y="3832586"/>
            <a:ext cx="2763626" cy="184288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780515" y="5790124"/>
            <a:ext cx="2964274" cy="1077218"/>
          </a:xfrm>
          <a:prstGeom prst="rect">
            <a:avLst/>
          </a:prstGeom>
          <a:noFill/>
        </p:spPr>
        <p:txBody>
          <a:bodyPr wrap="none" rtlCol="0">
            <a:spAutoFit/>
          </a:bodyPr>
          <a:lstStyle/>
          <a:p>
            <a:pPr algn="ctr"/>
            <a:r>
              <a:rPr lang="en-US" altLang="ja-JP" sz="3200" dirty="0">
                <a:solidFill>
                  <a:srgbClr val="FF0000"/>
                </a:solidFill>
              </a:rPr>
              <a:t>120</a:t>
            </a:r>
            <a:r>
              <a:rPr lang="ja-JP" altLang="en-US" sz="3200" dirty="0">
                <a:solidFill>
                  <a:srgbClr val="FF0000"/>
                </a:solidFill>
              </a:rPr>
              <a:t>℃ー</a:t>
            </a:r>
            <a:r>
              <a:rPr lang="en-US" altLang="ja-JP" sz="3200" dirty="0">
                <a:solidFill>
                  <a:srgbClr val="FF0000"/>
                </a:solidFill>
              </a:rPr>
              <a:t>48</a:t>
            </a:r>
            <a:r>
              <a:rPr lang="ja-JP" altLang="en-US" sz="3200" dirty="0">
                <a:solidFill>
                  <a:srgbClr val="FF0000"/>
                </a:solidFill>
              </a:rPr>
              <a:t>時間</a:t>
            </a:r>
            <a:endParaRPr lang="en-US" altLang="ja-JP" sz="3200" dirty="0">
              <a:solidFill>
                <a:srgbClr val="FF0000"/>
              </a:solidFill>
            </a:endParaRPr>
          </a:p>
          <a:p>
            <a:pPr algn="ctr"/>
            <a:r>
              <a:rPr lang="ja-JP" altLang="en-US" sz="3200" dirty="0">
                <a:solidFill>
                  <a:srgbClr val="FF0000"/>
                </a:solidFill>
              </a:rPr>
              <a:t>ベーキング</a:t>
            </a:r>
          </a:p>
        </p:txBody>
      </p:sp>
      <p:sp>
        <p:nvSpPr>
          <p:cNvPr id="9" name="Rectangle 1"/>
          <p:cNvSpPr>
            <a:spLocks noChangeArrowheads="1"/>
          </p:cNvSpPr>
          <p:nvPr/>
        </p:nvSpPr>
        <p:spPr bwMode="auto">
          <a:xfrm>
            <a:off x="8906445" y="3061900"/>
            <a:ext cx="1691216" cy="33855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ja-JP" altLang="ja-JP" sz="800" b="1" dirty="0">
                <a:latin typeface="Arial Unicode MS" pitchFamily="50" charset="-128"/>
                <a:ea typeface="ＭＳ Ｐゴシック" pitchFamily="50" charset="-128"/>
                <a:cs typeface="ＭＳ Ｐゴシック" pitchFamily="50" charset="-128"/>
              </a:rPr>
              <a:t>Courtesy of Mathieu Omet (KEK)</a:t>
            </a:r>
            <a:r>
              <a:rPr lang="ja-JP" altLang="ja-JP" sz="400" b="1" dirty="0">
                <a:latin typeface="Arial" pitchFamily="34" charset="0"/>
                <a:ea typeface="ＭＳ Ｐゴシック" pitchFamily="50" charset="-128"/>
                <a:cs typeface="ＭＳ Ｐゴシック" pitchFamily="50" charset="-128"/>
              </a:rPr>
              <a:t> </a:t>
            </a:r>
            <a:endParaRPr lang="ja-JP" altLang="ja-JP" sz="1400" b="1" dirty="0">
              <a:latin typeface="Arial" pitchFamily="34" charset="0"/>
              <a:ea typeface="ＭＳ Ｐゴシック" pitchFamily="50" charset="-128"/>
              <a:cs typeface="ＭＳ Ｐゴシック" pitchFamily="50" charset="-128"/>
            </a:endParaRPr>
          </a:p>
        </p:txBody>
      </p:sp>
      <p:sp>
        <p:nvSpPr>
          <p:cNvPr id="10" name="Rectangle 1"/>
          <p:cNvSpPr>
            <a:spLocks noChangeArrowheads="1"/>
          </p:cNvSpPr>
          <p:nvPr/>
        </p:nvSpPr>
        <p:spPr bwMode="auto">
          <a:xfrm>
            <a:off x="8935665" y="5374030"/>
            <a:ext cx="1691216" cy="33855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ja-JP" altLang="ja-JP" sz="800" b="1" dirty="0">
                <a:latin typeface="Arial Unicode MS" pitchFamily="50" charset="-128"/>
                <a:ea typeface="ＭＳ Ｐゴシック" pitchFamily="50" charset="-128"/>
                <a:cs typeface="ＭＳ Ｐゴシック" pitchFamily="50" charset="-128"/>
              </a:rPr>
              <a:t>Courtesy of Mathieu Omet (KEK)</a:t>
            </a:r>
            <a:r>
              <a:rPr lang="ja-JP" altLang="ja-JP" sz="400" b="1" dirty="0">
                <a:latin typeface="Arial" pitchFamily="34" charset="0"/>
                <a:ea typeface="ＭＳ Ｐゴシック" pitchFamily="50" charset="-128"/>
                <a:cs typeface="ＭＳ Ｐゴシック" pitchFamily="50" charset="-128"/>
              </a:rPr>
              <a:t> </a:t>
            </a:r>
            <a:endParaRPr lang="ja-JP" altLang="ja-JP" sz="1400" b="1" dirty="0">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510468679"/>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5352A01-7F8E-49DA-BD6C-5B836CFAF574}"/>
              </a:ext>
            </a:extLst>
          </p:cNvPr>
          <p:cNvSpPr>
            <a:spLocks noGrp="1"/>
          </p:cNvSpPr>
          <p:nvPr>
            <p:ph type="sldNum" sz="quarter" idx="12"/>
          </p:nvPr>
        </p:nvSpPr>
        <p:spPr/>
        <p:txBody>
          <a:bodyPr/>
          <a:lstStyle/>
          <a:p>
            <a:fld id="{D2D8002D-B5B0-4BAC-B1F6-782DDCCE6D9C}" type="slidenum">
              <a:rPr kumimoji="1" lang="ja-JP" altLang="en-US" smtClean="0"/>
              <a:t>32</a:t>
            </a:fld>
            <a:endParaRPr kumimoji="1" lang="ja-JP" altLang="en-US"/>
          </a:p>
        </p:txBody>
      </p:sp>
      <p:pic>
        <p:nvPicPr>
          <p:cNvPr id="3" name="図 2">
            <a:extLst>
              <a:ext uri="{FF2B5EF4-FFF2-40B4-BE49-F238E27FC236}">
                <a16:creationId xmlns:a16="http://schemas.microsoft.com/office/drawing/2014/main" id="{F49B729B-4479-4F56-AC50-9ECAE161EA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0834" y="2751"/>
            <a:ext cx="1725318" cy="6852498"/>
          </a:xfrm>
          <a:prstGeom prst="rect">
            <a:avLst/>
          </a:prstGeom>
        </p:spPr>
      </p:pic>
      <p:sp>
        <p:nvSpPr>
          <p:cNvPr id="4" name="四角形: 角を丸くする 3">
            <a:extLst>
              <a:ext uri="{FF2B5EF4-FFF2-40B4-BE49-F238E27FC236}">
                <a16:creationId xmlns:a16="http://schemas.microsoft.com/office/drawing/2014/main" id="{CE972E29-DB8D-40E0-B159-6FEADEBEBEB6}"/>
              </a:ext>
            </a:extLst>
          </p:cNvPr>
          <p:cNvSpPr/>
          <p:nvPr/>
        </p:nvSpPr>
        <p:spPr>
          <a:xfrm>
            <a:off x="1603512" y="5400419"/>
            <a:ext cx="1584177" cy="692205"/>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9" name="Picture 2">
            <a:extLst>
              <a:ext uri="{FF2B5EF4-FFF2-40B4-BE49-F238E27FC236}">
                <a16:creationId xmlns:a16="http://schemas.microsoft.com/office/drawing/2014/main" id="{025714E0-0C6A-4E82-90BC-4152ABCA80E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813307" y="212912"/>
            <a:ext cx="4769304" cy="310944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0" name="右中かっこ 9">
            <a:extLst>
              <a:ext uri="{FF2B5EF4-FFF2-40B4-BE49-F238E27FC236}">
                <a16:creationId xmlns:a16="http://schemas.microsoft.com/office/drawing/2014/main" id="{89103877-0F78-492C-8ABC-8D5D506DC01E}"/>
              </a:ext>
            </a:extLst>
          </p:cNvPr>
          <p:cNvSpPr/>
          <p:nvPr/>
        </p:nvSpPr>
        <p:spPr>
          <a:xfrm rot="5400000">
            <a:off x="9298037" y="1610488"/>
            <a:ext cx="286848" cy="1238480"/>
          </a:xfrm>
          <a:prstGeom prst="rightBrace">
            <a:avLst>
              <a:gd name="adj1" fmla="val 53139"/>
              <a:gd name="adj2" fmla="val 42024"/>
            </a:avLst>
          </a:prstGeom>
          <a:ln w="889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12" name="テキスト ボックス 11">
            <a:extLst>
              <a:ext uri="{FF2B5EF4-FFF2-40B4-BE49-F238E27FC236}">
                <a16:creationId xmlns:a16="http://schemas.microsoft.com/office/drawing/2014/main" id="{BE8A4734-74B9-4F8A-988E-800DE238287F}"/>
              </a:ext>
            </a:extLst>
          </p:cNvPr>
          <p:cNvSpPr txBox="1"/>
          <p:nvPr/>
        </p:nvSpPr>
        <p:spPr>
          <a:xfrm>
            <a:off x="3359697" y="1077008"/>
            <a:ext cx="2309595" cy="1077218"/>
          </a:xfrm>
          <a:prstGeom prst="rect">
            <a:avLst/>
          </a:prstGeom>
          <a:noFill/>
          <a:ln w="50800">
            <a:solidFill>
              <a:schemeClr val="tx1"/>
            </a:solidFill>
          </a:ln>
        </p:spPr>
        <p:txBody>
          <a:bodyPr wrap="square" rtlCol="0">
            <a:spAutoFit/>
          </a:bodyPr>
          <a:lstStyle/>
          <a:p>
            <a:pPr algn="ctr"/>
            <a:r>
              <a:rPr lang="en-US" altLang="ja-JP" sz="3200" dirty="0">
                <a:latin typeface="MV Boli" panose="02000500030200090000" pitchFamily="2" charset="0"/>
                <a:cs typeface="MV Boli" panose="02000500030200090000" pitchFamily="2" charset="0"/>
              </a:rPr>
              <a:t>Without baking</a:t>
            </a:r>
            <a:endParaRPr lang="ja-JP" altLang="en-US" sz="3200" dirty="0">
              <a:latin typeface="MV Boli" panose="02000500030200090000" pitchFamily="2" charset="0"/>
              <a:cs typeface="MV Boli" panose="02000500030200090000" pitchFamily="2" charset="0"/>
            </a:endParaRPr>
          </a:p>
        </p:txBody>
      </p:sp>
      <p:sp>
        <p:nvSpPr>
          <p:cNvPr id="13" name="正方形/長方形 12">
            <a:extLst>
              <a:ext uri="{FF2B5EF4-FFF2-40B4-BE49-F238E27FC236}">
                <a16:creationId xmlns:a16="http://schemas.microsoft.com/office/drawing/2014/main" id="{A4A9A2F8-586D-4263-81BB-D4A8BF317658}"/>
              </a:ext>
            </a:extLst>
          </p:cNvPr>
          <p:cNvSpPr/>
          <p:nvPr/>
        </p:nvSpPr>
        <p:spPr>
          <a:xfrm>
            <a:off x="4214214" y="325823"/>
            <a:ext cx="6338148" cy="253916"/>
          </a:xfrm>
          <a:prstGeom prst="rect">
            <a:avLst/>
          </a:prstGeom>
        </p:spPr>
        <p:txBody>
          <a:bodyPr wrap="square">
            <a:spAutoFit/>
          </a:bodyPr>
          <a:lstStyle/>
          <a:p>
            <a:pPr algn="r"/>
            <a:r>
              <a:rPr lang="en-US" altLang="ja-JP" sz="1050" dirty="0">
                <a:solidFill>
                  <a:srgbClr val="0070C0"/>
                </a:solidFill>
              </a:rPr>
              <a:t>L. </a:t>
            </a:r>
            <a:r>
              <a:rPr lang="en-US" altLang="ja-JP" sz="1050" dirty="0" err="1">
                <a:solidFill>
                  <a:srgbClr val="0070C0"/>
                </a:solidFill>
              </a:rPr>
              <a:t>Lilje</a:t>
            </a:r>
            <a:r>
              <a:rPr lang="en-US" altLang="ja-JP" sz="1050" dirty="0">
                <a:solidFill>
                  <a:srgbClr val="0070C0"/>
                </a:solidFill>
              </a:rPr>
              <a:t> et al., in Proceedings of SRF1999, Santa Fe, New Mexico, USA</a:t>
            </a:r>
            <a:r>
              <a:rPr lang="ja-JP" altLang="en-US" sz="1050" dirty="0">
                <a:solidFill>
                  <a:srgbClr val="0070C0"/>
                </a:solidFill>
              </a:rPr>
              <a:t> </a:t>
            </a:r>
            <a:r>
              <a:rPr lang="en-US" altLang="ja-JP" sz="1050" dirty="0">
                <a:solidFill>
                  <a:srgbClr val="0070C0"/>
                </a:solidFill>
              </a:rPr>
              <a:t>(1999), p. 74, TUA001. </a:t>
            </a:r>
          </a:p>
        </p:txBody>
      </p:sp>
      <p:sp>
        <p:nvSpPr>
          <p:cNvPr id="16" name="星 5 15"/>
          <p:cNvSpPr/>
          <p:nvPr/>
        </p:nvSpPr>
        <p:spPr>
          <a:xfrm>
            <a:off x="9338710" y="1064068"/>
            <a:ext cx="357690" cy="353930"/>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17" name="Picture 3">
            <a:extLst>
              <a:ext uri="{FF2B5EF4-FFF2-40B4-BE49-F238E27FC236}">
                <a16:creationId xmlns:a16="http://schemas.microsoft.com/office/drawing/2014/main" id="{F97EEC04-E706-4259-A694-01941D72C02D}"/>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813308" y="3560886"/>
            <a:ext cx="4747189" cy="3191607"/>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9" name="テキスト ボックス 18">
            <a:extLst>
              <a:ext uri="{FF2B5EF4-FFF2-40B4-BE49-F238E27FC236}">
                <a16:creationId xmlns:a16="http://schemas.microsoft.com/office/drawing/2014/main" id="{9A5046A5-D09E-48DC-8059-6D655E2E6A2C}"/>
              </a:ext>
            </a:extLst>
          </p:cNvPr>
          <p:cNvSpPr txBox="1"/>
          <p:nvPr/>
        </p:nvSpPr>
        <p:spPr>
          <a:xfrm>
            <a:off x="3643553" y="4440014"/>
            <a:ext cx="1741880" cy="1077218"/>
          </a:xfrm>
          <a:prstGeom prst="rect">
            <a:avLst/>
          </a:prstGeom>
          <a:noFill/>
          <a:ln w="50800">
            <a:solidFill>
              <a:schemeClr val="tx1"/>
            </a:solidFill>
          </a:ln>
        </p:spPr>
        <p:txBody>
          <a:bodyPr wrap="square" rtlCol="0">
            <a:spAutoFit/>
          </a:bodyPr>
          <a:lstStyle/>
          <a:p>
            <a:pPr algn="ctr"/>
            <a:r>
              <a:rPr lang="en-US" altLang="ja-JP" sz="3200" dirty="0">
                <a:latin typeface="MV Boli" panose="02000500030200090000" pitchFamily="2" charset="0"/>
                <a:cs typeface="MV Boli" panose="02000500030200090000" pitchFamily="2" charset="0"/>
              </a:rPr>
              <a:t>With </a:t>
            </a:r>
          </a:p>
          <a:p>
            <a:pPr algn="ctr"/>
            <a:r>
              <a:rPr lang="en-US" altLang="ja-JP" sz="3200" dirty="0">
                <a:latin typeface="MV Boli" panose="02000500030200090000" pitchFamily="2" charset="0"/>
                <a:cs typeface="MV Boli" panose="02000500030200090000" pitchFamily="2" charset="0"/>
              </a:rPr>
              <a:t>baking</a:t>
            </a:r>
            <a:endParaRPr lang="ja-JP" altLang="en-US" sz="3200" dirty="0">
              <a:latin typeface="MV Boli" panose="02000500030200090000" pitchFamily="2" charset="0"/>
              <a:cs typeface="MV Boli" panose="02000500030200090000" pitchFamily="2" charset="0"/>
            </a:endParaRPr>
          </a:p>
        </p:txBody>
      </p:sp>
      <p:sp>
        <p:nvSpPr>
          <p:cNvPr id="11" name="テキスト ボックス 10">
            <a:extLst>
              <a:ext uri="{FF2B5EF4-FFF2-40B4-BE49-F238E27FC236}">
                <a16:creationId xmlns:a16="http://schemas.microsoft.com/office/drawing/2014/main" id="{CE1AB4AC-1C23-4064-8812-E0A2C71C8B91}"/>
              </a:ext>
            </a:extLst>
          </p:cNvPr>
          <p:cNvSpPr txBox="1"/>
          <p:nvPr/>
        </p:nvSpPr>
        <p:spPr>
          <a:xfrm>
            <a:off x="7752185" y="2396960"/>
            <a:ext cx="3483331" cy="830997"/>
          </a:xfrm>
          <a:prstGeom prst="rect">
            <a:avLst/>
          </a:prstGeom>
          <a:noFill/>
        </p:spPr>
        <p:txBody>
          <a:bodyPr wrap="square" rtlCol="0">
            <a:spAutoFit/>
          </a:bodyPr>
          <a:lstStyle/>
          <a:p>
            <a:pPr algn="ctr"/>
            <a:r>
              <a:rPr lang="en-US" altLang="ja-JP" sz="2400" b="1" dirty="0">
                <a:solidFill>
                  <a:srgbClr val="FF0000"/>
                </a:solidFill>
                <a:latin typeface="MV Boli" panose="02000500030200090000" pitchFamily="2" charset="0"/>
                <a:cs typeface="MV Boli" panose="02000500030200090000" pitchFamily="2" charset="0"/>
              </a:rPr>
              <a:t>High field </a:t>
            </a:r>
          </a:p>
          <a:p>
            <a:pPr algn="ctr"/>
            <a:r>
              <a:rPr lang="en-US" altLang="ja-JP" sz="2400" b="1" dirty="0">
                <a:solidFill>
                  <a:srgbClr val="FF0000"/>
                </a:solidFill>
                <a:latin typeface="MV Boli" panose="02000500030200090000" pitchFamily="2" charset="0"/>
                <a:cs typeface="MV Boli" panose="02000500030200090000" pitchFamily="2" charset="0"/>
              </a:rPr>
              <a:t>Q-drop</a:t>
            </a:r>
            <a:endParaRPr lang="ja-JP" altLang="en-US" sz="2400" b="1" dirty="0">
              <a:solidFill>
                <a:srgbClr val="FF0000"/>
              </a:solidFill>
              <a:latin typeface="MV Boli" panose="02000500030200090000" pitchFamily="2" charset="0"/>
              <a:cs typeface="MV Boli" panose="02000500030200090000" pitchFamily="2" charset="0"/>
            </a:endParaRPr>
          </a:p>
        </p:txBody>
      </p:sp>
      <p:sp>
        <p:nvSpPr>
          <p:cNvPr id="20" name="星 5 19"/>
          <p:cNvSpPr/>
          <p:nvPr/>
        </p:nvSpPr>
        <p:spPr>
          <a:xfrm>
            <a:off x="9355410" y="4414647"/>
            <a:ext cx="357690" cy="353930"/>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右中かっこ 20">
            <a:extLst>
              <a:ext uri="{FF2B5EF4-FFF2-40B4-BE49-F238E27FC236}">
                <a16:creationId xmlns:a16="http://schemas.microsoft.com/office/drawing/2014/main" id="{89103877-0F78-492C-8ABC-8D5D506DC01E}"/>
              </a:ext>
            </a:extLst>
          </p:cNvPr>
          <p:cNvSpPr/>
          <p:nvPr/>
        </p:nvSpPr>
        <p:spPr>
          <a:xfrm rot="5400000">
            <a:off x="9592863" y="4116369"/>
            <a:ext cx="286848" cy="1648417"/>
          </a:xfrm>
          <a:prstGeom prst="rightBrace">
            <a:avLst>
              <a:gd name="adj1" fmla="val 53139"/>
              <a:gd name="adj2" fmla="val 42024"/>
            </a:avLst>
          </a:prstGeom>
          <a:ln w="889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22" name="テキスト ボックス 21">
            <a:extLst>
              <a:ext uri="{FF2B5EF4-FFF2-40B4-BE49-F238E27FC236}">
                <a16:creationId xmlns:a16="http://schemas.microsoft.com/office/drawing/2014/main" id="{CE1AB4AC-1C23-4064-8812-E0A2C71C8B91}"/>
              </a:ext>
            </a:extLst>
          </p:cNvPr>
          <p:cNvSpPr txBox="1"/>
          <p:nvPr/>
        </p:nvSpPr>
        <p:spPr>
          <a:xfrm>
            <a:off x="6784872" y="5251823"/>
            <a:ext cx="3847632" cy="369332"/>
          </a:xfrm>
          <a:prstGeom prst="rect">
            <a:avLst/>
          </a:prstGeom>
          <a:noFill/>
        </p:spPr>
        <p:txBody>
          <a:bodyPr wrap="square" rtlCol="0">
            <a:spAutoFit/>
          </a:bodyPr>
          <a:lstStyle/>
          <a:p>
            <a:pPr algn="ctr"/>
            <a:r>
              <a:rPr lang="en-US" altLang="ja-JP" b="1" dirty="0">
                <a:solidFill>
                  <a:srgbClr val="FF0000"/>
                </a:solidFill>
                <a:latin typeface="MV Boli" panose="02000500030200090000" pitchFamily="2" charset="0"/>
                <a:cs typeface="MV Boli" panose="02000500030200090000" pitchFamily="2" charset="0"/>
              </a:rPr>
              <a:t>High field Q-drop disappears</a:t>
            </a:r>
            <a:endParaRPr lang="ja-JP" altLang="en-US" b="1" dirty="0">
              <a:solidFill>
                <a:srgbClr val="FF0000"/>
              </a:solidFill>
              <a:latin typeface="MV Boli" panose="02000500030200090000" pitchFamily="2" charset="0"/>
              <a:cs typeface="MV Boli" panose="02000500030200090000" pitchFamily="2" charset="0"/>
            </a:endParaRPr>
          </a:p>
        </p:txBody>
      </p:sp>
      <p:sp>
        <p:nvSpPr>
          <p:cNvPr id="5" name="テキスト ボックス 4">
            <a:extLst>
              <a:ext uri="{FF2B5EF4-FFF2-40B4-BE49-F238E27FC236}">
                <a16:creationId xmlns:a16="http://schemas.microsoft.com/office/drawing/2014/main" id="{23F87CCA-A5B7-4D1F-AB6D-2ABC82EB7B04}"/>
              </a:ext>
            </a:extLst>
          </p:cNvPr>
          <p:cNvSpPr txBox="1"/>
          <p:nvPr/>
        </p:nvSpPr>
        <p:spPr>
          <a:xfrm>
            <a:off x="1803711" y="2226254"/>
            <a:ext cx="6833922" cy="2123658"/>
          </a:xfrm>
          <a:prstGeom prst="rect">
            <a:avLst/>
          </a:prstGeom>
          <a:solidFill>
            <a:schemeClr val="bg1"/>
          </a:solidFill>
          <a:ln w="53975">
            <a:solidFill>
              <a:srgbClr val="00B050"/>
            </a:solidFill>
          </a:ln>
        </p:spPr>
        <p:txBody>
          <a:bodyPr wrap="none" rtlCol="0">
            <a:spAutoFit/>
          </a:bodyPr>
          <a:lstStyle/>
          <a:p>
            <a:r>
              <a:rPr lang="en-US" altLang="ja-JP" sz="4400" dirty="0"/>
              <a:t>120</a:t>
            </a:r>
            <a:r>
              <a:rPr lang="ja-JP" altLang="en-US" sz="4400" dirty="0"/>
              <a:t>度</a:t>
            </a:r>
            <a:r>
              <a:rPr lang="en-US" altLang="ja-JP" sz="4400" dirty="0"/>
              <a:t>48</a:t>
            </a:r>
            <a:r>
              <a:rPr lang="ja-JP" altLang="en-US" sz="4400" dirty="0"/>
              <a:t>時間ベーキングは</a:t>
            </a:r>
            <a:endParaRPr lang="en-US" altLang="ja-JP" sz="4400" dirty="0"/>
          </a:p>
          <a:p>
            <a:r>
              <a:rPr lang="en-US" altLang="ja-JP" sz="4400" dirty="0"/>
              <a:t>Q</a:t>
            </a:r>
            <a:r>
              <a:rPr lang="ja-JP" altLang="en-US" sz="4400" dirty="0"/>
              <a:t>と</a:t>
            </a:r>
            <a:r>
              <a:rPr lang="en-US" altLang="ja-JP" sz="4400" dirty="0" err="1"/>
              <a:t>E</a:t>
            </a:r>
            <a:r>
              <a:rPr lang="en-US" altLang="ja-JP" sz="4400" baseline="-25000" dirty="0" err="1"/>
              <a:t>acc</a:t>
            </a:r>
            <a:r>
              <a:rPr lang="ja-JP" altLang="en-US" sz="4400" dirty="0"/>
              <a:t>が表面処理に敏感</a:t>
            </a:r>
            <a:endParaRPr lang="en-US" altLang="ja-JP" sz="4400" dirty="0"/>
          </a:p>
          <a:p>
            <a:r>
              <a:rPr lang="ja-JP" altLang="en-US" sz="4400" dirty="0"/>
              <a:t>であることを示す代表例</a:t>
            </a:r>
          </a:p>
        </p:txBody>
      </p:sp>
    </p:spTree>
    <p:extLst>
      <p:ext uri="{BB962C8B-B14F-4D97-AF65-F5344CB8AC3E}">
        <p14:creationId xmlns:p14="http://schemas.microsoft.com/office/powerpoint/2010/main" val="25732375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E48E00E-1730-404E-862B-5D6CF7A1EF5C}"/>
              </a:ext>
            </a:extLst>
          </p:cNvPr>
          <p:cNvSpPr>
            <a:spLocks noGrp="1"/>
          </p:cNvSpPr>
          <p:nvPr>
            <p:ph type="sldNum" sz="quarter" idx="12"/>
          </p:nvPr>
        </p:nvSpPr>
        <p:spPr/>
        <p:txBody>
          <a:bodyPr/>
          <a:lstStyle/>
          <a:p>
            <a:fld id="{D2D8002D-B5B0-4BAC-B1F6-782DDCCE6D9C}" type="slidenum">
              <a:rPr kumimoji="1" lang="ja-JP" altLang="en-US" smtClean="0"/>
              <a:t>33</a:t>
            </a:fld>
            <a:endParaRPr kumimoji="1" lang="ja-JP" altLang="en-US"/>
          </a:p>
        </p:txBody>
      </p:sp>
      <p:pic>
        <p:nvPicPr>
          <p:cNvPr id="3" name="図 2">
            <a:extLst>
              <a:ext uri="{FF2B5EF4-FFF2-40B4-BE49-F238E27FC236}">
                <a16:creationId xmlns:a16="http://schemas.microsoft.com/office/drawing/2014/main" id="{A90FF9E3-9991-4400-84C2-3E4EAC47329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0834" y="2751"/>
            <a:ext cx="1725318" cy="6852498"/>
          </a:xfrm>
          <a:prstGeom prst="rect">
            <a:avLst/>
          </a:prstGeom>
        </p:spPr>
      </p:pic>
      <p:sp>
        <p:nvSpPr>
          <p:cNvPr id="4" name="四角形: 角を丸くする 3">
            <a:extLst>
              <a:ext uri="{FF2B5EF4-FFF2-40B4-BE49-F238E27FC236}">
                <a16:creationId xmlns:a16="http://schemas.microsoft.com/office/drawing/2014/main" id="{9D18EB7E-B8C6-4BBC-ACFD-1CD95DFBD8A2}"/>
              </a:ext>
            </a:extLst>
          </p:cNvPr>
          <p:cNvSpPr/>
          <p:nvPr/>
        </p:nvSpPr>
        <p:spPr>
          <a:xfrm>
            <a:off x="1854592" y="6388144"/>
            <a:ext cx="1082014" cy="322919"/>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5" name="Picture 2" descr="C:\Users\kubotaka\Desktop\Kenkyu\CFF_LG_and_seamless\140210頃【写真】VT準備\DSC05253.JPG">
            <a:extLst>
              <a:ext uri="{FF2B5EF4-FFF2-40B4-BE49-F238E27FC236}">
                <a16:creationId xmlns:a16="http://schemas.microsoft.com/office/drawing/2014/main" id="{816D7EE7-975F-44E2-8E7D-89FD5222F96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320136" y="1"/>
            <a:ext cx="3210591" cy="685524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Users\kubotaka\Desktop\Kenkyu\CFF_LG_and_seamless\140210頃【写真】VT準備\DSC05242.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5400000">
            <a:off x="2629683" y="1463406"/>
            <a:ext cx="5264787" cy="39487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a:extLst>
              <a:ext uri="{FF2B5EF4-FFF2-40B4-BE49-F238E27FC236}">
                <a16:creationId xmlns:a16="http://schemas.microsoft.com/office/drawing/2014/main" id="{7009BE9E-AD91-42B2-A18A-C693EB18B2C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97" t="3328" r="3003" b="4497"/>
          <a:stretch/>
        </p:blipFill>
        <p:spPr bwMode="auto">
          <a:xfrm>
            <a:off x="3642470" y="1659924"/>
            <a:ext cx="6557986" cy="3490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a:extLst>
              <a:ext uri="{FF2B5EF4-FFF2-40B4-BE49-F238E27FC236}">
                <a16:creationId xmlns:a16="http://schemas.microsoft.com/office/drawing/2014/main" id="{63E1067B-70B8-4F9C-BD98-E56D0BAD0483}"/>
              </a:ext>
            </a:extLst>
          </p:cNvPr>
          <p:cNvSpPr txBox="1"/>
          <p:nvPr/>
        </p:nvSpPr>
        <p:spPr>
          <a:xfrm>
            <a:off x="-1091682" y="6024467"/>
            <a:ext cx="930898" cy="369332"/>
          </a:xfrm>
          <a:prstGeom prst="rect">
            <a:avLst/>
          </a:prstGeom>
          <a:noFill/>
        </p:spPr>
        <p:txBody>
          <a:bodyPr wrap="square" rtlCol="0">
            <a:spAutoFit/>
          </a:bodyPr>
          <a:lstStyle/>
          <a:p>
            <a:r>
              <a:rPr lang="en-US" altLang="ja-JP" dirty="0"/>
              <a:t>10min</a:t>
            </a:r>
            <a:endParaRPr lang="ja-JP" altLang="en-US" dirty="0"/>
          </a:p>
        </p:txBody>
      </p:sp>
    </p:spTree>
    <p:extLst>
      <p:ext uri="{BB962C8B-B14F-4D97-AF65-F5344CB8AC3E}">
        <p14:creationId xmlns:p14="http://schemas.microsoft.com/office/powerpoint/2010/main" val="3177842715"/>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763B18AB-55AB-153D-C177-FF214ECBC1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97" t="3328" r="3003" b="4497"/>
          <a:stretch/>
        </p:blipFill>
        <p:spPr bwMode="auto">
          <a:xfrm>
            <a:off x="2410110" y="521289"/>
            <a:ext cx="7213785" cy="3839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テキスト ボックス 3">
            <a:extLst>
              <a:ext uri="{FF2B5EF4-FFF2-40B4-BE49-F238E27FC236}">
                <a16:creationId xmlns:a16="http://schemas.microsoft.com/office/drawing/2014/main" id="{9957A3A3-89FF-6825-BA07-5E3536C8CC56}"/>
              </a:ext>
            </a:extLst>
          </p:cNvPr>
          <p:cNvSpPr txBox="1"/>
          <p:nvPr/>
        </p:nvSpPr>
        <p:spPr>
          <a:xfrm>
            <a:off x="19456" y="19456"/>
            <a:ext cx="4216219" cy="400110"/>
          </a:xfrm>
          <a:prstGeom prst="rect">
            <a:avLst/>
          </a:prstGeom>
          <a:noFill/>
          <a:ln>
            <a:solidFill>
              <a:schemeClr val="tx1"/>
            </a:solidFill>
          </a:ln>
        </p:spPr>
        <p:txBody>
          <a:bodyPr wrap="none" rtlCol="0">
            <a:spAutoFit/>
          </a:bodyPr>
          <a:lstStyle/>
          <a:p>
            <a:r>
              <a:rPr kumimoji="1" lang="en-US" altLang="ja-JP" sz="2000" b="1" dirty="0"/>
              <a:t>2.2 </a:t>
            </a:r>
            <a:r>
              <a:rPr kumimoji="1" lang="ja-JP" altLang="en-US" sz="2000" b="1" dirty="0"/>
              <a:t>現在の超伝導ニオブ空洞の技術</a:t>
            </a:r>
          </a:p>
        </p:txBody>
      </p:sp>
      <p:cxnSp>
        <p:nvCxnSpPr>
          <p:cNvPr id="6" name="直線矢印コネクタ 5">
            <a:extLst>
              <a:ext uri="{FF2B5EF4-FFF2-40B4-BE49-F238E27FC236}">
                <a16:creationId xmlns:a16="http://schemas.microsoft.com/office/drawing/2014/main" id="{70B71C77-D5F9-4D2B-0CEC-A72B045AE050}"/>
              </a:ext>
            </a:extLst>
          </p:cNvPr>
          <p:cNvCxnSpPr/>
          <p:nvPr/>
        </p:nvCxnSpPr>
        <p:spPr>
          <a:xfrm flipV="1">
            <a:off x="8975035" y="3657600"/>
            <a:ext cx="0" cy="6162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9532013-B227-C5D5-85CD-68EB38E4EAB3}"/>
                  </a:ext>
                </a:extLst>
              </p:cNvPr>
              <p:cNvSpPr txBox="1"/>
              <p:nvPr/>
            </p:nvSpPr>
            <p:spPr>
              <a:xfrm>
                <a:off x="0" y="4544146"/>
                <a:ext cx="12192000" cy="1384995"/>
              </a:xfrm>
              <a:prstGeom prst="rect">
                <a:avLst/>
              </a:prstGeom>
              <a:noFill/>
            </p:spPr>
            <p:txBody>
              <a:bodyPr wrap="square" rtlCol="0">
                <a:spAutoFit/>
              </a:bodyPr>
              <a:lstStyle/>
              <a:p>
                <a:r>
                  <a:rPr kumimoji="1" lang="ja-JP" altLang="en-US" sz="2800" dirty="0"/>
                  <a:t>この空洞は加速勾配</a:t>
                </a:r>
                <a14:m>
                  <m:oMath xmlns:m="http://schemas.openxmlformats.org/officeDocument/2006/math">
                    <m:sSub>
                      <m:sSubPr>
                        <m:ctrlPr>
                          <a:rPr kumimoji="1" lang="en-US" altLang="ja-JP" sz="2800" b="0" i="1" smtClean="0">
                            <a:solidFill>
                              <a:srgbClr val="FF0000"/>
                            </a:solidFill>
                            <a:latin typeface="Cambria Math" panose="02040503050406030204" pitchFamily="18" charset="0"/>
                          </a:rPr>
                        </m:ctrlPr>
                      </m:sSubPr>
                      <m:e>
                        <m:r>
                          <a:rPr kumimoji="1" lang="en-US" altLang="ja-JP" sz="2800" b="0" i="1" smtClean="0">
                            <a:solidFill>
                              <a:srgbClr val="FF0000"/>
                            </a:solidFill>
                            <a:latin typeface="Cambria Math" panose="02040503050406030204" pitchFamily="18" charset="0"/>
                          </a:rPr>
                          <m:t>𝐸</m:t>
                        </m:r>
                      </m:e>
                      <m:sub>
                        <m:r>
                          <a:rPr kumimoji="1" lang="en-US" altLang="ja-JP" sz="2800" b="0" i="1" smtClean="0">
                            <a:solidFill>
                              <a:srgbClr val="FF0000"/>
                            </a:solidFill>
                            <a:latin typeface="Cambria Math" panose="02040503050406030204" pitchFamily="18" charset="0"/>
                          </a:rPr>
                          <m:t>𝑎𝑐𝑐</m:t>
                        </m:r>
                      </m:sub>
                    </m:sSub>
                    <m:r>
                      <a:rPr kumimoji="1" lang="en-US" altLang="ja-JP" sz="2800" b="0" i="1" smtClean="0">
                        <a:solidFill>
                          <a:srgbClr val="FF0000"/>
                        </a:solidFill>
                        <a:latin typeface="Cambria Math" panose="02040503050406030204" pitchFamily="18" charset="0"/>
                      </a:rPr>
                      <m:t>≃45 </m:t>
                    </m:r>
                    <m:r>
                      <m:rPr>
                        <m:sty m:val="p"/>
                      </m:rPr>
                      <a:rPr kumimoji="1" lang="en-US" altLang="ja-JP" sz="2800" b="0" i="0" smtClean="0">
                        <a:solidFill>
                          <a:srgbClr val="FF0000"/>
                        </a:solidFill>
                        <a:latin typeface="Cambria Math" panose="02040503050406030204" pitchFamily="18" charset="0"/>
                      </a:rPr>
                      <m:t>MV</m:t>
                    </m:r>
                    <m:r>
                      <a:rPr kumimoji="1" lang="en-US" altLang="ja-JP" sz="2800" b="0" i="0" smtClean="0">
                        <a:solidFill>
                          <a:srgbClr val="FF0000"/>
                        </a:solidFill>
                        <a:latin typeface="Cambria Math" panose="02040503050406030204" pitchFamily="18" charset="0"/>
                      </a:rPr>
                      <m:t>/</m:t>
                    </m:r>
                    <m:r>
                      <m:rPr>
                        <m:sty m:val="p"/>
                      </m:rPr>
                      <a:rPr kumimoji="1" lang="en-US" altLang="ja-JP" sz="2800" b="0" i="0" smtClean="0">
                        <a:solidFill>
                          <a:srgbClr val="FF0000"/>
                        </a:solidFill>
                        <a:latin typeface="Cambria Math" panose="02040503050406030204" pitchFamily="18" charset="0"/>
                      </a:rPr>
                      <m:t>m</m:t>
                    </m:r>
                  </m:oMath>
                </a14:m>
                <a:r>
                  <a:rPr kumimoji="1" lang="ja-JP" altLang="en-US" sz="2800" dirty="0"/>
                  <a:t>、空洞内面のマイクロ波磁場の振幅にして</a:t>
                </a:r>
                <a14:m>
                  <m:oMath xmlns:m="http://schemas.openxmlformats.org/officeDocument/2006/math">
                    <m:sSub>
                      <m:sSubPr>
                        <m:ctrlPr>
                          <a:rPr kumimoji="1" lang="en-US" altLang="ja-JP" sz="2800" b="0" i="1" smtClean="0">
                            <a:solidFill>
                              <a:srgbClr val="FF0000"/>
                            </a:solidFill>
                            <a:latin typeface="Cambria Math" panose="02040503050406030204" pitchFamily="18" charset="0"/>
                          </a:rPr>
                        </m:ctrlPr>
                      </m:sSubPr>
                      <m:e>
                        <m:r>
                          <a:rPr kumimoji="1" lang="en-US" altLang="ja-JP" sz="2800" b="0" i="1" smtClean="0">
                            <a:solidFill>
                              <a:srgbClr val="FF0000"/>
                            </a:solidFill>
                            <a:latin typeface="Cambria Math" panose="02040503050406030204" pitchFamily="18" charset="0"/>
                          </a:rPr>
                          <m:t>𝐵</m:t>
                        </m:r>
                      </m:e>
                      <m:sub>
                        <m:r>
                          <a:rPr kumimoji="1" lang="en-US" altLang="ja-JP" sz="2800" b="0" i="1" smtClean="0">
                            <a:solidFill>
                              <a:srgbClr val="FF0000"/>
                            </a:solidFill>
                            <a:latin typeface="Cambria Math" panose="02040503050406030204" pitchFamily="18" charset="0"/>
                          </a:rPr>
                          <m:t>0</m:t>
                        </m:r>
                      </m:sub>
                    </m:sSub>
                    <m:r>
                      <a:rPr kumimoji="1" lang="en-US" altLang="ja-JP" sz="2800" b="0" i="1" smtClean="0">
                        <a:solidFill>
                          <a:srgbClr val="FF0000"/>
                        </a:solidFill>
                        <a:latin typeface="Cambria Math" panose="02040503050406030204" pitchFamily="18" charset="0"/>
                      </a:rPr>
                      <m:t>≃190 </m:t>
                    </m:r>
                    <m:r>
                      <m:rPr>
                        <m:sty m:val="p"/>
                      </m:rPr>
                      <a:rPr kumimoji="1" lang="en-US" altLang="ja-JP" sz="2800" b="0" i="0" smtClean="0">
                        <a:solidFill>
                          <a:srgbClr val="FF0000"/>
                        </a:solidFill>
                        <a:latin typeface="Cambria Math" panose="02040503050406030204" pitchFamily="18" charset="0"/>
                      </a:rPr>
                      <m:t>mT</m:t>
                    </m:r>
                  </m:oMath>
                </a14:m>
                <a:r>
                  <a:rPr kumimoji="1" lang="ja-JP" altLang="en-US" sz="2800" dirty="0"/>
                  <a:t>に達しているが、これ</a:t>
                </a:r>
                <a:r>
                  <a:rPr lang="ja-JP" altLang="en-US" sz="2800" dirty="0"/>
                  <a:t>（</a:t>
                </a:r>
                <a14:m>
                  <m:oMath xmlns:m="http://schemas.openxmlformats.org/officeDocument/2006/math">
                    <m:r>
                      <a:rPr lang="en-US" altLang="ja-JP" sz="2800" b="0" i="1" smtClean="0">
                        <a:latin typeface="Cambria Math" panose="02040503050406030204" pitchFamily="18" charset="0"/>
                      </a:rPr>
                      <m:t>∼50 </m:t>
                    </m:r>
                    <m:r>
                      <m:rPr>
                        <m:sty m:val="p"/>
                      </m:rPr>
                      <a:rPr lang="en-US" altLang="ja-JP" sz="2800" b="0" i="0" smtClean="0">
                        <a:latin typeface="Cambria Math" panose="02040503050406030204" pitchFamily="18" charset="0"/>
                      </a:rPr>
                      <m:t>MV</m:t>
                    </m:r>
                    <m:r>
                      <a:rPr lang="en-US" altLang="ja-JP" sz="2800" b="0" i="0" smtClean="0">
                        <a:latin typeface="Cambria Math" panose="02040503050406030204" pitchFamily="18" charset="0"/>
                      </a:rPr>
                      <m:t>/</m:t>
                    </m:r>
                    <m:r>
                      <m:rPr>
                        <m:sty m:val="p"/>
                      </m:rPr>
                      <a:rPr lang="en-US" altLang="ja-JP" sz="2800" b="0" i="0" smtClean="0">
                        <a:latin typeface="Cambria Math" panose="02040503050406030204" pitchFamily="18" charset="0"/>
                      </a:rPr>
                      <m:t>m</m:t>
                    </m:r>
                  </m:oMath>
                </a14:m>
                <a:r>
                  <a:rPr lang="ja-JP" altLang="en-US" sz="2800" dirty="0"/>
                  <a:t>）</a:t>
                </a:r>
                <a:r>
                  <a:rPr kumimoji="1" lang="ja-JP" altLang="en-US" sz="2800" dirty="0"/>
                  <a:t>が現在の超伝導空洞の技術で到達できる限界。</a:t>
                </a:r>
              </a:p>
            </p:txBody>
          </p:sp>
        </mc:Choice>
        <mc:Fallback xmlns="">
          <p:sp>
            <p:nvSpPr>
              <p:cNvPr id="7" name="テキスト ボックス 6">
                <a:extLst>
                  <a:ext uri="{FF2B5EF4-FFF2-40B4-BE49-F238E27FC236}">
                    <a16:creationId xmlns:a16="http://schemas.microsoft.com/office/drawing/2014/main" id="{39532013-B227-C5D5-85CD-68EB38E4EAB3}"/>
                  </a:ext>
                </a:extLst>
              </p:cNvPr>
              <p:cNvSpPr txBox="1">
                <a:spLocks noRot="1" noChangeAspect="1" noMove="1" noResize="1" noEditPoints="1" noAdjustHandles="1" noChangeArrowheads="1" noChangeShapeType="1" noTextEdit="1"/>
              </p:cNvSpPr>
              <p:nvPr/>
            </p:nvSpPr>
            <p:spPr>
              <a:xfrm>
                <a:off x="0" y="4544146"/>
                <a:ext cx="12192000" cy="1384995"/>
              </a:xfrm>
              <a:prstGeom prst="rect">
                <a:avLst/>
              </a:prstGeom>
              <a:blipFill>
                <a:blip r:embed="rId3"/>
                <a:stretch>
                  <a:fillRect l="-1000" t="-3947" r="-650" b="-1140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73461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C2904017-4FAC-CEFA-A4BE-3675F23057D0}"/>
                  </a:ext>
                </a:extLst>
              </p:cNvPr>
              <p:cNvSpPr txBox="1"/>
              <p:nvPr/>
            </p:nvSpPr>
            <p:spPr>
              <a:xfrm>
                <a:off x="0" y="706784"/>
                <a:ext cx="12192000" cy="1508105"/>
              </a:xfrm>
              <a:prstGeom prst="rect">
                <a:avLst/>
              </a:prstGeom>
              <a:noFill/>
            </p:spPr>
            <p:txBody>
              <a:bodyPr wrap="square" rtlCol="0">
                <a:spAutoFit/>
              </a:bodyPr>
              <a:lstStyle/>
              <a:p>
                <a:r>
                  <a:rPr lang="ja-JP" altLang="en-US" sz="2800" dirty="0">
                    <a:latin typeface="Cambria Math" panose="02040503050406030204" pitchFamily="18" charset="0"/>
                  </a:rPr>
                  <a:t>こんな疑問が浮かぶ。</a:t>
                </a:r>
                <a:endParaRPr lang="en-US" altLang="ja-JP" sz="2800" dirty="0">
                  <a:latin typeface="Cambria Math" panose="02040503050406030204" pitchFamily="18" charset="0"/>
                </a:endParaRPr>
              </a:p>
              <a:p>
                <a:pPr marL="514350" indent="-514350">
                  <a:buFont typeface="+mj-ea"/>
                  <a:buAutoNum type="circleNumDbPlain"/>
                </a:pPr>
                <a:r>
                  <a:rPr lang="en-US" altLang="ja-JP" sz="3200" dirty="0"/>
                  <a:t> </a:t>
                </a:r>
                <a14:m>
                  <m:oMath xmlns:m="http://schemas.openxmlformats.org/officeDocument/2006/math">
                    <m:sSub>
                      <m:sSubPr>
                        <m:ctrlPr>
                          <a:rPr lang="en-US" altLang="ja-JP" sz="3200" i="1" dirty="0" smtClean="0">
                            <a:latin typeface="Cambria Math" panose="02040503050406030204" pitchFamily="18" charset="0"/>
                          </a:rPr>
                        </m:ctrlPr>
                      </m:sSubPr>
                      <m:e>
                        <m:r>
                          <a:rPr lang="en-US" altLang="ja-JP" sz="3200" i="1" dirty="0" smtClean="0">
                            <a:latin typeface="Cambria Math" panose="02040503050406030204" pitchFamily="18" charset="0"/>
                          </a:rPr>
                          <m:t>𝐵</m:t>
                        </m:r>
                      </m:e>
                      <m:sub>
                        <m:r>
                          <a:rPr lang="en-US" altLang="ja-JP" sz="3200" i="1" dirty="0" smtClean="0">
                            <a:latin typeface="Cambria Math" panose="02040503050406030204" pitchFamily="18" charset="0"/>
                          </a:rPr>
                          <m:t>0</m:t>
                        </m:r>
                      </m:sub>
                    </m:sSub>
                    <m:r>
                      <a:rPr lang="en-US" altLang="ja-JP" sz="3200" i="1" dirty="0" smtClean="0">
                        <a:latin typeface="Cambria Math" panose="02040503050406030204" pitchFamily="18" charset="0"/>
                      </a:rPr>
                      <m:t>=190−200 </m:t>
                    </m:r>
                    <m:r>
                      <m:rPr>
                        <m:sty m:val="p"/>
                      </m:rPr>
                      <a:rPr lang="en-US" altLang="ja-JP" sz="3200" i="0" dirty="0" err="1" smtClean="0">
                        <a:latin typeface="Cambria Math" panose="02040503050406030204" pitchFamily="18" charset="0"/>
                      </a:rPr>
                      <m:t>mT</m:t>
                    </m:r>
                  </m:oMath>
                </a14:m>
                <a:r>
                  <a:rPr lang="ja-JP" altLang="en-US" sz="3200" dirty="0"/>
                  <a:t>程度で頭打ちになっているというが、この値は超伝導の観点からどういう意味があるのか？</a:t>
                </a:r>
                <a:endParaRPr lang="en-US" altLang="ja-JP" sz="3200" dirty="0"/>
              </a:p>
            </p:txBody>
          </p:sp>
        </mc:Choice>
        <mc:Fallback xmlns="">
          <p:sp>
            <p:nvSpPr>
              <p:cNvPr id="2" name="テキスト ボックス 1">
                <a:extLst>
                  <a:ext uri="{FF2B5EF4-FFF2-40B4-BE49-F238E27FC236}">
                    <a16:creationId xmlns:a16="http://schemas.microsoft.com/office/drawing/2014/main" id="{C2904017-4FAC-CEFA-A4BE-3675F23057D0}"/>
                  </a:ext>
                </a:extLst>
              </p:cNvPr>
              <p:cNvSpPr txBox="1">
                <a:spLocks noRot="1" noChangeAspect="1" noMove="1" noResize="1" noEditPoints="1" noAdjustHandles="1" noChangeArrowheads="1" noChangeShapeType="1" noTextEdit="1"/>
              </p:cNvSpPr>
              <p:nvPr/>
            </p:nvSpPr>
            <p:spPr>
              <a:xfrm>
                <a:off x="0" y="706784"/>
                <a:ext cx="12192000" cy="1508105"/>
              </a:xfrm>
              <a:prstGeom prst="rect">
                <a:avLst/>
              </a:prstGeom>
              <a:blipFill>
                <a:blip r:embed="rId2"/>
                <a:stretch>
                  <a:fillRect l="-1400" t="-4049" b="-12551"/>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D4C2EC4-64F6-1D32-BD8C-735BD7EA10ED}"/>
              </a:ext>
            </a:extLst>
          </p:cNvPr>
          <p:cNvSpPr txBox="1"/>
          <p:nvPr/>
        </p:nvSpPr>
        <p:spPr>
          <a:xfrm>
            <a:off x="19456" y="19456"/>
            <a:ext cx="4216219" cy="400110"/>
          </a:xfrm>
          <a:prstGeom prst="rect">
            <a:avLst/>
          </a:prstGeom>
          <a:noFill/>
          <a:ln>
            <a:solidFill>
              <a:schemeClr val="tx1"/>
            </a:solidFill>
          </a:ln>
        </p:spPr>
        <p:txBody>
          <a:bodyPr wrap="none" rtlCol="0">
            <a:spAutoFit/>
          </a:bodyPr>
          <a:lstStyle/>
          <a:p>
            <a:r>
              <a:rPr kumimoji="1" lang="en-US" altLang="ja-JP" sz="2000" b="1" dirty="0"/>
              <a:t>2.2 </a:t>
            </a:r>
            <a:r>
              <a:rPr kumimoji="1" lang="ja-JP" altLang="en-US" sz="2000" b="1" dirty="0"/>
              <a:t>現在の超伝導ニオブ空洞の技術</a:t>
            </a:r>
          </a:p>
        </p:txBody>
      </p:sp>
    </p:spTree>
    <p:extLst>
      <p:ext uri="{BB962C8B-B14F-4D97-AF65-F5344CB8AC3E}">
        <p14:creationId xmlns:p14="http://schemas.microsoft.com/office/powerpoint/2010/main" val="3140686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C2904017-4FAC-CEFA-A4BE-3675F23057D0}"/>
                  </a:ext>
                </a:extLst>
              </p:cNvPr>
              <p:cNvSpPr txBox="1"/>
              <p:nvPr/>
            </p:nvSpPr>
            <p:spPr>
              <a:xfrm>
                <a:off x="0" y="706784"/>
                <a:ext cx="12192000" cy="2000548"/>
              </a:xfrm>
              <a:prstGeom prst="rect">
                <a:avLst/>
              </a:prstGeom>
              <a:noFill/>
            </p:spPr>
            <p:txBody>
              <a:bodyPr wrap="square" rtlCol="0">
                <a:spAutoFit/>
              </a:bodyPr>
              <a:lstStyle/>
              <a:p>
                <a:r>
                  <a:rPr lang="ja-JP" altLang="en-US" sz="2800" dirty="0">
                    <a:latin typeface="Cambria Math" panose="02040503050406030204" pitchFamily="18" charset="0"/>
                  </a:rPr>
                  <a:t>こんな疑問が浮かぶ。</a:t>
                </a:r>
                <a:endParaRPr lang="en-US" altLang="ja-JP" sz="2800" dirty="0">
                  <a:latin typeface="Cambria Math" panose="02040503050406030204" pitchFamily="18" charset="0"/>
                </a:endParaRPr>
              </a:p>
              <a:p>
                <a:pPr marL="514350" indent="-514350">
                  <a:buFont typeface="+mj-ea"/>
                  <a:buAutoNum type="circleNumDbPlain"/>
                </a:pPr>
                <a:r>
                  <a:rPr lang="en-US" altLang="ja-JP" sz="3200" dirty="0"/>
                  <a:t> </a:t>
                </a:r>
                <a14:m>
                  <m:oMath xmlns:m="http://schemas.openxmlformats.org/officeDocument/2006/math">
                    <m:sSub>
                      <m:sSubPr>
                        <m:ctrlPr>
                          <a:rPr lang="en-US" altLang="ja-JP" sz="3200" i="1" dirty="0">
                            <a:latin typeface="Cambria Math" panose="02040503050406030204" pitchFamily="18" charset="0"/>
                          </a:rPr>
                        </m:ctrlPr>
                      </m:sSubPr>
                      <m:e>
                        <m:r>
                          <a:rPr lang="en-US" altLang="ja-JP" sz="3200" i="1" dirty="0">
                            <a:latin typeface="Cambria Math" panose="02040503050406030204" pitchFamily="18" charset="0"/>
                          </a:rPr>
                          <m:t>𝐵</m:t>
                        </m:r>
                      </m:e>
                      <m:sub>
                        <m:r>
                          <a:rPr lang="en-US" altLang="ja-JP" sz="3200" i="1" dirty="0">
                            <a:latin typeface="Cambria Math" panose="02040503050406030204" pitchFamily="18" charset="0"/>
                          </a:rPr>
                          <m:t>0</m:t>
                        </m:r>
                      </m:sub>
                    </m:sSub>
                    <m:r>
                      <a:rPr lang="en-US" altLang="ja-JP" sz="3200" i="1" dirty="0">
                        <a:latin typeface="Cambria Math" panose="02040503050406030204" pitchFamily="18" charset="0"/>
                      </a:rPr>
                      <m:t>=190−200 </m:t>
                    </m:r>
                    <m:r>
                      <m:rPr>
                        <m:sty m:val="p"/>
                      </m:rPr>
                      <a:rPr lang="en-US" altLang="ja-JP" sz="3200" dirty="0" err="1">
                        <a:latin typeface="Cambria Math" panose="02040503050406030204" pitchFamily="18" charset="0"/>
                      </a:rPr>
                      <m:t>mT</m:t>
                    </m:r>
                  </m:oMath>
                </a14:m>
                <a:r>
                  <a:rPr lang="ja-JP" altLang="en-US" sz="3200" dirty="0"/>
                  <a:t>程度で頭打ちになっているというが、この値は超伝導の観点からどういう意味があるのか？</a:t>
                </a:r>
                <a:endParaRPr lang="en-US" altLang="ja-JP" sz="3200" dirty="0"/>
              </a:p>
              <a:p>
                <a:pPr marL="514350" indent="-514350">
                  <a:buFont typeface="+mj-ea"/>
                  <a:buAutoNum type="circleNumDbPlain"/>
                </a:pPr>
                <a:r>
                  <a:rPr lang="ja-JP" altLang="en-US" sz="3200" dirty="0"/>
                  <a:t>ニオブ空洞の性能の更なる向上は不可能なのか？</a:t>
                </a:r>
                <a:endParaRPr lang="en-US" altLang="ja-JP" sz="3200" dirty="0"/>
              </a:p>
            </p:txBody>
          </p:sp>
        </mc:Choice>
        <mc:Fallback xmlns="">
          <p:sp>
            <p:nvSpPr>
              <p:cNvPr id="2" name="テキスト ボックス 1">
                <a:extLst>
                  <a:ext uri="{FF2B5EF4-FFF2-40B4-BE49-F238E27FC236}">
                    <a16:creationId xmlns:a16="http://schemas.microsoft.com/office/drawing/2014/main" id="{C2904017-4FAC-CEFA-A4BE-3675F23057D0}"/>
                  </a:ext>
                </a:extLst>
              </p:cNvPr>
              <p:cNvSpPr txBox="1">
                <a:spLocks noRot="1" noChangeAspect="1" noMove="1" noResize="1" noEditPoints="1" noAdjustHandles="1" noChangeArrowheads="1" noChangeShapeType="1" noTextEdit="1"/>
              </p:cNvSpPr>
              <p:nvPr/>
            </p:nvSpPr>
            <p:spPr>
              <a:xfrm>
                <a:off x="0" y="706784"/>
                <a:ext cx="12192000" cy="2000548"/>
              </a:xfrm>
              <a:prstGeom prst="rect">
                <a:avLst/>
              </a:prstGeom>
              <a:blipFill>
                <a:blip r:embed="rId2"/>
                <a:stretch>
                  <a:fillRect l="-1400" t="-3049" b="-10366"/>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D4C2EC4-64F6-1D32-BD8C-735BD7EA10ED}"/>
              </a:ext>
            </a:extLst>
          </p:cNvPr>
          <p:cNvSpPr txBox="1"/>
          <p:nvPr/>
        </p:nvSpPr>
        <p:spPr>
          <a:xfrm>
            <a:off x="19456" y="19456"/>
            <a:ext cx="4216219" cy="400110"/>
          </a:xfrm>
          <a:prstGeom prst="rect">
            <a:avLst/>
          </a:prstGeom>
          <a:noFill/>
          <a:ln>
            <a:solidFill>
              <a:schemeClr val="tx1"/>
            </a:solidFill>
          </a:ln>
        </p:spPr>
        <p:txBody>
          <a:bodyPr wrap="none" rtlCol="0">
            <a:spAutoFit/>
          </a:bodyPr>
          <a:lstStyle/>
          <a:p>
            <a:r>
              <a:rPr kumimoji="1" lang="en-US" altLang="ja-JP" sz="2000" b="1" dirty="0"/>
              <a:t>2.2 </a:t>
            </a:r>
            <a:r>
              <a:rPr kumimoji="1" lang="ja-JP" altLang="en-US" sz="2000" b="1" dirty="0"/>
              <a:t>現在の超伝導ニオブ空洞の技術</a:t>
            </a:r>
          </a:p>
        </p:txBody>
      </p:sp>
    </p:spTree>
    <p:extLst>
      <p:ext uri="{BB962C8B-B14F-4D97-AF65-F5344CB8AC3E}">
        <p14:creationId xmlns:p14="http://schemas.microsoft.com/office/powerpoint/2010/main" val="9363204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C2904017-4FAC-CEFA-A4BE-3675F23057D0}"/>
                  </a:ext>
                </a:extLst>
              </p:cNvPr>
              <p:cNvSpPr txBox="1"/>
              <p:nvPr/>
            </p:nvSpPr>
            <p:spPr>
              <a:xfrm>
                <a:off x="0" y="706784"/>
                <a:ext cx="12192000" cy="2492990"/>
              </a:xfrm>
              <a:prstGeom prst="rect">
                <a:avLst/>
              </a:prstGeom>
              <a:noFill/>
            </p:spPr>
            <p:txBody>
              <a:bodyPr wrap="square" rtlCol="0">
                <a:spAutoFit/>
              </a:bodyPr>
              <a:lstStyle/>
              <a:p>
                <a:r>
                  <a:rPr lang="ja-JP" altLang="en-US" sz="2800" dirty="0">
                    <a:latin typeface="Cambria Math" panose="02040503050406030204" pitchFamily="18" charset="0"/>
                  </a:rPr>
                  <a:t>こんな疑問が浮かぶ。</a:t>
                </a:r>
                <a:endParaRPr lang="en-US" altLang="ja-JP" sz="2800" dirty="0">
                  <a:latin typeface="Cambria Math" panose="02040503050406030204" pitchFamily="18" charset="0"/>
                </a:endParaRPr>
              </a:p>
              <a:p>
                <a:pPr marL="514350" indent="-514350">
                  <a:buFont typeface="+mj-ea"/>
                  <a:buAutoNum type="circleNumDbPlain"/>
                </a:pPr>
                <a:r>
                  <a:rPr lang="en-US" altLang="ja-JP" sz="3200" dirty="0"/>
                  <a:t> </a:t>
                </a:r>
                <a14:m>
                  <m:oMath xmlns:m="http://schemas.openxmlformats.org/officeDocument/2006/math">
                    <m:sSub>
                      <m:sSubPr>
                        <m:ctrlPr>
                          <a:rPr lang="en-US" altLang="ja-JP" sz="3200" i="1" dirty="0">
                            <a:latin typeface="Cambria Math" panose="02040503050406030204" pitchFamily="18" charset="0"/>
                          </a:rPr>
                        </m:ctrlPr>
                      </m:sSubPr>
                      <m:e>
                        <m:r>
                          <a:rPr lang="en-US" altLang="ja-JP" sz="3200" i="1" dirty="0">
                            <a:latin typeface="Cambria Math" panose="02040503050406030204" pitchFamily="18" charset="0"/>
                          </a:rPr>
                          <m:t>𝐵</m:t>
                        </m:r>
                      </m:e>
                      <m:sub>
                        <m:r>
                          <a:rPr lang="en-US" altLang="ja-JP" sz="3200" i="1" dirty="0">
                            <a:latin typeface="Cambria Math" panose="02040503050406030204" pitchFamily="18" charset="0"/>
                          </a:rPr>
                          <m:t>0</m:t>
                        </m:r>
                      </m:sub>
                    </m:sSub>
                    <m:r>
                      <a:rPr lang="en-US" altLang="ja-JP" sz="3200" i="1" dirty="0">
                        <a:latin typeface="Cambria Math" panose="02040503050406030204" pitchFamily="18" charset="0"/>
                      </a:rPr>
                      <m:t>=190−200 </m:t>
                    </m:r>
                    <m:r>
                      <m:rPr>
                        <m:sty m:val="p"/>
                      </m:rPr>
                      <a:rPr lang="en-US" altLang="ja-JP" sz="3200" dirty="0" err="1">
                        <a:latin typeface="Cambria Math" panose="02040503050406030204" pitchFamily="18" charset="0"/>
                      </a:rPr>
                      <m:t>mT</m:t>
                    </m:r>
                  </m:oMath>
                </a14:m>
                <a:r>
                  <a:rPr lang="ja-JP" altLang="en-US" sz="3200" dirty="0"/>
                  <a:t>程度で頭打ちになっているというが、この値は超伝導の観点からどういう意味があるのか？</a:t>
                </a:r>
                <a:endParaRPr lang="en-US" altLang="ja-JP" sz="3200" dirty="0"/>
              </a:p>
              <a:p>
                <a:pPr marL="514350" indent="-514350">
                  <a:buFont typeface="+mj-ea"/>
                  <a:buAutoNum type="circleNumDbPlain"/>
                </a:pPr>
                <a:r>
                  <a:rPr lang="ja-JP" altLang="en-US" sz="3200" dirty="0"/>
                  <a:t>ニオブ空洞の性能の更なる向上は不可能なのか？</a:t>
                </a:r>
                <a:endParaRPr lang="en-US" altLang="ja-JP" sz="3200" dirty="0"/>
              </a:p>
              <a:p>
                <a:pPr marL="514350" indent="-514350">
                  <a:buFont typeface="+mj-ea"/>
                  <a:buAutoNum type="circleNumDbPlain"/>
                </a:pPr>
                <a:r>
                  <a:rPr lang="ja-JP" altLang="en-US" sz="3200" dirty="0"/>
                  <a:t>ニオブ以外の材料を使っても加速性能は向上しないのか？</a:t>
                </a:r>
                <a:endParaRPr kumimoji="1" lang="ja-JP" altLang="en-US" sz="3200" dirty="0"/>
              </a:p>
            </p:txBody>
          </p:sp>
        </mc:Choice>
        <mc:Fallback xmlns="">
          <p:sp>
            <p:nvSpPr>
              <p:cNvPr id="2" name="テキスト ボックス 1">
                <a:extLst>
                  <a:ext uri="{FF2B5EF4-FFF2-40B4-BE49-F238E27FC236}">
                    <a16:creationId xmlns:a16="http://schemas.microsoft.com/office/drawing/2014/main" id="{C2904017-4FAC-CEFA-A4BE-3675F23057D0}"/>
                  </a:ext>
                </a:extLst>
              </p:cNvPr>
              <p:cNvSpPr txBox="1">
                <a:spLocks noRot="1" noChangeAspect="1" noMove="1" noResize="1" noEditPoints="1" noAdjustHandles="1" noChangeArrowheads="1" noChangeShapeType="1" noTextEdit="1"/>
              </p:cNvSpPr>
              <p:nvPr/>
            </p:nvSpPr>
            <p:spPr>
              <a:xfrm>
                <a:off x="0" y="706784"/>
                <a:ext cx="12192000" cy="2492990"/>
              </a:xfrm>
              <a:prstGeom prst="rect">
                <a:avLst/>
              </a:prstGeom>
              <a:blipFill>
                <a:blip r:embed="rId2"/>
                <a:stretch>
                  <a:fillRect l="-1400" t="-2445" b="-8068"/>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D4C2EC4-64F6-1D32-BD8C-735BD7EA10ED}"/>
              </a:ext>
            </a:extLst>
          </p:cNvPr>
          <p:cNvSpPr txBox="1"/>
          <p:nvPr/>
        </p:nvSpPr>
        <p:spPr>
          <a:xfrm>
            <a:off x="19456" y="19456"/>
            <a:ext cx="4216219" cy="400110"/>
          </a:xfrm>
          <a:prstGeom prst="rect">
            <a:avLst/>
          </a:prstGeom>
          <a:noFill/>
          <a:ln>
            <a:solidFill>
              <a:schemeClr val="tx1"/>
            </a:solidFill>
          </a:ln>
        </p:spPr>
        <p:txBody>
          <a:bodyPr wrap="none" rtlCol="0">
            <a:spAutoFit/>
          </a:bodyPr>
          <a:lstStyle/>
          <a:p>
            <a:r>
              <a:rPr kumimoji="1" lang="en-US" altLang="ja-JP" sz="2000" b="1" dirty="0"/>
              <a:t>2.2 </a:t>
            </a:r>
            <a:r>
              <a:rPr kumimoji="1" lang="ja-JP" altLang="en-US" sz="2000" b="1" dirty="0"/>
              <a:t>現在の超伝導ニオブ空洞の技術</a:t>
            </a:r>
          </a:p>
        </p:txBody>
      </p:sp>
    </p:spTree>
    <p:extLst>
      <p:ext uri="{BB962C8B-B14F-4D97-AF65-F5344CB8AC3E}">
        <p14:creationId xmlns:p14="http://schemas.microsoft.com/office/powerpoint/2010/main" val="4224441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C2904017-4FAC-CEFA-A4BE-3675F23057D0}"/>
                  </a:ext>
                </a:extLst>
              </p:cNvPr>
              <p:cNvSpPr txBox="1"/>
              <p:nvPr/>
            </p:nvSpPr>
            <p:spPr>
              <a:xfrm>
                <a:off x="0" y="706784"/>
                <a:ext cx="12192000" cy="2492990"/>
              </a:xfrm>
              <a:prstGeom prst="rect">
                <a:avLst/>
              </a:prstGeom>
              <a:noFill/>
            </p:spPr>
            <p:txBody>
              <a:bodyPr wrap="square" rtlCol="0">
                <a:spAutoFit/>
              </a:bodyPr>
              <a:lstStyle/>
              <a:p>
                <a:r>
                  <a:rPr lang="ja-JP" altLang="en-US" sz="2800" dirty="0">
                    <a:latin typeface="Cambria Math" panose="02040503050406030204" pitchFamily="18" charset="0"/>
                  </a:rPr>
                  <a:t>こんな疑問が浮かぶ。</a:t>
                </a:r>
                <a:endParaRPr lang="en-US" altLang="ja-JP" sz="2800" dirty="0">
                  <a:latin typeface="Cambria Math" panose="02040503050406030204" pitchFamily="18" charset="0"/>
                </a:endParaRPr>
              </a:p>
              <a:p>
                <a:pPr marL="514350" indent="-514350">
                  <a:buFont typeface="+mj-ea"/>
                  <a:buAutoNum type="circleNumDbPlain"/>
                </a:pPr>
                <a:r>
                  <a:rPr lang="en-US" altLang="ja-JP" sz="3200" dirty="0"/>
                  <a:t> </a:t>
                </a:r>
                <a14:m>
                  <m:oMath xmlns:m="http://schemas.openxmlformats.org/officeDocument/2006/math">
                    <m:sSub>
                      <m:sSubPr>
                        <m:ctrlPr>
                          <a:rPr lang="en-US" altLang="ja-JP" sz="3200" i="1" dirty="0">
                            <a:latin typeface="Cambria Math" panose="02040503050406030204" pitchFamily="18" charset="0"/>
                          </a:rPr>
                        </m:ctrlPr>
                      </m:sSubPr>
                      <m:e>
                        <m:r>
                          <a:rPr lang="en-US" altLang="ja-JP" sz="3200" i="1" dirty="0">
                            <a:latin typeface="Cambria Math" panose="02040503050406030204" pitchFamily="18" charset="0"/>
                          </a:rPr>
                          <m:t>𝐵</m:t>
                        </m:r>
                      </m:e>
                      <m:sub>
                        <m:r>
                          <a:rPr lang="en-US" altLang="ja-JP" sz="3200" i="1" dirty="0">
                            <a:latin typeface="Cambria Math" panose="02040503050406030204" pitchFamily="18" charset="0"/>
                          </a:rPr>
                          <m:t>0</m:t>
                        </m:r>
                      </m:sub>
                    </m:sSub>
                    <m:r>
                      <a:rPr lang="en-US" altLang="ja-JP" sz="3200" i="1" dirty="0">
                        <a:latin typeface="Cambria Math" panose="02040503050406030204" pitchFamily="18" charset="0"/>
                      </a:rPr>
                      <m:t>=190−200 </m:t>
                    </m:r>
                    <m:r>
                      <m:rPr>
                        <m:sty m:val="p"/>
                      </m:rPr>
                      <a:rPr lang="en-US" altLang="ja-JP" sz="3200" dirty="0" err="1">
                        <a:latin typeface="Cambria Math" panose="02040503050406030204" pitchFamily="18" charset="0"/>
                      </a:rPr>
                      <m:t>mT</m:t>
                    </m:r>
                  </m:oMath>
                </a14:m>
                <a:r>
                  <a:rPr lang="ja-JP" altLang="en-US" sz="3200" dirty="0"/>
                  <a:t>程度で頭打ちになっているというが、この値は超伝導の観点からどういう意味があるのか？</a:t>
                </a:r>
                <a:endParaRPr lang="en-US" altLang="ja-JP" sz="3200" dirty="0"/>
              </a:p>
              <a:p>
                <a:pPr marL="514350" indent="-514350">
                  <a:buFont typeface="+mj-ea"/>
                  <a:buAutoNum type="circleNumDbPlain"/>
                </a:pPr>
                <a:r>
                  <a:rPr lang="ja-JP" altLang="en-US" sz="3200" dirty="0"/>
                  <a:t>ニオブ空洞の性能の更なる向上は不可能なのか？</a:t>
                </a:r>
                <a:endParaRPr lang="en-US" altLang="ja-JP" sz="3200" dirty="0"/>
              </a:p>
              <a:p>
                <a:pPr marL="514350" indent="-514350">
                  <a:buFont typeface="+mj-ea"/>
                  <a:buAutoNum type="circleNumDbPlain"/>
                </a:pPr>
                <a:r>
                  <a:rPr lang="ja-JP" altLang="en-US" sz="3200" dirty="0"/>
                  <a:t>ニオブ以外の材料を使っても加速性能は向上しないのか？</a:t>
                </a:r>
                <a:endParaRPr kumimoji="1" lang="ja-JP" altLang="en-US" sz="3200" dirty="0"/>
              </a:p>
            </p:txBody>
          </p:sp>
        </mc:Choice>
        <mc:Fallback xmlns="">
          <p:sp>
            <p:nvSpPr>
              <p:cNvPr id="2" name="テキスト ボックス 1">
                <a:extLst>
                  <a:ext uri="{FF2B5EF4-FFF2-40B4-BE49-F238E27FC236}">
                    <a16:creationId xmlns:a16="http://schemas.microsoft.com/office/drawing/2014/main" id="{C2904017-4FAC-CEFA-A4BE-3675F23057D0}"/>
                  </a:ext>
                </a:extLst>
              </p:cNvPr>
              <p:cNvSpPr txBox="1">
                <a:spLocks noRot="1" noChangeAspect="1" noMove="1" noResize="1" noEditPoints="1" noAdjustHandles="1" noChangeArrowheads="1" noChangeShapeType="1" noTextEdit="1"/>
              </p:cNvSpPr>
              <p:nvPr/>
            </p:nvSpPr>
            <p:spPr>
              <a:xfrm>
                <a:off x="0" y="706784"/>
                <a:ext cx="12192000" cy="2492990"/>
              </a:xfrm>
              <a:prstGeom prst="rect">
                <a:avLst/>
              </a:prstGeom>
              <a:blipFill>
                <a:blip r:embed="rId2"/>
                <a:stretch>
                  <a:fillRect l="-1400" t="-2445" b="-806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D91A35E-EA8C-3369-AB0E-56606FDE388B}"/>
                  </a:ext>
                </a:extLst>
              </p:cNvPr>
              <p:cNvSpPr txBox="1"/>
              <p:nvPr/>
            </p:nvSpPr>
            <p:spPr>
              <a:xfrm>
                <a:off x="0" y="3776143"/>
                <a:ext cx="12192000" cy="3046988"/>
              </a:xfrm>
              <a:prstGeom prst="rect">
                <a:avLst/>
              </a:prstGeom>
              <a:noFill/>
            </p:spPr>
            <p:txBody>
              <a:bodyPr wrap="square">
                <a:spAutoFit/>
              </a:bodyPr>
              <a:lstStyle/>
              <a:p>
                <a:r>
                  <a:rPr lang="ja-JP" altLang="en-US" sz="2400" u="sng" dirty="0"/>
                  <a:t>①や②の疑問に対して回答しようと思うと、少し超伝導の言葉を用いざるを得ない</a:t>
                </a:r>
                <a:r>
                  <a:rPr lang="ja-JP" altLang="en-US" sz="2400" dirty="0"/>
                  <a:t>。例えば、下部臨界磁場</a:t>
                </a:r>
                <a14:m>
                  <m:oMath xmlns:m="http://schemas.openxmlformats.org/officeDocument/2006/math">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𝐵</m:t>
                        </m:r>
                      </m:e>
                      <m:sub>
                        <m:r>
                          <a:rPr lang="en-US" altLang="ja-JP" sz="2400" i="1" dirty="0" smtClean="0">
                            <a:latin typeface="Cambria Math" panose="02040503050406030204" pitchFamily="18" charset="0"/>
                          </a:rPr>
                          <m:t>𝑐</m:t>
                        </m:r>
                        <m:r>
                          <a:rPr lang="en-US" altLang="ja-JP" sz="2400" i="1" dirty="0" smtClean="0">
                            <a:latin typeface="Cambria Math" panose="02040503050406030204" pitchFamily="18" charset="0"/>
                          </a:rPr>
                          <m:t>1</m:t>
                        </m:r>
                      </m:sub>
                    </m:sSub>
                  </m:oMath>
                </a14:m>
                <a:r>
                  <a:rPr lang="ja-JP" altLang="en-US" sz="2400" dirty="0"/>
                  <a:t>や過熱磁場</a:t>
                </a:r>
                <a14:m>
                  <m:oMath xmlns:m="http://schemas.openxmlformats.org/officeDocument/2006/math">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𝐵</m:t>
                        </m:r>
                      </m:e>
                      <m:sub>
                        <m:r>
                          <a:rPr lang="en-US" altLang="ja-JP" sz="2400" i="1" dirty="0" smtClean="0">
                            <a:latin typeface="Cambria Math" panose="02040503050406030204" pitchFamily="18" charset="0"/>
                          </a:rPr>
                          <m:t>𝑠h</m:t>
                        </m:r>
                      </m:sub>
                    </m:sSub>
                  </m:oMath>
                </a14:m>
                <a:r>
                  <a:rPr lang="ja-JP" altLang="en-US" sz="2400" dirty="0"/>
                  <a:t>である。</a:t>
                </a:r>
                <a:endParaRPr lang="en-US" altLang="ja-JP" sz="2400" dirty="0"/>
              </a:p>
              <a:p>
                <a:endParaRPr lang="en-US" altLang="ja-JP" sz="2400" dirty="0"/>
              </a:p>
              <a:p>
                <a:r>
                  <a:rPr lang="ja-JP" altLang="en-US" sz="2400" dirty="0"/>
                  <a:t>更に、</a:t>
                </a:r>
                <a:r>
                  <a:rPr lang="ja-JP" altLang="en-US" sz="2400" b="1" dirty="0"/>
                  <a:t>③への回答がまさに積層薄膜構造の話であり、本講義の主題</a:t>
                </a:r>
                <a:r>
                  <a:rPr lang="ja-JP" altLang="en-US" sz="2400" dirty="0"/>
                  <a:t>なのであるが、</a:t>
                </a:r>
                <a:r>
                  <a:rPr lang="ja-JP" altLang="en-US" sz="2400" u="sng" dirty="0"/>
                  <a:t>積層薄膜構造を理解するにも、ロンドン方程式を始めとする超伝導の基本事項を知っておく必要がある</a:t>
                </a:r>
                <a:r>
                  <a:rPr lang="ja-JP" altLang="en-US" sz="2400" dirty="0"/>
                  <a:t>。</a:t>
                </a:r>
                <a:endParaRPr lang="en-US" altLang="ja-JP" sz="2400" dirty="0"/>
              </a:p>
              <a:p>
                <a:endParaRPr lang="en-US" altLang="ja-JP" sz="2400" dirty="0"/>
              </a:p>
              <a:p>
                <a:r>
                  <a:rPr lang="ja-JP" altLang="en-US" sz="2400" dirty="0"/>
                  <a:t>次章では超伝導の基本を、超伝導の予備知識を想定せずに、最短距離で学ぶことにする</a:t>
                </a:r>
              </a:p>
            </p:txBody>
          </p:sp>
        </mc:Choice>
        <mc:Fallback xmlns="">
          <p:sp>
            <p:nvSpPr>
              <p:cNvPr id="4" name="テキスト ボックス 3">
                <a:extLst>
                  <a:ext uri="{FF2B5EF4-FFF2-40B4-BE49-F238E27FC236}">
                    <a16:creationId xmlns:a16="http://schemas.microsoft.com/office/drawing/2014/main" id="{7D91A35E-EA8C-3369-AB0E-56606FDE388B}"/>
                  </a:ext>
                </a:extLst>
              </p:cNvPr>
              <p:cNvSpPr txBox="1">
                <a:spLocks noRot="1" noChangeAspect="1" noMove="1" noResize="1" noEditPoints="1" noAdjustHandles="1" noChangeArrowheads="1" noChangeShapeType="1" noTextEdit="1"/>
              </p:cNvSpPr>
              <p:nvPr/>
            </p:nvSpPr>
            <p:spPr>
              <a:xfrm>
                <a:off x="0" y="3776143"/>
                <a:ext cx="12192000" cy="3046988"/>
              </a:xfrm>
              <a:prstGeom prst="rect">
                <a:avLst/>
              </a:prstGeom>
              <a:blipFill>
                <a:blip r:embed="rId3"/>
                <a:stretch>
                  <a:fillRect l="-750" t="-1600" b="-3600"/>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D4C2EC4-64F6-1D32-BD8C-735BD7EA10ED}"/>
              </a:ext>
            </a:extLst>
          </p:cNvPr>
          <p:cNvSpPr txBox="1"/>
          <p:nvPr/>
        </p:nvSpPr>
        <p:spPr>
          <a:xfrm>
            <a:off x="19456" y="19456"/>
            <a:ext cx="4216219" cy="400110"/>
          </a:xfrm>
          <a:prstGeom prst="rect">
            <a:avLst/>
          </a:prstGeom>
          <a:noFill/>
          <a:ln>
            <a:solidFill>
              <a:schemeClr val="tx1"/>
            </a:solidFill>
          </a:ln>
        </p:spPr>
        <p:txBody>
          <a:bodyPr wrap="none" rtlCol="0">
            <a:spAutoFit/>
          </a:bodyPr>
          <a:lstStyle/>
          <a:p>
            <a:r>
              <a:rPr kumimoji="1" lang="en-US" altLang="ja-JP" sz="2000" b="1" dirty="0"/>
              <a:t>2.2 </a:t>
            </a:r>
            <a:r>
              <a:rPr kumimoji="1" lang="ja-JP" altLang="en-US" sz="2000" b="1" dirty="0"/>
              <a:t>現在の超伝導ニオブ空洞の技術</a:t>
            </a:r>
          </a:p>
        </p:txBody>
      </p:sp>
    </p:spTree>
    <p:extLst>
      <p:ext uri="{BB962C8B-B14F-4D97-AF65-F5344CB8AC3E}">
        <p14:creationId xmlns:p14="http://schemas.microsoft.com/office/powerpoint/2010/main" val="2113122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BBFC1E4-3434-6F3F-E941-0B838AA4E917}"/>
              </a:ext>
            </a:extLst>
          </p:cNvPr>
          <p:cNvSpPr txBox="1"/>
          <p:nvPr/>
        </p:nvSpPr>
        <p:spPr>
          <a:xfrm>
            <a:off x="1" y="461912"/>
            <a:ext cx="12192000" cy="5632311"/>
          </a:xfrm>
          <a:prstGeom prst="rect">
            <a:avLst/>
          </a:prstGeom>
          <a:noFill/>
        </p:spPr>
        <p:txBody>
          <a:bodyPr wrap="square" rtlCol="0">
            <a:spAutoFit/>
          </a:bodyPr>
          <a:lstStyle/>
          <a:p>
            <a:r>
              <a:rPr lang="ja-JP" altLang="en-US" sz="6000" dirty="0"/>
              <a:t>　　　　　　もくじ</a:t>
            </a:r>
            <a:endParaRPr lang="en-US" altLang="ja-JP" sz="6000" dirty="0"/>
          </a:p>
          <a:p>
            <a:endParaRPr lang="en-US" altLang="ja-JP" sz="6000" dirty="0"/>
          </a:p>
          <a:p>
            <a:pPr marL="342900" indent="-342900">
              <a:buFont typeface="+mj-lt"/>
              <a:buAutoNum type="arabicPeriod"/>
            </a:pPr>
            <a:r>
              <a:rPr lang="ja-JP" altLang="en-US" sz="6000" dirty="0">
                <a:solidFill>
                  <a:schemeClr val="bg1">
                    <a:lumMod val="65000"/>
                  </a:schemeClr>
                </a:solidFill>
              </a:rPr>
              <a:t>はじめに</a:t>
            </a:r>
            <a:endParaRPr lang="en-US" altLang="ja-JP" sz="6000" dirty="0">
              <a:solidFill>
                <a:schemeClr val="bg1">
                  <a:lumMod val="65000"/>
                </a:schemeClr>
              </a:solidFill>
            </a:endParaRPr>
          </a:p>
          <a:p>
            <a:pPr marL="342900" indent="-342900">
              <a:buFont typeface="+mj-lt"/>
              <a:buAutoNum type="arabicPeriod"/>
            </a:pPr>
            <a:r>
              <a:rPr lang="ja-JP" altLang="en-US" sz="6000" dirty="0">
                <a:solidFill>
                  <a:schemeClr val="bg1">
                    <a:lumMod val="65000"/>
                  </a:schemeClr>
                </a:solidFill>
              </a:rPr>
              <a:t>超伝導加速空洞概観</a:t>
            </a:r>
            <a:endParaRPr lang="en-US" altLang="ja-JP" sz="6000" dirty="0">
              <a:solidFill>
                <a:schemeClr val="bg1">
                  <a:lumMod val="65000"/>
                </a:schemeClr>
              </a:solidFill>
            </a:endParaRPr>
          </a:p>
          <a:p>
            <a:pPr marL="342900" indent="-342900">
              <a:buFont typeface="+mj-lt"/>
              <a:buAutoNum type="arabicPeriod"/>
            </a:pPr>
            <a:r>
              <a:rPr kumimoji="1" lang="ja-JP" altLang="en-US" sz="6000" b="1" dirty="0"/>
              <a:t>超伝導の基本と空洞性能の限界</a:t>
            </a:r>
            <a:endParaRPr kumimoji="1" lang="en-US" altLang="ja-JP" sz="6000" b="1" dirty="0"/>
          </a:p>
          <a:p>
            <a:pPr marL="342900" indent="-342900">
              <a:buFont typeface="+mj-lt"/>
              <a:buAutoNum type="arabicPeriod"/>
            </a:pPr>
            <a:r>
              <a:rPr lang="ja-JP" altLang="en-US" sz="6000" dirty="0">
                <a:solidFill>
                  <a:schemeClr val="bg1">
                    <a:lumMod val="65000"/>
                  </a:schemeClr>
                </a:solidFill>
              </a:rPr>
              <a:t>積層薄膜構造</a:t>
            </a:r>
            <a:endParaRPr kumimoji="1" lang="ja-JP" altLang="en-US" sz="6000" dirty="0">
              <a:solidFill>
                <a:schemeClr val="bg1">
                  <a:lumMod val="65000"/>
                </a:schemeClr>
              </a:solidFill>
            </a:endParaRPr>
          </a:p>
        </p:txBody>
      </p:sp>
    </p:spTree>
    <p:extLst>
      <p:ext uri="{BB962C8B-B14F-4D97-AF65-F5344CB8AC3E}">
        <p14:creationId xmlns:p14="http://schemas.microsoft.com/office/powerpoint/2010/main" val="2814562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019F983-FDA6-035F-E505-62B79A327CE1}"/>
              </a:ext>
            </a:extLst>
          </p:cNvPr>
          <p:cNvSpPr txBox="1"/>
          <p:nvPr/>
        </p:nvSpPr>
        <p:spPr>
          <a:xfrm>
            <a:off x="19456" y="19456"/>
            <a:ext cx="1503938" cy="400110"/>
          </a:xfrm>
          <a:prstGeom prst="rect">
            <a:avLst/>
          </a:prstGeom>
          <a:noFill/>
          <a:ln>
            <a:solidFill>
              <a:schemeClr val="tx1"/>
            </a:solidFill>
          </a:ln>
        </p:spPr>
        <p:txBody>
          <a:bodyPr wrap="none" rtlCol="0">
            <a:spAutoFit/>
          </a:bodyPr>
          <a:lstStyle/>
          <a:p>
            <a:r>
              <a:rPr kumimoji="1" lang="en-US" altLang="ja-JP" sz="2000" b="1" dirty="0"/>
              <a:t>1. </a:t>
            </a:r>
            <a:r>
              <a:rPr kumimoji="1" lang="ja-JP" altLang="en-US" sz="2000" b="1" dirty="0"/>
              <a:t>はじめに</a:t>
            </a:r>
          </a:p>
        </p:txBody>
      </p:sp>
      <p:sp>
        <p:nvSpPr>
          <p:cNvPr id="6" name="テキスト ボックス 5">
            <a:extLst>
              <a:ext uri="{FF2B5EF4-FFF2-40B4-BE49-F238E27FC236}">
                <a16:creationId xmlns:a16="http://schemas.microsoft.com/office/drawing/2014/main" id="{11DDD144-015E-69B5-C89D-58E05245F134}"/>
              </a:ext>
            </a:extLst>
          </p:cNvPr>
          <p:cNvSpPr txBox="1"/>
          <p:nvPr/>
        </p:nvSpPr>
        <p:spPr>
          <a:xfrm>
            <a:off x="19456" y="459199"/>
            <a:ext cx="12172544" cy="4401205"/>
          </a:xfrm>
          <a:prstGeom prst="rect">
            <a:avLst/>
          </a:prstGeom>
          <a:noFill/>
        </p:spPr>
        <p:txBody>
          <a:bodyPr wrap="square">
            <a:spAutoFit/>
          </a:bodyPr>
          <a:lstStyle/>
          <a:p>
            <a:r>
              <a:rPr lang="ja-JP" altLang="en-US" sz="3200" dirty="0"/>
              <a:t>この講義では、積層薄膜構造のアイデアを「最短距離」で理解することを目指す。</a:t>
            </a:r>
            <a:endParaRPr lang="en-US" altLang="ja-JP" sz="3200" dirty="0"/>
          </a:p>
          <a:p>
            <a:pPr marL="457200" indent="-457200">
              <a:buFont typeface="Wingdings" panose="05000000000000000000" pitchFamily="2" charset="2"/>
              <a:buChar char="l"/>
            </a:pPr>
            <a:endParaRPr lang="en-US" altLang="ja-JP" sz="3200" dirty="0"/>
          </a:p>
          <a:p>
            <a:pPr marL="457200" indent="-457200">
              <a:buFont typeface="Wingdings" panose="05000000000000000000" pitchFamily="2" charset="2"/>
              <a:buChar char="l"/>
            </a:pPr>
            <a:r>
              <a:rPr lang="ja-JP" altLang="en-US" sz="3200" dirty="0"/>
              <a:t> </a:t>
            </a:r>
            <a:r>
              <a:rPr lang="ja-JP" altLang="en-US" sz="3200" b="1" dirty="0">
                <a:solidFill>
                  <a:srgbClr val="FF0000"/>
                </a:solidFill>
              </a:rPr>
              <a:t>超伝導の予備知識は要求しない</a:t>
            </a:r>
            <a:r>
              <a:rPr lang="ja-JP" altLang="en-US" sz="3200" dirty="0"/>
              <a:t>。</a:t>
            </a:r>
            <a:endParaRPr lang="en-US" altLang="ja-JP" sz="3200" dirty="0"/>
          </a:p>
          <a:p>
            <a:pPr marL="457200" indent="-457200">
              <a:buFont typeface="Wingdings" panose="05000000000000000000" pitchFamily="2" charset="2"/>
              <a:buChar char="l"/>
            </a:pPr>
            <a:endParaRPr lang="en-US" altLang="ja-JP" sz="3200" dirty="0"/>
          </a:p>
          <a:p>
            <a:pPr marL="457200" indent="-457200">
              <a:buFont typeface="Wingdings" panose="05000000000000000000" pitchFamily="2" charset="2"/>
              <a:buChar char="l"/>
            </a:pPr>
            <a:r>
              <a:rPr lang="ja-JP" altLang="en-US" sz="3200" dirty="0"/>
              <a:t> 積層薄膜構造の</a:t>
            </a:r>
            <a:r>
              <a:rPr lang="ja-JP" altLang="en-US" sz="3200" b="1" dirty="0">
                <a:solidFill>
                  <a:srgbClr val="FF0000"/>
                </a:solidFill>
              </a:rPr>
              <a:t>エッセンスは、超伝導の最も初等的な理論、ロンドン理論だけで理解できる</a:t>
            </a:r>
            <a:r>
              <a:rPr lang="ja-JP" altLang="en-US" sz="3200" dirty="0"/>
              <a:t>。</a:t>
            </a:r>
            <a:r>
              <a:rPr lang="ja-JP" altLang="en-US" sz="2400" dirty="0"/>
              <a:t>補足のため、</a:t>
            </a:r>
            <a:r>
              <a:rPr lang="en-US" altLang="ja-JP" sz="2400" dirty="0"/>
              <a:t>BCS</a:t>
            </a:r>
            <a:r>
              <a:rPr lang="ja-JP" altLang="en-US" sz="2400" dirty="0"/>
              <a:t>理論に基づくもう少し定量的な結果も同時に（天下り的に）与えるよう努める。</a:t>
            </a:r>
            <a:endParaRPr lang="en-US" altLang="ja-JP" sz="3200" dirty="0"/>
          </a:p>
          <a:p>
            <a:pPr marL="457200" indent="-457200">
              <a:buFont typeface="Wingdings" panose="05000000000000000000" pitchFamily="2" charset="2"/>
              <a:buChar char="l"/>
            </a:pPr>
            <a:endParaRPr lang="en-US" altLang="ja-JP" sz="3200" dirty="0"/>
          </a:p>
        </p:txBody>
      </p:sp>
    </p:spTree>
    <p:extLst>
      <p:ext uri="{BB962C8B-B14F-4D97-AF65-F5344CB8AC3E}">
        <p14:creationId xmlns:p14="http://schemas.microsoft.com/office/powerpoint/2010/main" val="2724838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B5CC9D4-45D9-0E38-8083-68523C9CE88E}"/>
              </a:ext>
            </a:extLst>
          </p:cNvPr>
          <p:cNvSpPr txBox="1"/>
          <p:nvPr/>
        </p:nvSpPr>
        <p:spPr>
          <a:xfrm>
            <a:off x="2498035" y="2615894"/>
            <a:ext cx="7195929" cy="923330"/>
          </a:xfrm>
          <a:prstGeom prst="rect">
            <a:avLst/>
          </a:prstGeom>
          <a:noFill/>
          <a:ln w="63500">
            <a:solidFill>
              <a:schemeClr val="tx1"/>
            </a:solidFill>
          </a:ln>
        </p:spPr>
        <p:txBody>
          <a:bodyPr wrap="square">
            <a:spAutoFit/>
          </a:bodyPr>
          <a:lstStyle/>
          <a:p>
            <a:pPr algn="ctr"/>
            <a:r>
              <a:rPr kumimoji="1" lang="en-US" altLang="ja-JP" sz="5400" b="1" dirty="0"/>
              <a:t>3.1 </a:t>
            </a:r>
            <a:r>
              <a:rPr kumimoji="1" lang="ja-JP" altLang="en-US" sz="5400" b="1" dirty="0"/>
              <a:t>マイスナー効果</a:t>
            </a:r>
            <a:endParaRPr kumimoji="1" lang="en-US" altLang="ja-JP" sz="5400" b="1" dirty="0"/>
          </a:p>
        </p:txBody>
      </p:sp>
      <p:sp>
        <p:nvSpPr>
          <p:cNvPr id="3" name="テキスト ボックス 2">
            <a:extLst>
              <a:ext uri="{FF2B5EF4-FFF2-40B4-BE49-F238E27FC236}">
                <a16:creationId xmlns:a16="http://schemas.microsoft.com/office/drawing/2014/main" id="{A6AB4954-D7F5-2126-2D0B-229BCED2EB7A}"/>
              </a:ext>
            </a:extLst>
          </p:cNvPr>
          <p:cNvSpPr txBox="1"/>
          <p:nvPr/>
        </p:nvSpPr>
        <p:spPr>
          <a:xfrm>
            <a:off x="-1428549" y="1533858"/>
            <a:ext cx="990977" cy="369332"/>
          </a:xfrm>
          <a:prstGeom prst="rect">
            <a:avLst/>
          </a:prstGeom>
          <a:noFill/>
        </p:spPr>
        <p:txBody>
          <a:bodyPr wrap="none" rtlCol="0">
            <a:spAutoFit/>
          </a:bodyPr>
          <a:lstStyle/>
          <a:p>
            <a:r>
              <a:rPr kumimoji="1" lang="en-US" altLang="ja-JP" dirty="0"/>
              <a:t>2.2: 5</a:t>
            </a:r>
            <a:r>
              <a:rPr kumimoji="1" lang="ja-JP" altLang="en-US" dirty="0"/>
              <a:t>分</a:t>
            </a:r>
          </a:p>
        </p:txBody>
      </p:sp>
      <p:sp>
        <p:nvSpPr>
          <p:cNvPr id="4" name="テキスト ボックス 3">
            <a:extLst>
              <a:ext uri="{FF2B5EF4-FFF2-40B4-BE49-F238E27FC236}">
                <a16:creationId xmlns:a16="http://schemas.microsoft.com/office/drawing/2014/main" id="{C2BC7AAB-50B8-6A79-E05A-74DC174F29CF}"/>
              </a:ext>
            </a:extLst>
          </p:cNvPr>
          <p:cNvSpPr txBox="1"/>
          <p:nvPr/>
        </p:nvSpPr>
        <p:spPr>
          <a:xfrm>
            <a:off x="-1428549" y="914113"/>
            <a:ext cx="1220206" cy="369332"/>
          </a:xfrm>
          <a:prstGeom prst="rect">
            <a:avLst/>
          </a:prstGeom>
          <a:noFill/>
        </p:spPr>
        <p:txBody>
          <a:bodyPr wrap="none" rtlCol="0">
            <a:spAutoFit/>
          </a:bodyPr>
          <a:lstStyle/>
          <a:p>
            <a:r>
              <a:rPr kumimoji="1" lang="en-US" altLang="ja-JP" dirty="0"/>
              <a:t>2.1: 5-6</a:t>
            </a:r>
            <a:r>
              <a:rPr kumimoji="1" lang="ja-JP" altLang="en-US" dirty="0"/>
              <a:t>分</a:t>
            </a:r>
          </a:p>
        </p:txBody>
      </p:sp>
      <p:sp>
        <p:nvSpPr>
          <p:cNvPr id="5" name="テキスト ボックス 4">
            <a:extLst>
              <a:ext uri="{FF2B5EF4-FFF2-40B4-BE49-F238E27FC236}">
                <a16:creationId xmlns:a16="http://schemas.microsoft.com/office/drawing/2014/main" id="{A4556FCE-0707-3965-3399-D671F6566327}"/>
              </a:ext>
            </a:extLst>
          </p:cNvPr>
          <p:cNvSpPr txBox="1"/>
          <p:nvPr/>
        </p:nvSpPr>
        <p:spPr>
          <a:xfrm>
            <a:off x="-1011768" y="294368"/>
            <a:ext cx="803425" cy="369332"/>
          </a:xfrm>
          <a:prstGeom prst="rect">
            <a:avLst/>
          </a:prstGeom>
          <a:noFill/>
        </p:spPr>
        <p:txBody>
          <a:bodyPr wrap="none" rtlCol="0">
            <a:spAutoFit/>
          </a:bodyPr>
          <a:lstStyle/>
          <a:p>
            <a:r>
              <a:rPr kumimoji="1" lang="en-US" altLang="ja-JP" dirty="0"/>
              <a:t>1: 5</a:t>
            </a:r>
            <a:r>
              <a:rPr kumimoji="1" lang="ja-JP" altLang="en-US" dirty="0"/>
              <a:t>分</a:t>
            </a:r>
          </a:p>
        </p:txBody>
      </p:sp>
      <p:sp>
        <p:nvSpPr>
          <p:cNvPr id="6" name="テキスト ボックス 5">
            <a:extLst>
              <a:ext uri="{FF2B5EF4-FFF2-40B4-BE49-F238E27FC236}">
                <a16:creationId xmlns:a16="http://schemas.microsoft.com/office/drawing/2014/main" id="{0C6C2879-0417-2268-9AFB-65F8E576FDB9}"/>
              </a:ext>
            </a:extLst>
          </p:cNvPr>
          <p:cNvSpPr txBox="1"/>
          <p:nvPr/>
        </p:nvSpPr>
        <p:spPr>
          <a:xfrm>
            <a:off x="-1428549" y="2431228"/>
            <a:ext cx="1220206" cy="369332"/>
          </a:xfrm>
          <a:prstGeom prst="rect">
            <a:avLst/>
          </a:prstGeom>
          <a:noFill/>
        </p:spPr>
        <p:txBody>
          <a:bodyPr wrap="none" rtlCol="0">
            <a:spAutoFit/>
          </a:bodyPr>
          <a:lstStyle/>
          <a:p>
            <a:r>
              <a:rPr lang="en-US" altLang="ja-JP" dirty="0"/>
              <a:t>3</a:t>
            </a:r>
            <a:r>
              <a:rPr kumimoji="1" lang="en-US" altLang="ja-JP" dirty="0"/>
              <a:t>.1: </a:t>
            </a:r>
            <a:r>
              <a:rPr lang="en-US" altLang="ja-JP" dirty="0"/>
              <a:t>3-4</a:t>
            </a:r>
            <a:r>
              <a:rPr kumimoji="1" lang="ja-JP" altLang="en-US" dirty="0"/>
              <a:t>分</a:t>
            </a:r>
          </a:p>
        </p:txBody>
      </p:sp>
    </p:spTree>
    <p:extLst>
      <p:ext uri="{BB962C8B-B14F-4D97-AF65-F5344CB8AC3E}">
        <p14:creationId xmlns:p14="http://schemas.microsoft.com/office/powerpoint/2010/main" val="3533011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1B1681E-FC75-49FE-83E2-6A4F343D721E}"/>
              </a:ext>
            </a:extLst>
          </p:cNvPr>
          <p:cNvSpPr>
            <a:spLocks noGrp="1"/>
          </p:cNvSpPr>
          <p:nvPr>
            <p:ph type="sldNum" sz="quarter" idx="12"/>
          </p:nvPr>
        </p:nvSpPr>
        <p:spPr/>
        <p:txBody>
          <a:bodyPr/>
          <a:lstStyle/>
          <a:p>
            <a:fld id="{10699C8D-F842-49A6-A00D-0295EA5A1C7D}" type="slidenum">
              <a:rPr kumimoji="1" lang="ja-JP" altLang="en-US" smtClean="0"/>
              <a:t>41</a:t>
            </a:fld>
            <a:endParaRPr kumimoji="1" lang="ja-JP" altLang="en-US"/>
          </a:p>
        </p:txBody>
      </p:sp>
      <p:sp>
        <p:nvSpPr>
          <p:cNvPr id="36" name="Oval 35"/>
          <p:cNvSpPr/>
          <p:nvPr/>
        </p:nvSpPr>
        <p:spPr>
          <a:xfrm>
            <a:off x="5703490" y="1217704"/>
            <a:ext cx="1280160" cy="12801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テキスト ボックス 7">
            <a:extLst>
              <a:ext uri="{FF2B5EF4-FFF2-40B4-BE49-F238E27FC236}">
                <a16:creationId xmlns:a16="http://schemas.microsoft.com/office/drawing/2014/main" id="{3179FF37-40DA-BB42-DC2C-C498A08018F4}"/>
              </a:ext>
            </a:extLst>
          </p:cNvPr>
          <p:cNvSpPr txBox="1"/>
          <p:nvPr/>
        </p:nvSpPr>
        <p:spPr>
          <a:xfrm>
            <a:off x="14445" y="1762070"/>
            <a:ext cx="5487099" cy="3416320"/>
          </a:xfrm>
          <a:prstGeom prst="rect">
            <a:avLst/>
          </a:prstGeom>
          <a:noFill/>
        </p:spPr>
        <p:txBody>
          <a:bodyPr wrap="square">
            <a:spAutoFit/>
          </a:bodyPr>
          <a:lstStyle/>
          <a:p>
            <a:r>
              <a:rPr lang="ja-JP" altLang="en-US" sz="3600" dirty="0"/>
              <a:t>多くの金属や合金を含むある種の物質を冷却していくと、ある温度（</a:t>
            </a:r>
            <a:r>
              <a:rPr lang="ja-JP" altLang="en-US" sz="3600" dirty="0">
                <a:solidFill>
                  <a:srgbClr val="FF0000"/>
                </a:solidFill>
              </a:rPr>
              <a:t>臨界温度</a:t>
            </a:r>
            <a:r>
              <a:rPr lang="en-US" altLang="ja-JP" sz="3600" dirty="0">
                <a:solidFill>
                  <a:srgbClr val="FF0000"/>
                </a:solidFill>
              </a:rPr>
              <a:t>Tc</a:t>
            </a:r>
            <a:r>
              <a:rPr lang="ja-JP" altLang="en-US" sz="3600" dirty="0"/>
              <a:t>）を下回ったとき、「</a:t>
            </a:r>
            <a:r>
              <a:rPr lang="ja-JP" altLang="en-US" sz="3600" dirty="0">
                <a:solidFill>
                  <a:srgbClr val="0070C0"/>
                </a:solidFill>
              </a:rPr>
              <a:t>超伝導</a:t>
            </a:r>
            <a:r>
              <a:rPr lang="ja-JP" altLang="en-US" sz="3600" dirty="0"/>
              <a:t>」と呼ばれる状態に転移する。</a:t>
            </a:r>
            <a:endParaRPr lang="en-US" altLang="ja-JP" sz="3600" dirty="0"/>
          </a:p>
        </p:txBody>
      </p:sp>
      <p:sp>
        <p:nvSpPr>
          <p:cNvPr id="21" name="テキスト ボックス 20">
            <a:extLst>
              <a:ext uri="{FF2B5EF4-FFF2-40B4-BE49-F238E27FC236}">
                <a16:creationId xmlns:a16="http://schemas.microsoft.com/office/drawing/2014/main" id="{687BFA3F-B9F0-7B6C-2EA3-BD2BC45F34E0}"/>
              </a:ext>
            </a:extLst>
          </p:cNvPr>
          <p:cNvSpPr txBox="1"/>
          <p:nvPr/>
        </p:nvSpPr>
        <p:spPr>
          <a:xfrm>
            <a:off x="5878647" y="1392052"/>
            <a:ext cx="947938" cy="892552"/>
          </a:xfrm>
          <a:prstGeom prst="rect">
            <a:avLst/>
          </a:prstGeom>
          <a:noFill/>
        </p:spPr>
        <p:txBody>
          <a:bodyPr wrap="square">
            <a:spAutoFit/>
          </a:bodyPr>
          <a:lstStyle/>
          <a:p>
            <a:pPr algn="ctr"/>
            <a:r>
              <a:rPr lang="ja-JP" altLang="en-US" sz="3200" b="1" dirty="0"/>
              <a:t>常</a:t>
            </a:r>
            <a:endParaRPr lang="en-US" altLang="ja-JP" sz="3200" b="1" dirty="0"/>
          </a:p>
          <a:p>
            <a:pPr algn="ctr"/>
            <a:r>
              <a:rPr lang="en-US" altLang="ja-JP" sz="2000" dirty="0"/>
              <a:t>T&gt;T</a:t>
            </a:r>
            <a:r>
              <a:rPr lang="en-US" altLang="ja-JP" sz="2000" baseline="-25000" dirty="0"/>
              <a:t>c</a:t>
            </a:r>
          </a:p>
        </p:txBody>
      </p:sp>
      <p:sp>
        <p:nvSpPr>
          <p:cNvPr id="2" name="テキスト ボックス 1">
            <a:extLst>
              <a:ext uri="{FF2B5EF4-FFF2-40B4-BE49-F238E27FC236}">
                <a16:creationId xmlns:a16="http://schemas.microsoft.com/office/drawing/2014/main" id="{4014907D-7B99-6C70-51EF-6B16FFDD362A}"/>
              </a:ext>
            </a:extLst>
          </p:cNvPr>
          <p:cNvSpPr txBox="1"/>
          <p:nvPr/>
        </p:nvSpPr>
        <p:spPr>
          <a:xfrm>
            <a:off x="29183" y="41659"/>
            <a:ext cx="2597281" cy="400110"/>
          </a:xfrm>
          <a:prstGeom prst="rect">
            <a:avLst/>
          </a:prstGeom>
          <a:noFill/>
          <a:ln w="63500">
            <a:solidFill>
              <a:schemeClr val="tx1"/>
            </a:solidFill>
          </a:ln>
        </p:spPr>
        <p:txBody>
          <a:bodyPr wrap="square">
            <a:spAutoFit/>
          </a:bodyPr>
          <a:lstStyle/>
          <a:p>
            <a:pPr algn="ctr"/>
            <a:r>
              <a:rPr kumimoji="1" lang="en-US" altLang="ja-JP" sz="2000" b="1" dirty="0"/>
              <a:t>3.1 </a:t>
            </a:r>
            <a:r>
              <a:rPr kumimoji="1" lang="ja-JP" altLang="en-US" sz="2000" b="1" dirty="0"/>
              <a:t>マイスナー効果</a:t>
            </a:r>
            <a:endParaRPr kumimoji="1" lang="en-US" altLang="ja-JP" sz="2000" b="1" dirty="0"/>
          </a:p>
        </p:txBody>
      </p:sp>
      <p:sp>
        <p:nvSpPr>
          <p:cNvPr id="5" name="テキスト ボックス 4">
            <a:extLst>
              <a:ext uri="{FF2B5EF4-FFF2-40B4-BE49-F238E27FC236}">
                <a16:creationId xmlns:a16="http://schemas.microsoft.com/office/drawing/2014/main" id="{A235409C-6EE9-92AD-7B6C-CB80B05C16CA}"/>
              </a:ext>
            </a:extLst>
          </p:cNvPr>
          <p:cNvSpPr txBox="1"/>
          <p:nvPr/>
        </p:nvSpPr>
        <p:spPr>
          <a:xfrm>
            <a:off x="6967332" y="1302601"/>
            <a:ext cx="1723549" cy="461665"/>
          </a:xfrm>
          <a:prstGeom prst="rect">
            <a:avLst/>
          </a:prstGeom>
          <a:noFill/>
        </p:spPr>
        <p:txBody>
          <a:bodyPr wrap="none" rtlCol="0">
            <a:spAutoFit/>
          </a:bodyPr>
          <a:lstStyle/>
          <a:p>
            <a:r>
              <a:rPr kumimoji="1" lang="ja-JP" altLang="en-US" sz="2400" b="1" dirty="0"/>
              <a:t>例えば、鉛</a:t>
            </a:r>
          </a:p>
        </p:txBody>
      </p:sp>
    </p:spTree>
    <p:extLst>
      <p:ext uri="{BB962C8B-B14F-4D97-AF65-F5344CB8AC3E}">
        <p14:creationId xmlns:p14="http://schemas.microsoft.com/office/powerpoint/2010/main" val="3125676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1B1681E-FC75-49FE-83E2-6A4F343D721E}"/>
              </a:ext>
            </a:extLst>
          </p:cNvPr>
          <p:cNvSpPr>
            <a:spLocks noGrp="1"/>
          </p:cNvSpPr>
          <p:nvPr>
            <p:ph type="sldNum" sz="quarter" idx="12"/>
          </p:nvPr>
        </p:nvSpPr>
        <p:spPr/>
        <p:txBody>
          <a:bodyPr/>
          <a:lstStyle/>
          <a:p>
            <a:fld id="{10699C8D-F842-49A6-A00D-0295EA5A1C7D}" type="slidenum">
              <a:rPr kumimoji="1" lang="ja-JP" altLang="en-US" smtClean="0"/>
              <a:t>42</a:t>
            </a:fld>
            <a:endParaRPr kumimoji="1" lang="ja-JP" altLang="en-US"/>
          </a:p>
        </p:txBody>
      </p:sp>
      <p:sp>
        <p:nvSpPr>
          <p:cNvPr id="36" name="Oval 35"/>
          <p:cNvSpPr/>
          <p:nvPr/>
        </p:nvSpPr>
        <p:spPr>
          <a:xfrm>
            <a:off x="5703490" y="1217704"/>
            <a:ext cx="1280160" cy="12801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66">
            <a:extLst>
              <a:ext uri="{FF2B5EF4-FFF2-40B4-BE49-F238E27FC236}">
                <a16:creationId xmlns:a16="http://schemas.microsoft.com/office/drawing/2014/main" id="{803574CF-5567-48EC-8D85-E26BAF3F81F2}"/>
              </a:ext>
            </a:extLst>
          </p:cNvPr>
          <p:cNvSpPr/>
          <p:nvPr/>
        </p:nvSpPr>
        <p:spPr>
          <a:xfrm>
            <a:off x="8942180" y="2874690"/>
            <a:ext cx="1280160" cy="128016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77">
            <a:extLst>
              <a:ext uri="{FF2B5EF4-FFF2-40B4-BE49-F238E27FC236}">
                <a16:creationId xmlns:a16="http://schemas.microsoft.com/office/drawing/2014/main" id="{46FC7A22-4274-49E3-9CC6-45D9DBF8ED13}"/>
              </a:ext>
            </a:extLst>
          </p:cNvPr>
          <p:cNvCxnSpPr/>
          <p:nvPr/>
        </p:nvCxnSpPr>
        <p:spPr>
          <a:xfrm>
            <a:off x="7325510" y="2225626"/>
            <a:ext cx="1308864" cy="824812"/>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03602A10-F4A5-45F3-B9F9-1E83ACFFFDF7}"/>
              </a:ext>
            </a:extLst>
          </p:cNvPr>
          <p:cNvSpPr txBox="1"/>
          <p:nvPr/>
        </p:nvSpPr>
        <p:spPr>
          <a:xfrm rot="1791411">
            <a:off x="7288573" y="2216586"/>
            <a:ext cx="1305165" cy="369332"/>
          </a:xfrm>
          <a:prstGeom prst="rect">
            <a:avLst/>
          </a:prstGeom>
          <a:noFill/>
        </p:spPr>
        <p:txBody>
          <a:bodyPr wrap="none" rtlCol="0">
            <a:spAutoFit/>
          </a:bodyPr>
          <a:lstStyle/>
          <a:p>
            <a:r>
              <a:rPr lang="en-US" altLang="ja-JP" dirty="0"/>
              <a:t>Cool down</a:t>
            </a:r>
            <a:endParaRPr lang="ja-JP" altLang="en-US" dirty="0"/>
          </a:p>
        </p:txBody>
      </p:sp>
      <p:sp>
        <p:nvSpPr>
          <p:cNvPr id="8" name="テキスト ボックス 7">
            <a:extLst>
              <a:ext uri="{FF2B5EF4-FFF2-40B4-BE49-F238E27FC236}">
                <a16:creationId xmlns:a16="http://schemas.microsoft.com/office/drawing/2014/main" id="{3179FF37-40DA-BB42-DC2C-C498A08018F4}"/>
              </a:ext>
            </a:extLst>
          </p:cNvPr>
          <p:cNvSpPr txBox="1"/>
          <p:nvPr/>
        </p:nvSpPr>
        <p:spPr>
          <a:xfrm>
            <a:off x="14445" y="1762070"/>
            <a:ext cx="5487099" cy="3416320"/>
          </a:xfrm>
          <a:prstGeom prst="rect">
            <a:avLst/>
          </a:prstGeom>
          <a:noFill/>
        </p:spPr>
        <p:txBody>
          <a:bodyPr wrap="square">
            <a:spAutoFit/>
          </a:bodyPr>
          <a:lstStyle/>
          <a:p>
            <a:r>
              <a:rPr lang="ja-JP" altLang="en-US" sz="3600" dirty="0"/>
              <a:t>多くの金属や合金を含むある種の物質を冷却していくと、ある温度（</a:t>
            </a:r>
            <a:r>
              <a:rPr lang="ja-JP" altLang="en-US" sz="3600" dirty="0">
                <a:solidFill>
                  <a:srgbClr val="FF0000"/>
                </a:solidFill>
              </a:rPr>
              <a:t>臨界温度</a:t>
            </a:r>
            <a:r>
              <a:rPr lang="en-US" altLang="ja-JP" sz="3600" dirty="0">
                <a:solidFill>
                  <a:srgbClr val="FF0000"/>
                </a:solidFill>
              </a:rPr>
              <a:t>Tc</a:t>
            </a:r>
            <a:r>
              <a:rPr lang="ja-JP" altLang="en-US" sz="3600" dirty="0"/>
              <a:t>）を下回ったとき、「</a:t>
            </a:r>
            <a:r>
              <a:rPr lang="ja-JP" altLang="en-US" sz="3600" dirty="0">
                <a:solidFill>
                  <a:srgbClr val="0070C0"/>
                </a:solidFill>
              </a:rPr>
              <a:t>超伝導</a:t>
            </a:r>
            <a:r>
              <a:rPr lang="ja-JP" altLang="en-US" sz="3600" dirty="0"/>
              <a:t>」と呼ばれる状態に転移する。</a:t>
            </a:r>
            <a:endParaRPr lang="en-US" altLang="ja-JP" sz="3600" dirty="0"/>
          </a:p>
        </p:txBody>
      </p:sp>
      <p:sp>
        <p:nvSpPr>
          <p:cNvPr id="20" name="テキスト ボックス 19">
            <a:extLst>
              <a:ext uri="{FF2B5EF4-FFF2-40B4-BE49-F238E27FC236}">
                <a16:creationId xmlns:a16="http://schemas.microsoft.com/office/drawing/2014/main" id="{E03D0ACD-57C9-04B1-C508-2E474A8EDD9D}"/>
              </a:ext>
            </a:extLst>
          </p:cNvPr>
          <p:cNvSpPr txBox="1"/>
          <p:nvPr/>
        </p:nvSpPr>
        <p:spPr>
          <a:xfrm>
            <a:off x="9192196" y="3049038"/>
            <a:ext cx="799584" cy="892552"/>
          </a:xfrm>
          <a:prstGeom prst="rect">
            <a:avLst/>
          </a:prstGeom>
          <a:noFill/>
        </p:spPr>
        <p:txBody>
          <a:bodyPr wrap="square">
            <a:spAutoFit/>
          </a:bodyPr>
          <a:lstStyle/>
          <a:p>
            <a:pPr algn="ctr"/>
            <a:r>
              <a:rPr lang="ja-JP" altLang="en-US" sz="3200" b="1" dirty="0">
                <a:solidFill>
                  <a:srgbClr val="0070C0"/>
                </a:solidFill>
              </a:rPr>
              <a:t>超</a:t>
            </a:r>
            <a:endParaRPr lang="en-US" altLang="ja-JP" sz="3200" b="1" dirty="0">
              <a:solidFill>
                <a:srgbClr val="0070C0"/>
              </a:solidFill>
            </a:endParaRPr>
          </a:p>
          <a:p>
            <a:pPr algn="ctr"/>
            <a:r>
              <a:rPr lang="en-US" altLang="ja-JP" sz="2000" dirty="0"/>
              <a:t>T&lt;T</a:t>
            </a:r>
            <a:r>
              <a:rPr lang="en-US" altLang="ja-JP" sz="2000" baseline="-25000" dirty="0"/>
              <a:t>c</a:t>
            </a:r>
          </a:p>
        </p:txBody>
      </p:sp>
      <p:sp>
        <p:nvSpPr>
          <p:cNvPr id="21" name="テキスト ボックス 20">
            <a:extLst>
              <a:ext uri="{FF2B5EF4-FFF2-40B4-BE49-F238E27FC236}">
                <a16:creationId xmlns:a16="http://schemas.microsoft.com/office/drawing/2014/main" id="{687BFA3F-B9F0-7B6C-2EA3-BD2BC45F34E0}"/>
              </a:ext>
            </a:extLst>
          </p:cNvPr>
          <p:cNvSpPr txBox="1"/>
          <p:nvPr/>
        </p:nvSpPr>
        <p:spPr>
          <a:xfrm>
            <a:off x="5878647" y="1392052"/>
            <a:ext cx="947938" cy="892552"/>
          </a:xfrm>
          <a:prstGeom prst="rect">
            <a:avLst/>
          </a:prstGeom>
          <a:noFill/>
        </p:spPr>
        <p:txBody>
          <a:bodyPr wrap="square">
            <a:spAutoFit/>
          </a:bodyPr>
          <a:lstStyle/>
          <a:p>
            <a:pPr algn="ctr"/>
            <a:r>
              <a:rPr lang="ja-JP" altLang="en-US" sz="3200" b="1" dirty="0"/>
              <a:t>常</a:t>
            </a:r>
            <a:endParaRPr lang="en-US" altLang="ja-JP" sz="3200" b="1" dirty="0"/>
          </a:p>
          <a:p>
            <a:pPr algn="ctr"/>
            <a:r>
              <a:rPr lang="en-US" altLang="ja-JP" sz="2000" dirty="0"/>
              <a:t>T&gt;T</a:t>
            </a:r>
            <a:r>
              <a:rPr lang="en-US" altLang="ja-JP" sz="2000" baseline="-25000" dirty="0"/>
              <a:t>c</a:t>
            </a:r>
          </a:p>
        </p:txBody>
      </p:sp>
      <p:sp>
        <p:nvSpPr>
          <p:cNvPr id="2" name="テキスト ボックス 1">
            <a:extLst>
              <a:ext uri="{FF2B5EF4-FFF2-40B4-BE49-F238E27FC236}">
                <a16:creationId xmlns:a16="http://schemas.microsoft.com/office/drawing/2014/main" id="{41B3D955-8C5D-DC57-6DE4-0337C76FD6B8}"/>
              </a:ext>
            </a:extLst>
          </p:cNvPr>
          <p:cNvSpPr txBox="1"/>
          <p:nvPr/>
        </p:nvSpPr>
        <p:spPr>
          <a:xfrm>
            <a:off x="29183" y="41659"/>
            <a:ext cx="2597281" cy="400110"/>
          </a:xfrm>
          <a:prstGeom prst="rect">
            <a:avLst/>
          </a:prstGeom>
          <a:noFill/>
          <a:ln>
            <a:solidFill>
              <a:schemeClr val="tx1"/>
            </a:solidFill>
          </a:ln>
        </p:spPr>
        <p:txBody>
          <a:bodyPr wrap="square">
            <a:spAutoFit/>
          </a:bodyPr>
          <a:lstStyle/>
          <a:p>
            <a:pPr algn="ctr"/>
            <a:r>
              <a:rPr kumimoji="1" lang="en-US" altLang="ja-JP" sz="2000" b="1" dirty="0"/>
              <a:t>3.1 </a:t>
            </a:r>
            <a:r>
              <a:rPr kumimoji="1" lang="ja-JP" altLang="en-US" sz="2000" b="1" dirty="0"/>
              <a:t>マイスナー効果</a:t>
            </a:r>
            <a:endParaRPr kumimoji="1" lang="en-US" altLang="ja-JP" sz="2000" b="1" dirty="0"/>
          </a:p>
        </p:txBody>
      </p:sp>
      <p:sp>
        <p:nvSpPr>
          <p:cNvPr id="4" name="テキスト ボックス 3">
            <a:extLst>
              <a:ext uri="{FF2B5EF4-FFF2-40B4-BE49-F238E27FC236}">
                <a16:creationId xmlns:a16="http://schemas.microsoft.com/office/drawing/2014/main" id="{F414FF27-E3DC-E274-7C85-CC2CC5D861B2}"/>
              </a:ext>
            </a:extLst>
          </p:cNvPr>
          <p:cNvSpPr txBox="1"/>
          <p:nvPr/>
        </p:nvSpPr>
        <p:spPr>
          <a:xfrm>
            <a:off x="6967332" y="1302601"/>
            <a:ext cx="1723549" cy="461665"/>
          </a:xfrm>
          <a:prstGeom prst="rect">
            <a:avLst/>
          </a:prstGeom>
          <a:noFill/>
        </p:spPr>
        <p:txBody>
          <a:bodyPr wrap="none" rtlCol="0">
            <a:spAutoFit/>
          </a:bodyPr>
          <a:lstStyle/>
          <a:p>
            <a:r>
              <a:rPr kumimoji="1" lang="ja-JP" altLang="en-US" sz="2400" b="1" dirty="0"/>
              <a:t>例えば、鉛</a:t>
            </a:r>
          </a:p>
        </p:txBody>
      </p:sp>
    </p:spTree>
    <p:extLst>
      <p:ext uri="{BB962C8B-B14F-4D97-AF65-F5344CB8AC3E}">
        <p14:creationId xmlns:p14="http://schemas.microsoft.com/office/powerpoint/2010/main" val="1065711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1B1681E-FC75-49FE-83E2-6A4F343D721E}"/>
              </a:ext>
            </a:extLst>
          </p:cNvPr>
          <p:cNvSpPr>
            <a:spLocks noGrp="1"/>
          </p:cNvSpPr>
          <p:nvPr>
            <p:ph type="sldNum" sz="quarter" idx="12"/>
          </p:nvPr>
        </p:nvSpPr>
        <p:spPr/>
        <p:txBody>
          <a:bodyPr/>
          <a:lstStyle/>
          <a:p>
            <a:fld id="{10699C8D-F842-49A6-A00D-0295EA5A1C7D}" type="slidenum">
              <a:rPr kumimoji="1" lang="ja-JP" altLang="en-US" smtClean="0"/>
              <a:t>43</a:t>
            </a:fld>
            <a:endParaRPr kumimoji="1" lang="ja-JP" altLang="en-US"/>
          </a:p>
        </p:txBody>
      </p:sp>
      <p:sp>
        <p:nvSpPr>
          <p:cNvPr id="36" name="Oval 35"/>
          <p:cNvSpPr/>
          <p:nvPr/>
        </p:nvSpPr>
        <p:spPr>
          <a:xfrm>
            <a:off x="5703490" y="1217704"/>
            <a:ext cx="1280160" cy="12801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66">
            <a:extLst>
              <a:ext uri="{FF2B5EF4-FFF2-40B4-BE49-F238E27FC236}">
                <a16:creationId xmlns:a16="http://schemas.microsoft.com/office/drawing/2014/main" id="{803574CF-5567-48EC-8D85-E26BAF3F81F2}"/>
              </a:ext>
            </a:extLst>
          </p:cNvPr>
          <p:cNvSpPr/>
          <p:nvPr/>
        </p:nvSpPr>
        <p:spPr>
          <a:xfrm>
            <a:off x="8942180" y="2874690"/>
            <a:ext cx="1280160" cy="128016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77">
            <a:extLst>
              <a:ext uri="{FF2B5EF4-FFF2-40B4-BE49-F238E27FC236}">
                <a16:creationId xmlns:a16="http://schemas.microsoft.com/office/drawing/2014/main" id="{46FC7A22-4274-49E3-9CC6-45D9DBF8ED13}"/>
              </a:ext>
            </a:extLst>
          </p:cNvPr>
          <p:cNvCxnSpPr/>
          <p:nvPr/>
        </p:nvCxnSpPr>
        <p:spPr>
          <a:xfrm>
            <a:off x="7325510" y="2225626"/>
            <a:ext cx="1308864" cy="824812"/>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4" name="Oval 42">
            <a:extLst>
              <a:ext uri="{FF2B5EF4-FFF2-40B4-BE49-F238E27FC236}">
                <a16:creationId xmlns:a16="http://schemas.microsoft.com/office/drawing/2014/main" id="{75F30643-FA76-4A49-94B7-EA45F8B84161}"/>
              </a:ext>
            </a:extLst>
          </p:cNvPr>
          <p:cNvSpPr/>
          <p:nvPr/>
        </p:nvSpPr>
        <p:spPr>
          <a:xfrm>
            <a:off x="5702764" y="4544237"/>
            <a:ext cx="1280160" cy="128016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58">
            <a:extLst>
              <a:ext uri="{FF2B5EF4-FFF2-40B4-BE49-F238E27FC236}">
                <a16:creationId xmlns:a16="http://schemas.microsoft.com/office/drawing/2014/main" id="{CDBC39DF-BFE5-465B-9108-710CAF4C3DC5}"/>
              </a:ext>
            </a:extLst>
          </p:cNvPr>
          <p:cNvSpPr/>
          <p:nvPr/>
        </p:nvSpPr>
        <p:spPr>
          <a:xfrm>
            <a:off x="7196795" y="3933418"/>
            <a:ext cx="59782" cy="2501798"/>
          </a:xfrm>
          <a:custGeom>
            <a:avLst/>
            <a:gdLst>
              <a:gd name="connsiteX0" fmla="*/ 29261 w 614762"/>
              <a:gd name="connsiteY0" fmla="*/ 0 h 2501798"/>
              <a:gd name="connsiteX1" fmla="*/ 219456 w 614762"/>
              <a:gd name="connsiteY1" fmla="*/ 534009 h 2501798"/>
              <a:gd name="connsiteX2" fmla="*/ 614477 w 614762"/>
              <a:gd name="connsiteY2" fmla="*/ 1258214 h 2501798"/>
              <a:gd name="connsiteX3" fmla="*/ 153620 w 614762"/>
              <a:gd name="connsiteY3" fmla="*/ 1975104 h 2501798"/>
              <a:gd name="connsiteX4" fmla="*/ 0 w 614762"/>
              <a:gd name="connsiteY4" fmla="*/ 2501798 h 2501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762" h="2501798">
                <a:moveTo>
                  <a:pt x="29261" y="0"/>
                </a:moveTo>
                <a:cubicBezTo>
                  <a:pt x="75590" y="162153"/>
                  <a:pt x="121920" y="324307"/>
                  <a:pt x="219456" y="534009"/>
                </a:cubicBezTo>
                <a:cubicBezTo>
                  <a:pt x="316992" y="743711"/>
                  <a:pt x="625450" y="1018031"/>
                  <a:pt x="614477" y="1258214"/>
                </a:cubicBezTo>
                <a:cubicBezTo>
                  <a:pt x="603504" y="1498397"/>
                  <a:pt x="256033" y="1767840"/>
                  <a:pt x="153620" y="1975104"/>
                </a:cubicBezTo>
                <a:cubicBezTo>
                  <a:pt x="51207" y="2182368"/>
                  <a:pt x="25603" y="2342083"/>
                  <a:pt x="0" y="2501798"/>
                </a:cubicBezTo>
              </a:path>
            </a:pathLst>
          </a:custGeom>
          <a:noFill/>
          <a:ln w="19050">
            <a:solidFill>
              <a:schemeClr val="tx1"/>
            </a:solidFill>
            <a:head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59">
            <a:extLst>
              <a:ext uri="{FF2B5EF4-FFF2-40B4-BE49-F238E27FC236}">
                <a16:creationId xmlns:a16="http://schemas.microsoft.com/office/drawing/2014/main" id="{B332B704-30D2-4D4C-8C93-340EC6333941}"/>
              </a:ext>
            </a:extLst>
          </p:cNvPr>
          <p:cNvSpPr/>
          <p:nvPr/>
        </p:nvSpPr>
        <p:spPr>
          <a:xfrm>
            <a:off x="6650417" y="3933418"/>
            <a:ext cx="377125" cy="2501798"/>
          </a:xfrm>
          <a:custGeom>
            <a:avLst/>
            <a:gdLst>
              <a:gd name="connsiteX0" fmla="*/ 29261 w 614762"/>
              <a:gd name="connsiteY0" fmla="*/ 0 h 2501798"/>
              <a:gd name="connsiteX1" fmla="*/ 219456 w 614762"/>
              <a:gd name="connsiteY1" fmla="*/ 534009 h 2501798"/>
              <a:gd name="connsiteX2" fmla="*/ 614477 w 614762"/>
              <a:gd name="connsiteY2" fmla="*/ 1258214 h 2501798"/>
              <a:gd name="connsiteX3" fmla="*/ 153620 w 614762"/>
              <a:gd name="connsiteY3" fmla="*/ 1975104 h 2501798"/>
              <a:gd name="connsiteX4" fmla="*/ 0 w 614762"/>
              <a:gd name="connsiteY4" fmla="*/ 2501798 h 2501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762" h="2501798">
                <a:moveTo>
                  <a:pt x="29261" y="0"/>
                </a:moveTo>
                <a:cubicBezTo>
                  <a:pt x="75590" y="162153"/>
                  <a:pt x="121920" y="324307"/>
                  <a:pt x="219456" y="534009"/>
                </a:cubicBezTo>
                <a:cubicBezTo>
                  <a:pt x="316992" y="743711"/>
                  <a:pt x="625450" y="1018031"/>
                  <a:pt x="614477" y="1258214"/>
                </a:cubicBezTo>
                <a:cubicBezTo>
                  <a:pt x="603504" y="1498397"/>
                  <a:pt x="256033" y="1767840"/>
                  <a:pt x="153620" y="1975104"/>
                </a:cubicBezTo>
                <a:cubicBezTo>
                  <a:pt x="51207" y="2182368"/>
                  <a:pt x="25603" y="2342083"/>
                  <a:pt x="0" y="2501798"/>
                </a:cubicBezTo>
              </a:path>
            </a:pathLst>
          </a:custGeom>
          <a:noFill/>
          <a:ln w="19050">
            <a:solidFill>
              <a:schemeClr val="tx1"/>
            </a:solidFill>
            <a:head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65">
            <a:extLst>
              <a:ext uri="{FF2B5EF4-FFF2-40B4-BE49-F238E27FC236}">
                <a16:creationId xmlns:a16="http://schemas.microsoft.com/office/drawing/2014/main" id="{E8DA629B-B063-4840-9B50-007346381A85}"/>
              </a:ext>
            </a:extLst>
          </p:cNvPr>
          <p:cNvPicPr>
            <a:picLocks noChangeAspect="1"/>
          </p:cNvPicPr>
          <p:nvPr/>
        </p:nvPicPr>
        <p:blipFill>
          <a:blip r:embed="rId2"/>
          <a:stretch>
            <a:fillRect/>
          </a:stretch>
        </p:blipFill>
        <p:spPr>
          <a:xfrm flipH="1">
            <a:off x="5360440" y="3885757"/>
            <a:ext cx="725487" cy="2597121"/>
          </a:xfrm>
          <a:prstGeom prst="rect">
            <a:avLst/>
          </a:prstGeom>
        </p:spPr>
      </p:pic>
      <p:cxnSp>
        <p:nvCxnSpPr>
          <p:cNvPr id="19" name="Straight Arrow Connector 80">
            <a:extLst>
              <a:ext uri="{FF2B5EF4-FFF2-40B4-BE49-F238E27FC236}">
                <a16:creationId xmlns:a16="http://schemas.microsoft.com/office/drawing/2014/main" id="{588F45FE-4E9F-4B33-89F7-EB1B2F68A077}"/>
              </a:ext>
            </a:extLst>
          </p:cNvPr>
          <p:cNvCxnSpPr/>
          <p:nvPr/>
        </p:nvCxnSpPr>
        <p:spPr>
          <a:xfrm flipH="1">
            <a:off x="7385348" y="3990113"/>
            <a:ext cx="1428063" cy="769848"/>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E528D72-53A7-4592-815E-44F2EAFE48CA}"/>
              </a:ext>
            </a:extLst>
          </p:cNvPr>
          <p:cNvSpPr txBox="1"/>
          <p:nvPr/>
        </p:nvSpPr>
        <p:spPr>
          <a:xfrm rot="1791411">
            <a:off x="7288573" y="2216586"/>
            <a:ext cx="1305165" cy="369332"/>
          </a:xfrm>
          <a:prstGeom prst="rect">
            <a:avLst/>
          </a:prstGeom>
          <a:noFill/>
        </p:spPr>
        <p:txBody>
          <a:bodyPr wrap="none" rtlCol="0">
            <a:spAutoFit/>
          </a:bodyPr>
          <a:lstStyle/>
          <a:p>
            <a:r>
              <a:rPr lang="en-US" altLang="ja-JP" dirty="0"/>
              <a:t>Cool down</a:t>
            </a:r>
            <a:endParaRPr lang="ja-JP" altLang="en-US" dirty="0"/>
          </a:p>
        </p:txBody>
      </p:sp>
      <p:sp>
        <p:nvSpPr>
          <p:cNvPr id="21" name="テキスト ボックス 20">
            <a:extLst>
              <a:ext uri="{FF2B5EF4-FFF2-40B4-BE49-F238E27FC236}">
                <a16:creationId xmlns:a16="http://schemas.microsoft.com/office/drawing/2014/main" id="{749FF224-0B23-4530-AC7B-48AEA795719A}"/>
              </a:ext>
            </a:extLst>
          </p:cNvPr>
          <p:cNvSpPr txBox="1"/>
          <p:nvPr/>
        </p:nvSpPr>
        <p:spPr>
          <a:xfrm rot="19919385">
            <a:off x="7607050" y="3910216"/>
            <a:ext cx="1099981" cy="369332"/>
          </a:xfrm>
          <a:prstGeom prst="rect">
            <a:avLst/>
          </a:prstGeom>
          <a:noFill/>
        </p:spPr>
        <p:txBody>
          <a:bodyPr wrap="none" rtlCol="0">
            <a:spAutoFit/>
          </a:bodyPr>
          <a:lstStyle/>
          <a:p>
            <a:r>
              <a:rPr lang="en-US" altLang="ja-JP" dirty="0"/>
              <a:t>Apply H</a:t>
            </a:r>
            <a:r>
              <a:rPr lang="en-US" altLang="ja-JP" baseline="-25000" dirty="0"/>
              <a:t>0</a:t>
            </a:r>
            <a:endParaRPr lang="ja-JP" altLang="en-US" baseline="-25000" dirty="0"/>
          </a:p>
        </p:txBody>
      </p:sp>
      <p:sp>
        <p:nvSpPr>
          <p:cNvPr id="6" name="テキスト ボックス 5">
            <a:extLst>
              <a:ext uri="{FF2B5EF4-FFF2-40B4-BE49-F238E27FC236}">
                <a16:creationId xmlns:a16="http://schemas.microsoft.com/office/drawing/2014/main" id="{3CC0F115-2879-72E3-19E4-BD76DEC0272F}"/>
              </a:ext>
            </a:extLst>
          </p:cNvPr>
          <p:cNvSpPr txBox="1"/>
          <p:nvPr/>
        </p:nvSpPr>
        <p:spPr>
          <a:xfrm>
            <a:off x="14445" y="2209543"/>
            <a:ext cx="5487099" cy="2308324"/>
          </a:xfrm>
          <a:prstGeom prst="rect">
            <a:avLst/>
          </a:prstGeom>
          <a:noFill/>
        </p:spPr>
        <p:txBody>
          <a:bodyPr wrap="square">
            <a:spAutoFit/>
          </a:bodyPr>
          <a:lstStyle/>
          <a:p>
            <a:r>
              <a:rPr lang="ja-JP" altLang="en-US" sz="3600" dirty="0"/>
              <a:t>ここに外から磁場をかけると、全て排除され、内部の磁束はゼロになる（</a:t>
            </a:r>
            <a:r>
              <a:rPr lang="ja-JP" altLang="en-US" sz="3600" b="1" dirty="0"/>
              <a:t>磁束排除</a:t>
            </a:r>
            <a:r>
              <a:rPr lang="ja-JP" altLang="en-US" sz="3600" dirty="0"/>
              <a:t>）</a:t>
            </a:r>
            <a:endParaRPr lang="en-US" altLang="ja-JP" sz="3600" dirty="0"/>
          </a:p>
        </p:txBody>
      </p:sp>
      <p:sp>
        <p:nvSpPr>
          <p:cNvPr id="7" name="テキスト ボックス 6">
            <a:extLst>
              <a:ext uri="{FF2B5EF4-FFF2-40B4-BE49-F238E27FC236}">
                <a16:creationId xmlns:a16="http://schemas.microsoft.com/office/drawing/2014/main" id="{FA351F6D-6F2F-C83C-84B9-7EFFE35D7A48}"/>
              </a:ext>
            </a:extLst>
          </p:cNvPr>
          <p:cNvSpPr txBox="1"/>
          <p:nvPr/>
        </p:nvSpPr>
        <p:spPr>
          <a:xfrm>
            <a:off x="5878647" y="1392052"/>
            <a:ext cx="947938" cy="892552"/>
          </a:xfrm>
          <a:prstGeom prst="rect">
            <a:avLst/>
          </a:prstGeom>
          <a:noFill/>
        </p:spPr>
        <p:txBody>
          <a:bodyPr wrap="square">
            <a:spAutoFit/>
          </a:bodyPr>
          <a:lstStyle/>
          <a:p>
            <a:pPr algn="ctr"/>
            <a:r>
              <a:rPr lang="ja-JP" altLang="en-US" sz="3200" b="1" dirty="0"/>
              <a:t>常</a:t>
            </a:r>
            <a:endParaRPr lang="en-US" altLang="ja-JP" sz="3200" b="1" dirty="0"/>
          </a:p>
          <a:p>
            <a:pPr algn="ctr"/>
            <a:r>
              <a:rPr lang="en-US" altLang="ja-JP" sz="2000" dirty="0"/>
              <a:t>T&gt;T</a:t>
            </a:r>
            <a:r>
              <a:rPr lang="en-US" altLang="ja-JP" sz="2000" baseline="-25000" dirty="0"/>
              <a:t>c</a:t>
            </a:r>
          </a:p>
        </p:txBody>
      </p:sp>
      <p:sp>
        <p:nvSpPr>
          <p:cNvPr id="12" name="テキスト ボックス 11">
            <a:extLst>
              <a:ext uri="{FF2B5EF4-FFF2-40B4-BE49-F238E27FC236}">
                <a16:creationId xmlns:a16="http://schemas.microsoft.com/office/drawing/2014/main" id="{FC2662C6-2ACB-FD48-531F-0E9CD1184035}"/>
              </a:ext>
            </a:extLst>
          </p:cNvPr>
          <p:cNvSpPr txBox="1"/>
          <p:nvPr/>
        </p:nvSpPr>
        <p:spPr>
          <a:xfrm>
            <a:off x="5981394" y="4699055"/>
            <a:ext cx="799584" cy="892552"/>
          </a:xfrm>
          <a:prstGeom prst="rect">
            <a:avLst/>
          </a:prstGeom>
          <a:noFill/>
        </p:spPr>
        <p:txBody>
          <a:bodyPr wrap="square">
            <a:spAutoFit/>
          </a:bodyPr>
          <a:lstStyle/>
          <a:p>
            <a:pPr algn="ctr"/>
            <a:r>
              <a:rPr lang="ja-JP" altLang="en-US" sz="3200" b="1" dirty="0">
                <a:solidFill>
                  <a:srgbClr val="0070C0"/>
                </a:solidFill>
              </a:rPr>
              <a:t>超</a:t>
            </a:r>
            <a:endParaRPr lang="en-US" altLang="ja-JP" sz="3200" b="1" dirty="0">
              <a:solidFill>
                <a:srgbClr val="0070C0"/>
              </a:solidFill>
            </a:endParaRPr>
          </a:p>
          <a:p>
            <a:pPr algn="ctr"/>
            <a:r>
              <a:rPr lang="en-US" altLang="ja-JP" sz="2000" dirty="0"/>
              <a:t>T&lt;T</a:t>
            </a:r>
            <a:r>
              <a:rPr lang="en-US" altLang="ja-JP" sz="2000" baseline="-25000" dirty="0"/>
              <a:t>c</a:t>
            </a:r>
          </a:p>
        </p:txBody>
      </p:sp>
      <p:sp>
        <p:nvSpPr>
          <p:cNvPr id="13" name="テキスト ボックス 12">
            <a:extLst>
              <a:ext uri="{FF2B5EF4-FFF2-40B4-BE49-F238E27FC236}">
                <a16:creationId xmlns:a16="http://schemas.microsoft.com/office/drawing/2014/main" id="{B41D3FCF-4DAE-0971-CF63-6269B8A51AAA}"/>
              </a:ext>
            </a:extLst>
          </p:cNvPr>
          <p:cNvSpPr txBox="1"/>
          <p:nvPr/>
        </p:nvSpPr>
        <p:spPr>
          <a:xfrm>
            <a:off x="9192196" y="3049038"/>
            <a:ext cx="799584" cy="892552"/>
          </a:xfrm>
          <a:prstGeom prst="rect">
            <a:avLst/>
          </a:prstGeom>
          <a:noFill/>
        </p:spPr>
        <p:txBody>
          <a:bodyPr wrap="square">
            <a:spAutoFit/>
          </a:bodyPr>
          <a:lstStyle/>
          <a:p>
            <a:pPr algn="ctr"/>
            <a:r>
              <a:rPr lang="ja-JP" altLang="en-US" sz="3200" b="1" dirty="0">
                <a:solidFill>
                  <a:srgbClr val="0070C0"/>
                </a:solidFill>
              </a:rPr>
              <a:t>超</a:t>
            </a:r>
            <a:endParaRPr lang="en-US" altLang="ja-JP" sz="3200" b="1" dirty="0">
              <a:solidFill>
                <a:srgbClr val="0070C0"/>
              </a:solidFill>
            </a:endParaRPr>
          </a:p>
          <a:p>
            <a:pPr algn="ctr"/>
            <a:r>
              <a:rPr lang="en-US" altLang="ja-JP" sz="2000" dirty="0"/>
              <a:t>T&lt;T</a:t>
            </a:r>
            <a:r>
              <a:rPr lang="en-US" altLang="ja-JP" sz="2000" baseline="-25000" dirty="0"/>
              <a:t>c</a:t>
            </a:r>
          </a:p>
        </p:txBody>
      </p:sp>
      <p:sp>
        <p:nvSpPr>
          <p:cNvPr id="2" name="テキスト ボックス 1">
            <a:extLst>
              <a:ext uri="{FF2B5EF4-FFF2-40B4-BE49-F238E27FC236}">
                <a16:creationId xmlns:a16="http://schemas.microsoft.com/office/drawing/2014/main" id="{7080AF8B-5FAE-E204-5C70-92B35A0FBDE9}"/>
              </a:ext>
            </a:extLst>
          </p:cNvPr>
          <p:cNvSpPr txBox="1"/>
          <p:nvPr/>
        </p:nvSpPr>
        <p:spPr>
          <a:xfrm>
            <a:off x="29183" y="41659"/>
            <a:ext cx="2597281" cy="400110"/>
          </a:xfrm>
          <a:prstGeom prst="rect">
            <a:avLst/>
          </a:prstGeom>
          <a:noFill/>
          <a:ln>
            <a:solidFill>
              <a:schemeClr val="tx1"/>
            </a:solidFill>
          </a:ln>
        </p:spPr>
        <p:txBody>
          <a:bodyPr wrap="square">
            <a:spAutoFit/>
          </a:bodyPr>
          <a:lstStyle/>
          <a:p>
            <a:pPr algn="ctr"/>
            <a:r>
              <a:rPr kumimoji="1" lang="en-US" altLang="ja-JP" sz="2000" b="1" dirty="0"/>
              <a:t>3.1 </a:t>
            </a:r>
            <a:r>
              <a:rPr kumimoji="1" lang="ja-JP" altLang="en-US" sz="2000" b="1" dirty="0"/>
              <a:t>マイスナー効果</a:t>
            </a:r>
            <a:endParaRPr kumimoji="1" lang="en-US" altLang="ja-JP" sz="2000" b="1" dirty="0"/>
          </a:p>
        </p:txBody>
      </p:sp>
      <p:sp>
        <p:nvSpPr>
          <p:cNvPr id="4" name="テキスト ボックス 3">
            <a:extLst>
              <a:ext uri="{FF2B5EF4-FFF2-40B4-BE49-F238E27FC236}">
                <a16:creationId xmlns:a16="http://schemas.microsoft.com/office/drawing/2014/main" id="{23C5942C-0F2D-69A5-5B2C-A9D286D3A258}"/>
              </a:ext>
            </a:extLst>
          </p:cNvPr>
          <p:cNvSpPr txBox="1"/>
          <p:nvPr/>
        </p:nvSpPr>
        <p:spPr>
          <a:xfrm>
            <a:off x="6967332" y="1302601"/>
            <a:ext cx="1723549" cy="461665"/>
          </a:xfrm>
          <a:prstGeom prst="rect">
            <a:avLst/>
          </a:prstGeom>
          <a:noFill/>
        </p:spPr>
        <p:txBody>
          <a:bodyPr wrap="none" rtlCol="0">
            <a:spAutoFit/>
          </a:bodyPr>
          <a:lstStyle/>
          <a:p>
            <a:r>
              <a:rPr kumimoji="1" lang="ja-JP" altLang="en-US" sz="2400" b="1" dirty="0"/>
              <a:t>例えば、鉛</a:t>
            </a:r>
          </a:p>
        </p:txBody>
      </p:sp>
    </p:spTree>
    <p:extLst>
      <p:ext uri="{BB962C8B-B14F-4D97-AF65-F5344CB8AC3E}">
        <p14:creationId xmlns:p14="http://schemas.microsoft.com/office/powerpoint/2010/main" val="3664416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1B1681E-FC75-49FE-83E2-6A4F343D721E}"/>
              </a:ext>
            </a:extLst>
          </p:cNvPr>
          <p:cNvSpPr>
            <a:spLocks noGrp="1"/>
          </p:cNvSpPr>
          <p:nvPr>
            <p:ph type="sldNum" sz="quarter" idx="12"/>
          </p:nvPr>
        </p:nvSpPr>
        <p:spPr/>
        <p:txBody>
          <a:bodyPr/>
          <a:lstStyle/>
          <a:p>
            <a:fld id="{10699C8D-F842-49A6-A00D-0295EA5A1C7D}" type="slidenum">
              <a:rPr kumimoji="1" lang="ja-JP" altLang="en-US" smtClean="0"/>
              <a:t>44</a:t>
            </a:fld>
            <a:endParaRPr kumimoji="1" lang="ja-JP" altLang="en-US"/>
          </a:p>
        </p:txBody>
      </p:sp>
      <p:sp>
        <p:nvSpPr>
          <p:cNvPr id="36" name="Oval 35"/>
          <p:cNvSpPr/>
          <p:nvPr/>
        </p:nvSpPr>
        <p:spPr>
          <a:xfrm>
            <a:off x="5703490" y="1217704"/>
            <a:ext cx="1280160" cy="12801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テキスト ボックス 5">
            <a:extLst>
              <a:ext uri="{FF2B5EF4-FFF2-40B4-BE49-F238E27FC236}">
                <a16:creationId xmlns:a16="http://schemas.microsoft.com/office/drawing/2014/main" id="{847368D4-88EA-257A-6B12-39C6D6CD3F5E}"/>
              </a:ext>
            </a:extLst>
          </p:cNvPr>
          <p:cNvSpPr txBox="1"/>
          <p:nvPr/>
        </p:nvSpPr>
        <p:spPr>
          <a:xfrm>
            <a:off x="5878647" y="1392052"/>
            <a:ext cx="947938" cy="892552"/>
          </a:xfrm>
          <a:prstGeom prst="rect">
            <a:avLst/>
          </a:prstGeom>
          <a:noFill/>
        </p:spPr>
        <p:txBody>
          <a:bodyPr wrap="square">
            <a:spAutoFit/>
          </a:bodyPr>
          <a:lstStyle/>
          <a:p>
            <a:pPr algn="ctr"/>
            <a:r>
              <a:rPr lang="ja-JP" altLang="en-US" sz="3200" b="1" dirty="0"/>
              <a:t>常</a:t>
            </a:r>
            <a:endParaRPr lang="en-US" altLang="ja-JP" sz="3200" b="1" dirty="0"/>
          </a:p>
          <a:p>
            <a:pPr algn="ctr"/>
            <a:r>
              <a:rPr lang="en-US" altLang="ja-JP" sz="2000" dirty="0"/>
              <a:t>T&gt;T</a:t>
            </a:r>
            <a:r>
              <a:rPr lang="en-US" altLang="ja-JP" sz="2000" baseline="-25000" dirty="0"/>
              <a:t>c</a:t>
            </a:r>
          </a:p>
        </p:txBody>
      </p:sp>
      <p:sp>
        <p:nvSpPr>
          <p:cNvPr id="8" name="テキスト ボックス 7">
            <a:extLst>
              <a:ext uri="{FF2B5EF4-FFF2-40B4-BE49-F238E27FC236}">
                <a16:creationId xmlns:a16="http://schemas.microsoft.com/office/drawing/2014/main" id="{F802D45E-F2FC-7B35-4DAD-BDD44EF1E96F}"/>
              </a:ext>
            </a:extLst>
          </p:cNvPr>
          <p:cNvSpPr txBox="1"/>
          <p:nvPr/>
        </p:nvSpPr>
        <p:spPr>
          <a:xfrm>
            <a:off x="6704901" y="2215005"/>
            <a:ext cx="5487099" cy="1200329"/>
          </a:xfrm>
          <a:prstGeom prst="rect">
            <a:avLst/>
          </a:prstGeom>
          <a:noFill/>
        </p:spPr>
        <p:txBody>
          <a:bodyPr wrap="square">
            <a:spAutoFit/>
          </a:bodyPr>
          <a:lstStyle/>
          <a:p>
            <a:r>
              <a:rPr lang="ja-JP" altLang="en-US" sz="3600" dirty="0"/>
              <a:t>今度は、常伝導状態で磁場をかける。</a:t>
            </a:r>
            <a:endParaRPr lang="en-US" altLang="ja-JP" sz="3600" dirty="0"/>
          </a:p>
        </p:txBody>
      </p:sp>
      <p:sp>
        <p:nvSpPr>
          <p:cNvPr id="2" name="テキスト ボックス 1">
            <a:extLst>
              <a:ext uri="{FF2B5EF4-FFF2-40B4-BE49-F238E27FC236}">
                <a16:creationId xmlns:a16="http://schemas.microsoft.com/office/drawing/2014/main" id="{70FA7B1C-9A5E-BEE1-0656-13551CC840F9}"/>
              </a:ext>
            </a:extLst>
          </p:cNvPr>
          <p:cNvSpPr txBox="1"/>
          <p:nvPr/>
        </p:nvSpPr>
        <p:spPr>
          <a:xfrm>
            <a:off x="29183" y="41659"/>
            <a:ext cx="2597281" cy="400110"/>
          </a:xfrm>
          <a:prstGeom prst="rect">
            <a:avLst/>
          </a:prstGeom>
          <a:noFill/>
          <a:ln>
            <a:solidFill>
              <a:schemeClr val="tx1"/>
            </a:solidFill>
          </a:ln>
        </p:spPr>
        <p:txBody>
          <a:bodyPr wrap="square">
            <a:spAutoFit/>
          </a:bodyPr>
          <a:lstStyle/>
          <a:p>
            <a:pPr algn="ctr"/>
            <a:r>
              <a:rPr kumimoji="1" lang="en-US" altLang="ja-JP" sz="2000" b="1" dirty="0"/>
              <a:t>3.1 </a:t>
            </a:r>
            <a:r>
              <a:rPr kumimoji="1" lang="ja-JP" altLang="en-US" sz="2000" b="1" dirty="0"/>
              <a:t>マイスナー効果</a:t>
            </a:r>
            <a:endParaRPr kumimoji="1" lang="en-US" altLang="ja-JP" sz="2000" b="1" dirty="0"/>
          </a:p>
        </p:txBody>
      </p:sp>
      <p:sp>
        <p:nvSpPr>
          <p:cNvPr id="4" name="テキスト ボックス 3">
            <a:extLst>
              <a:ext uri="{FF2B5EF4-FFF2-40B4-BE49-F238E27FC236}">
                <a16:creationId xmlns:a16="http://schemas.microsoft.com/office/drawing/2014/main" id="{9E4A8254-08D3-31C6-A549-DF616108F2FB}"/>
              </a:ext>
            </a:extLst>
          </p:cNvPr>
          <p:cNvSpPr txBox="1"/>
          <p:nvPr/>
        </p:nvSpPr>
        <p:spPr>
          <a:xfrm>
            <a:off x="6967332" y="1302601"/>
            <a:ext cx="1723549" cy="461665"/>
          </a:xfrm>
          <a:prstGeom prst="rect">
            <a:avLst/>
          </a:prstGeom>
          <a:noFill/>
        </p:spPr>
        <p:txBody>
          <a:bodyPr wrap="none" rtlCol="0">
            <a:spAutoFit/>
          </a:bodyPr>
          <a:lstStyle/>
          <a:p>
            <a:r>
              <a:rPr kumimoji="1" lang="ja-JP" altLang="en-US" sz="2400" b="1" dirty="0"/>
              <a:t>例えば、鉛</a:t>
            </a:r>
          </a:p>
        </p:txBody>
      </p:sp>
    </p:spTree>
    <p:extLst>
      <p:ext uri="{BB962C8B-B14F-4D97-AF65-F5344CB8AC3E}">
        <p14:creationId xmlns:p14="http://schemas.microsoft.com/office/powerpoint/2010/main" val="28603172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1B1681E-FC75-49FE-83E2-6A4F343D721E}"/>
              </a:ext>
            </a:extLst>
          </p:cNvPr>
          <p:cNvSpPr>
            <a:spLocks noGrp="1"/>
          </p:cNvSpPr>
          <p:nvPr>
            <p:ph type="sldNum" sz="quarter" idx="12"/>
          </p:nvPr>
        </p:nvSpPr>
        <p:spPr/>
        <p:txBody>
          <a:bodyPr/>
          <a:lstStyle/>
          <a:p>
            <a:fld id="{10699C8D-F842-49A6-A00D-0295EA5A1C7D}" type="slidenum">
              <a:rPr kumimoji="1" lang="ja-JP" altLang="en-US" smtClean="0"/>
              <a:t>45</a:t>
            </a:fld>
            <a:endParaRPr kumimoji="1" lang="ja-JP" altLang="en-US"/>
          </a:p>
        </p:txBody>
      </p:sp>
      <p:sp>
        <p:nvSpPr>
          <p:cNvPr id="36" name="Oval 35"/>
          <p:cNvSpPr/>
          <p:nvPr/>
        </p:nvSpPr>
        <p:spPr>
          <a:xfrm>
            <a:off x="5703490" y="1217704"/>
            <a:ext cx="1280160" cy="12801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25">
            <a:extLst>
              <a:ext uri="{FF2B5EF4-FFF2-40B4-BE49-F238E27FC236}">
                <a16:creationId xmlns:a16="http://schemas.microsoft.com/office/drawing/2014/main" id="{0D634663-CB82-4C09-BFBA-F5527D2C8E71}"/>
              </a:ext>
            </a:extLst>
          </p:cNvPr>
          <p:cNvCxnSpPr/>
          <p:nvPr/>
        </p:nvCxnSpPr>
        <p:spPr>
          <a:xfrm flipV="1">
            <a:off x="1775427" y="2692126"/>
            <a:ext cx="0" cy="164528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Oval 36">
            <a:extLst>
              <a:ext uri="{FF2B5EF4-FFF2-40B4-BE49-F238E27FC236}">
                <a16:creationId xmlns:a16="http://schemas.microsoft.com/office/drawing/2014/main" id="{93253410-5CCC-4A99-BE06-5E9E1DC81273}"/>
              </a:ext>
            </a:extLst>
          </p:cNvPr>
          <p:cNvSpPr/>
          <p:nvPr/>
        </p:nvSpPr>
        <p:spPr>
          <a:xfrm>
            <a:off x="2085801" y="2874690"/>
            <a:ext cx="1280160" cy="12801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38">
            <a:extLst>
              <a:ext uri="{FF2B5EF4-FFF2-40B4-BE49-F238E27FC236}">
                <a16:creationId xmlns:a16="http://schemas.microsoft.com/office/drawing/2014/main" id="{F00E16B6-1806-46A8-AF4B-6075E8873C6D}"/>
              </a:ext>
            </a:extLst>
          </p:cNvPr>
          <p:cNvCxnSpPr/>
          <p:nvPr/>
        </p:nvCxnSpPr>
        <p:spPr>
          <a:xfrm flipV="1">
            <a:off x="2366740" y="2692126"/>
            <a:ext cx="0" cy="164528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40">
            <a:extLst>
              <a:ext uri="{FF2B5EF4-FFF2-40B4-BE49-F238E27FC236}">
                <a16:creationId xmlns:a16="http://schemas.microsoft.com/office/drawing/2014/main" id="{63419295-0CD8-4D18-81D2-AD875F8E610F}"/>
              </a:ext>
            </a:extLst>
          </p:cNvPr>
          <p:cNvCxnSpPr/>
          <p:nvPr/>
        </p:nvCxnSpPr>
        <p:spPr>
          <a:xfrm flipV="1">
            <a:off x="3061161" y="2692126"/>
            <a:ext cx="0" cy="164528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41">
            <a:extLst>
              <a:ext uri="{FF2B5EF4-FFF2-40B4-BE49-F238E27FC236}">
                <a16:creationId xmlns:a16="http://schemas.microsoft.com/office/drawing/2014/main" id="{3857F908-A393-4ED1-8BAA-B88C49DBCE2D}"/>
              </a:ext>
            </a:extLst>
          </p:cNvPr>
          <p:cNvCxnSpPr/>
          <p:nvPr/>
        </p:nvCxnSpPr>
        <p:spPr>
          <a:xfrm flipV="1">
            <a:off x="3703679" y="2692126"/>
            <a:ext cx="0" cy="164528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71">
            <a:extLst>
              <a:ext uri="{FF2B5EF4-FFF2-40B4-BE49-F238E27FC236}">
                <a16:creationId xmlns:a16="http://schemas.microsoft.com/office/drawing/2014/main" id="{AB8C5B26-B9D6-4E4B-9196-013EC76973CD}"/>
              </a:ext>
            </a:extLst>
          </p:cNvPr>
          <p:cNvCxnSpPr/>
          <p:nvPr/>
        </p:nvCxnSpPr>
        <p:spPr>
          <a:xfrm flipH="1">
            <a:off x="4008478" y="2219400"/>
            <a:ext cx="1300754" cy="779833"/>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71247B84-D741-46F2-B9EC-738EFA09960D}"/>
              </a:ext>
            </a:extLst>
          </p:cNvPr>
          <p:cNvSpPr txBox="1"/>
          <p:nvPr/>
        </p:nvSpPr>
        <p:spPr>
          <a:xfrm rot="19919385">
            <a:off x="4152909" y="2144840"/>
            <a:ext cx="1099981" cy="369332"/>
          </a:xfrm>
          <a:prstGeom prst="rect">
            <a:avLst/>
          </a:prstGeom>
          <a:noFill/>
        </p:spPr>
        <p:txBody>
          <a:bodyPr wrap="none" rtlCol="0">
            <a:spAutoFit/>
          </a:bodyPr>
          <a:lstStyle/>
          <a:p>
            <a:r>
              <a:rPr lang="en-US" altLang="ja-JP" dirty="0"/>
              <a:t>Apply H</a:t>
            </a:r>
            <a:r>
              <a:rPr lang="en-US" altLang="ja-JP" baseline="-25000" dirty="0"/>
              <a:t>0</a:t>
            </a:r>
            <a:endParaRPr lang="ja-JP" altLang="en-US" baseline="-25000" dirty="0"/>
          </a:p>
        </p:txBody>
      </p:sp>
      <p:sp>
        <p:nvSpPr>
          <p:cNvPr id="7" name="テキスト ボックス 6">
            <a:extLst>
              <a:ext uri="{FF2B5EF4-FFF2-40B4-BE49-F238E27FC236}">
                <a16:creationId xmlns:a16="http://schemas.microsoft.com/office/drawing/2014/main" id="{1D70D04D-0982-4423-F1F2-744ED875272E}"/>
              </a:ext>
            </a:extLst>
          </p:cNvPr>
          <p:cNvSpPr txBox="1"/>
          <p:nvPr/>
        </p:nvSpPr>
        <p:spPr>
          <a:xfrm>
            <a:off x="5878647" y="1392052"/>
            <a:ext cx="947938" cy="892552"/>
          </a:xfrm>
          <a:prstGeom prst="rect">
            <a:avLst/>
          </a:prstGeom>
          <a:noFill/>
        </p:spPr>
        <p:txBody>
          <a:bodyPr wrap="square">
            <a:spAutoFit/>
          </a:bodyPr>
          <a:lstStyle/>
          <a:p>
            <a:pPr algn="ctr"/>
            <a:r>
              <a:rPr lang="ja-JP" altLang="en-US" sz="3200" b="1" dirty="0"/>
              <a:t>常</a:t>
            </a:r>
            <a:endParaRPr lang="en-US" altLang="ja-JP" sz="3200" b="1" dirty="0"/>
          </a:p>
          <a:p>
            <a:pPr algn="ctr"/>
            <a:r>
              <a:rPr lang="en-US" altLang="ja-JP" sz="2000" dirty="0"/>
              <a:t>T&gt;T</a:t>
            </a:r>
            <a:r>
              <a:rPr lang="en-US" altLang="ja-JP" sz="2000" baseline="-25000" dirty="0"/>
              <a:t>c</a:t>
            </a:r>
          </a:p>
        </p:txBody>
      </p:sp>
      <p:sp>
        <p:nvSpPr>
          <p:cNvPr id="8" name="テキスト ボックス 7">
            <a:extLst>
              <a:ext uri="{FF2B5EF4-FFF2-40B4-BE49-F238E27FC236}">
                <a16:creationId xmlns:a16="http://schemas.microsoft.com/office/drawing/2014/main" id="{756F74DC-6725-445A-5FA9-FF78FECAA7C3}"/>
              </a:ext>
            </a:extLst>
          </p:cNvPr>
          <p:cNvSpPr txBox="1"/>
          <p:nvPr/>
        </p:nvSpPr>
        <p:spPr>
          <a:xfrm>
            <a:off x="2262071" y="3099596"/>
            <a:ext cx="947938" cy="892552"/>
          </a:xfrm>
          <a:prstGeom prst="rect">
            <a:avLst/>
          </a:prstGeom>
          <a:noFill/>
        </p:spPr>
        <p:txBody>
          <a:bodyPr wrap="square">
            <a:spAutoFit/>
          </a:bodyPr>
          <a:lstStyle/>
          <a:p>
            <a:pPr algn="ctr"/>
            <a:r>
              <a:rPr lang="ja-JP" altLang="en-US" sz="3200" b="1" dirty="0"/>
              <a:t>常</a:t>
            </a:r>
            <a:endParaRPr lang="en-US" altLang="ja-JP" sz="3200" b="1" dirty="0"/>
          </a:p>
          <a:p>
            <a:pPr algn="ctr"/>
            <a:r>
              <a:rPr lang="en-US" altLang="ja-JP" sz="2000" dirty="0"/>
              <a:t>T&gt;T</a:t>
            </a:r>
            <a:r>
              <a:rPr lang="en-US" altLang="ja-JP" sz="2000" baseline="-25000" dirty="0"/>
              <a:t>c</a:t>
            </a:r>
          </a:p>
        </p:txBody>
      </p:sp>
      <p:sp>
        <p:nvSpPr>
          <p:cNvPr id="12" name="テキスト ボックス 11">
            <a:extLst>
              <a:ext uri="{FF2B5EF4-FFF2-40B4-BE49-F238E27FC236}">
                <a16:creationId xmlns:a16="http://schemas.microsoft.com/office/drawing/2014/main" id="{9352023D-0474-F773-DDFB-A87E5FD30CF8}"/>
              </a:ext>
            </a:extLst>
          </p:cNvPr>
          <p:cNvSpPr txBox="1"/>
          <p:nvPr/>
        </p:nvSpPr>
        <p:spPr>
          <a:xfrm>
            <a:off x="6704901" y="2215005"/>
            <a:ext cx="5487099" cy="1200329"/>
          </a:xfrm>
          <a:prstGeom prst="rect">
            <a:avLst/>
          </a:prstGeom>
          <a:noFill/>
        </p:spPr>
        <p:txBody>
          <a:bodyPr wrap="square">
            <a:spAutoFit/>
          </a:bodyPr>
          <a:lstStyle/>
          <a:p>
            <a:r>
              <a:rPr lang="ja-JP" altLang="en-US" sz="3600" dirty="0"/>
              <a:t>今度は、常伝導状態で磁場をかける。</a:t>
            </a:r>
            <a:endParaRPr lang="en-US" altLang="ja-JP" sz="3600" dirty="0"/>
          </a:p>
        </p:txBody>
      </p:sp>
      <p:sp>
        <p:nvSpPr>
          <p:cNvPr id="2" name="テキスト ボックス 1">
            <a:extLst>
              <a:ext uri="{FF2B5EF4-FFF2-40B4-BE49-F238E27FC236}">
                <a16:creationId xmlns:a16="http://schemas.microsoft.com/office/drawing/2014/main" id="{5DF2CB73-0D6F-04DD-98D8-C614CA5BBF67}"/>
              </a:ext>
            </a:extLst>
          </p:cNvPr>
          <p:cNvSpPr txBox="1"/>
          <p:nvPr/>
        </p:nvSpPr>
        <p:spPr>
          <a:xfrm>
            <a:off x="29183" y="41659"/>
            <a:ext cx="2597281" cy="400110"/>
          </a:xfrm>
          <a:prstGeom prst="rect">
            <a:avLst/>
          </a:prstGeom>
          <a:noFill/>
          <a:ln>
            <a:solidFill>
              <a:schemeClr val="tx1"/>
            </a:solidFill>
          </a:ln>
        </p:spPr>
        <p:txBody>
          <a:bodyPr wrap="square">
            <a:spAutoFit/>
          </a:bodyPr>
          <a:lstStyle/>
          <a:p>
            <a:pPr algn="ctr"/>
            <a:r>
              <a:rPr kumimoji="1" lang="en-US" altLang="ja-JP" sz="2000" b="1" dirty="0"/>
              <a:t>3.1 </a:t>
            </a:r>
            <a:r>
              <a:rPr kumimoji="1" lang="ja-JP" altLang="en-US" sz="2000" b="1" dirty="0"/>
              <a:t>マイスナー効果</a:t>
            </a:r>
            <a:endParaRPr kumimoji="1" lang="en-US" altLang="ja-JP" sz="2000" b="1" dirty="0"/>
          </a:p>
        </p:txBody>
      </p:sp>
      <p:sp>
        <p:nvSpPr>
          <p:cNvPr id="4" name="テキスト ボックス 3">
            <a:extLst>
              <a:ext uri="{FF2B5EF4-FFF2-40B4-BE49-F238E27FC236}">
                <a16:creationId xmlns:a16="http://schemas.microsoft.com/office/drawing/2014/main" id="{0F7C6A06-7922-5457-1D36-26926A685BD1}"/>
              </a:ext>
            </a:extLst>
          </p:cNvPr>
          <p:cNvSpPr txBox="1"/>
          <p:nvPr/>
        </p:nvSpPr>
        <p:spPr>
          <a:xfrm>
            <a:off x="6967332" y="1302601"/>
            <a:ext cx="1723549" cy="461665"/>
          </a:xfrm>
          <a:prstGeom prst="rect">
            <a:avLst/>
          </a:prstGeom>
          <a:noFill/>
        </p:spPr>
        <p:txBody>
          <a:bodyPr wrap="none" rtlCol="0">
            <a:spAutoFit/>
          </a:bodyPr>
          <a:lstStyle/>
          <a:p>
            <a:r>
              <a:rPr kumimoji="1" lang="ja-JP" altLang="en-US" sz="2400" b="1" dirty="0"/>
              <a:t>例えば、鉛</a:t>
            </a:r>
          </a:p>
        </p:txBody>
      </p:sp>
    </p:spTree>
    <p:extLst>
      <p:ext uri="{BB962C8B-B14F-4D97-AF65-F5344CB8AC3E}">
        <p14:creationId xmlns:p14="http://schemas.microsoft.com/office/powerpoint/2010/main" val="42844608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84945A31-2998-46D5-A703-F1949B4ADBD0}"/>
              </a:ext>
            </a:extLst>
          </p:cNvPr>
          <p:cNvSpPr>
            <a:spLocks noGrp="1"/>
          </p:cNvSpPr>
          <p:nvPr>
            <p:ph type="ftr" sz="quarter" idx="11"/>
          </p:nvPr>
        </p:nvSpPr>
        <p:spPr/>
        <p:txBody>
          <a:bodyPr/>
          <a:lstStyle/>
          <a:p>
            <a:r>
              <a:rPr kumimoji="1" lang="en-US" altLang="ja-JP"/>
              <a:t>T. Kubo, ASSCA2018</a:t>
            </a:r>
            <a:endParaRPr kumimoji="1" lang="ja-JP" altLang="en-US"/>
          </a:p>
        </p:txBody>
      </p:sp>
      <p:sp>
        <p:nvSpPr>
          <p:cNvPr id="3" name="スライド番号プレースホルダー 2">
            <a:extLst>
              <a:ext uri="{FF2B5EF4-FFF2-40B4-BE49-F238E27FC236}">
                <a16:creationId xmlns:a16="http://schemas.microsoft.com/office/drawing/2014/main" id="{B1B1681E-FC75-49FE-83E2-6A4F343D721E}"/>
              </a:ext>
            </a:extLst>
          </p:cNvPr>
          <p:cNvSpPr>
            <a:spLocks noGrp="1"/>
          </p:cNvSpPr>
          <p:nvPr>
            <p:ph type="sldNum" sz="quarter" idx="12"/>
          </p:nvPr>
        </p:nvSpPr>
        <p:spPr/>
        <p:txBody>
          <a:bodyPr/>
          <a:lstStyle/>
          <a:p>
            <a:fld id="{10699C8D-F842-49A6-A00D-0295EA5A1C7D}" type="slidenum">
              <a:rPr kumimoji="1" lang="ja-JP" altLang="en-US" smtClean="0"/>
              <a:t>46</a:t>
            </a:fld>
            <a:endParaRPr kumimoji="1" lang="ja-JP" altLang="en-US"/>
          </a:p>
        </p:txBody>
      </p:sp>
      <p:sp>
        <p:nvSpPr>
          <p:cNvPr id="36" name="Oval 35"/>
          <p:cNvSpPr/>
          <p:nvPr/>
        </p:nvSpPr>
        <p:spPr>
          <a:xfrm>
            <a:off x="5703490" y="1217704"/>
            <a:ext cx="1280160" cy="12801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25">
            <a:extLst>
              <a:ext uri="{FF2B5EF4-FFF2-40B4-BE49-F238E27FC236}">
                <a16:creationId xmlns:a16="http://schemas.microsoft.com/office/drawing/2014/main" id="{0D634663-CB82-4C09-BFBA-F5527D2C8E71}"/>
              </a:ext>
            </a:extLst>
          </p:cNvPr>
          <p:cNvCxnSpPr/>
          <p:nvPr/>
        </p:nvCxnSpPr>
        <p:spPr>
          <a:xfrm flipV="1">
            <a:off x="1775427" y="2692126"/>
            <a:ext cx="0" cy="164528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Oval 36">
            <a:extLst>
              <a:ext uri="{FF2B5EF4-FFF2-40B4-BE49-F238E27FC236}">
                <a16:creationId xmlns:a16="http://schemas.microsoft.com/office/drawing/2014/main" id="{93253410-5CCC-4A99-BE06-5E9E1DC81273}"/>
              </a:ext>
            </a:extLst>
          </p:cNvPr>
          <p:cNvSpPr/>
          <p:nvPr/>
        </p:nvSpPr>
        <p:spPr>
          <a:xfrm>
            <a:off x="2085801" y="2874690"/>
            <a:ext cx="1280160" cy="12801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38">
            <a:extLst>
              <a:ext uri="{FF2B5EF4-FFF2-40B4-BE49-F238E27FC236}">
                <a16:creationId xmlns:a16="http://schemas.microsoft.com/office/drawing/2014/main" id="{F00E16B6-1806-46A8-AF4B-6075E8873C6D}"/>
              </a:ext>
            </a:extLst>
          </p:cNvPr>
          <p:cNvCxnSpPr/>
          <p:nvPr/>
        </p:nvCxnSpPr>
        <p:spPr>
          <a:xfrm flipV="1">
            <a:off x="2366740" y="2692126"/>
            <a:ext cx="0" cy="164528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40">
            <a:extLst>
              <a:ext uri="{FF2B5EF4-FFF2-40B4-BE49-F238E27FC236}">
                <a16:creationId xmlns:a16="http://schemas.microsoft.com/office/drawing/2014/main" id="{63419295-0CD8-4D18-81D2-AD875F8E610F}"/>
              </a:ext>
            </a:extLst>
          </p:cNvPr>
          <p:cNvCxnSpPr/>
          <p:nvPr/>
        </p:nvCxnSpPr>
        <p:spPr>
          <a:xfrm flipV="1">
            <a:off x="3061161" y="2692126"/>
            <a:ext cx="0" cy="164528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41">
            <a:extLst>
              <a:ext uri="{FF2B5EF4-FFF2-40B4-BE49-F238E27FC236}">
                <a16:creationId xmlns:a16="http://schemas.microsoft.com/office/drawing/2014/main" id="{3857F908-A393-4ED1-8BAA-B88C49DBCE2D}"/>
              </a:ext>
            </a:extLst>
          </p:cNvPr>
          <p:cNvCxnSpPr/>
          <p:nvPr/>
        </p:nvCxnSpPr>
        <p:spPr>
          <a:xfrm flipV="1">
            <a:off x="3703679" y="2692126"/>
            <a:ext cx="0" cy="164528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71">
            <a:extLst>
              <a:ext uri="{FF2B5EF4-FFF2-40B4-BE49-F238E27FC236}">
                <a16:creationId xmlns:a16="http://schemas.microsoft.com/office/drawing/2014/main" id="{AB8C5B26-B9D6-4E4B-9196-013EC76973CD}"/>
              </a:ext>
            </a:extLst>
          </p:cNvPr>
          <p:cNvCxnSpPr/>
          <p:nvPr/>
        </p:nvCxnSpPr>
        <p:spPr>
          <a:xfrm flipH="1">
            <a:off x="4008478" y="2219400"/>
            <a:ext cx="1300754" cy="779833"/>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71247B84-D741-46F2-B9EC-738EFA09960D}"/>
              </a:ext>
            </a:extLst>
          </p:cNvPr>
          <p:cNvSpPr txBox="1"/>
          <p:nvPr/>
        </p:nvSpPr>
        <p:spPr>
          <a:xfrm rot="19919385">
            <a:off x="4152909" y="2144840"/>
            <a:ext cx="1099981" cy="369332"/>
          </a:xfrm>
          <a:prstGeom prst="rect">
            <a:avLst/>
          </a:prstGeom>
          <a:noFill/>
        </p:spPr>
        <p:txBody>
          <a:bodyPr wrap="none" rtlCol="0">
            <a:spAutoFit/>
          </a:bodyPr>
          <a:lstStyle/>
          <a:p>
            <a:r>
              <a:rPr lang="en-US" altLang="ja-JP" dirty="0"/>
              <a:t>Apply H</a:t>
            </a:r>
            <a:r>
              <a:rPr lang="en-US" altLang="ja-JP" baseline="-25000" dirty="0"/>
              <a:t>0</a:t>
            </a:r>
            <a:endParaRPr lang="ja-JP" altLang="en-US" baseline="-25000" dirty="0"/>
          </a:p>
        </p:txBody>
      </p:sp>
      <p:sp>
        <p:nvSpPr>
          <p:cNvPr id="18" name="Oval 42">
            <a:extLst>
              <a:ext uri="{FF2B5EF4-FFF2-40B4-BE49-F238E27FC236}">
                <a16:creationId xmlns:a16="http://schemas.microsoft.com/office/drawing/2014/main" id="{5825464D-95D9-4B22-9881-822184144AC7}"/>
              </a:ext>
            </a:extLst>
          </p:cNvPr>
          <p:cNvSpPr/>
          <p:nvPr/>
        </p:nvSpPr>
        <p:spPr>
          <a:xfrm>
            <a:off x="5702764" y="4544237"/>
            <a:ext cx="1280160" cy="128016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58">
            <a:extLst>
              <a:ext uri="{FF2B5EF4-FFF2-40B4-BE49-F238E27FC236}">
                <a16:creationId xmlns:a16="http://schemas.microsoft.com/office/drawing/2014/main" id="{3B14517B-F950-4A46-89F2-61C72675C7B3}"/>
              </a:ext>
            </a:extLst>
          </p:cNvPr>
          <p:cNvSpPr/>
          <p:nvPr/>
        </p:nvSpPr>
        <p:spPr>
          <a:xfrm>
            <a:off x="7196795" y="3933418"/>
            <a:ext cx="59782" cy="2501798"/>
          </a:xfrm>
          <a:custGeom>
            <a:avLst/>
            <a:gdLst>
              <a:gd name="connsiteX0" fmla="*/ 29261 w 614762"/>
              <a:gd name="connsiteY0" fmla="*/ 0 h 2501798"/>
              <a:gd name="connsiteX1" fmla="*/ 219456 w 614762"/>
              <a:gd name="connsiteY1" fmla="*/ 534009 h 2501798"/>
              <a:gd name="connsiteX2" fmla="*/ 614477 w 614762"/>
              <a:gd name="connsiteY2" fmla="*/ 1258214 h 2501798"/>
              <a:gd name="connsiteX3" fmla="*/ 153620 w 614762"/>
              <a:gd name="connsiteY3" fmla="*/ 1975104 h 2501798"/>
              <a:gd name="connsiteX4" fmla="*/ 0 w 614762"/>
              <a:gd name="connsiteY4" fmla="*/ 2501798 h 2501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762" h="2501798">
                <a:moveTo>
                  <a:pt x="29261" y="0"/>
                </a:moveTo>
                <a:cubicBezTo>
                  <a:pt x="75590" y="162153"/>
                  <a:pt x="121920" y="324307"/>
                  <a:pt x="219456" y="534009"/>
                </a:cubicBezTo>
                <a:cubicBezTo>
                  <a:pt x="316992" y="743711"/>
                  <a:pt x="625450" y="1018031"/>
                  <a:pt x="614477" y="1258214"/>
                </a:cubicBezTo>
                <a:cubicBezTo>
                  <a:pt x="603504" y="1498397"/>
                  <a:pt x="256033" y="1767840"/>
                  <a:pt x="153620" y="1975104"/>
                </a:cubicBezTo>
                <a:cubicBezTo>
                  <a:pt x="51207" y="2182368"/>
                  <a:pt x="25603" y="2342083"/>
                  <a:pt x="0" y="2501798"/>
                </a:cubicBezTo>
              </a:path>
            </a:pathLst>
          </a:custGeom>
          <a:noFill/>
          <a:ln w="19050">
            <a:solidFill>
              <a:schemeClr val="tx1"/>
            </a:solidFill>
            <a:head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9">
            <a:extLst>
              <a:ext uri="{FF2B5EF4-FFF2-40B4-BE49-F238E27FC236}">
                <a16:creationId xmlns:a16="http://schemas.microsoft.com/office/drawing/2014/main" id="{B442A974-1D8A-4E3B-9C1D-3EED0521EFDD}"/>
              </a:ext>
            </a:extLst>
          </p:cNvPr>
          <p:cNvSpPr/>
          <p:nvPr/>
        </p:nvSpPr>
        <p:spPr>
          <a:xfrm>
            <a:off x="6650417" y="3933418"/>
            <a:ext cx="377125" cy="2501798"/>
          </a:xfrm>
          <a:custGeom>
            <a:avLst/>
            <a:gdLst>
              <a:gd name="connsiteX0" fmla="*/ 29261 w 614762"/>
              <a:gd name="connsiteY0" fmla="*/ 0 h 2501798"/>
              <a:gd name="connsiteX1" fmla="*/ 219456 w 614762"/>
              <a:gd name="connsiteY1" fmla="*/ 534009 h 2501798"/>
              <a:gd name="connsiteX2" fmla="*/ 614477 w 614762"/>
              <a:gd name="connsiteY2" fmla="*/ 1258214 h 2501798"/>
              <a:gd name="connsiteX3" fmla="*/ 153620 w 614762"/>
              <a:gd name="connsiteY3" fmla="*/ 1975104 h 2501798"/>
              <a:gd name="connsiteX4" fmla="*/ 0 w 614762"/>
              <a:gd name="connsiteY4" fmla="*/ 2501798 h 2501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762" h="2501798">
                <a:moveTo>
                  <a:pt x="29261" y="0"/>
                </a:moveTo>
                <a:cubicBezTo>
                  <a:pt x="75590" y="162153"/>
                  <a:pt x="121920" y="324307"/>
                  <a:pt x="219456" y="534009"/>
                </a:cubicBezTo>
                <a:cubicBezTo>
                  <a:pt x="316992" y="743711"/>
                  <a:pt x="625450" y="1018031"/>
                  <a:pt x="614477" y="1258214"/>
                </a:cubicBezTo>
                <a:cubicBezTo>
                  <a:pt x="603504" y="1498397"/>
                  <a:pt x="256033" y="1767840"/>
                  <a:pt x="153620" y="1975104"/>
                </a:cubicBezTo>
                <a:cubicBezTo>
                  <a:pt x="51207" y="2182368"/>
                  <a:pt x="25603" y="2342083"/>
                  <a:pt x="0" y="2501798"/>
                </a:cubicBezTo>
              </a:path>
            </a:pathLst>
          </a:custGeom>
          <a:noFill/>
          <a:ln w="19050">
            <a:solidFill>
              <a:schemeClr val="tx1"/>
            </a:solidFill>
            <a:head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65">
            <a:extLst>
              <a:ext uri="{FF2B5EF4-FFF2-40B4-BE49-F238E27FC236}">
                <a16:creationId xmlns:a16="http://schemas.microsoft.com/office/drawing/2014/main" id="{66C6D08F-A049-40B0-9248-BC67D16470F2}"/>
              </a:ext>
            </a:extLst>
          </p:cNvPr>
          <p:cNvPicPr>
            <a:picLocks noChangeAspect="1"/>
          </p:cNvPicPr>
          <p:nvPr/>
        </p:nvPicPr>
        <p:blipFill>
          <a:blip r:embed="rId2"/>
          <a:stretch>
            <a:fillRect/>
          </a:stretch>
        </p:blipFill>
        <p:spPr>
          <a:xfrm flipH="1">
            <a:off x="5360440" y="3885757"/>
            <a:ext cx="725487" cy="2597121"/>
          </a:xfrm>
          <a:prstGeom prst="rect">
            <a:avLst/>
          </a:prstGeom>
        </p:spPr>
      </p:pic>
      <p:cxnSp>
        <p:nvCxnSpPr>
          <p:cNvPr id="23" name="Straight Arrow Connector 72">
            <a:extLst>
              <a:ext uri="{FF2B5EF4-FFF2-40B4-BE49-F238E27FC236}">
                <a16:creationId xmlns:a16="http://schemas.microsoft.com/office/drawing/2014/main" id="{4D5EF73E-0FD5-4EBA-8A33-6CB8F2923883}"/>
              </a:ext>
            </a:extLst>
          </p:cNvPr>
          <p:cNvCxnSpPr/>
          <p:nvPr/>
        </p:nvCxnSpPr>
        <p:spPr>
          <a:xfrm>
            <a:off x="3959693" y="4154850"/>
            <a:ext cx="1272139" cy="731704"/>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722A28A4-7E65-4CF7-A027-9D906CAEBCF9}"/>
              </a:ext>
            </a:extLst>
          </p:cNvPr>
          <p:cNvSpPr txBox="1"/>
          <p:nvPr/>
        </p:nvSpPr>
        <p:spPr>
          <a:xfrm rot="1791411">
            <a:off x="3867466" y="4077546"/>
            <a:ext cx="1305165" cy="369332"/>
          </a:xfrm>
          <a:prstGeom prst="rect">
            <a:avLst/>
          </a:prstGeom>
          <a:noFill/>
        </p:spPr>
        <p:txBody>
          <a:bodyPr wrap="none" rtlCol="0">
            <a:spAutoFit/>
          </a:bodyPr>
          <a:lstStyle/>
          <a:p>
            <a:r>
              <a:rPr lang="en-US" altLang="ja-JP" dirty="0"/>
              <a:t>Cool down</a:t>
            </a:r>
            <a:endParaRPr lang="ja-JP" altLang="en-US" dirty="0"/>
          </a:p>
        </p:txBody>
      </p:sp>
      <p:sp>
        <p:nvSpPr>
          <p:cNvPr id="5" name="テキスト ボックス 4">
            <a:extLst>
              <a:ext uri="{FF2B5EF4-FFF2-40B4-BE49-F238E27FC236}">
                <a16:creationId xmlns:a16="http://schemas.microsoft.com/office/drawing/2014/main" id="{88E8F198-C7AB-2C4F-694F-6F314B4D2654}"/>
              </a:ext>
            </a:extLst>
          </p:cNvPr>
          <p:cNvSpPr txBox="1"/>
          <p:nvPr/>
        </p:nvSpPr>
        <p:spPr>
          <a:xfrm>
            <a:off x="5878647" y="1392052"/>
            <a:ext cx="947938" cy="892552"/>
          </a:xfrm>
          <a:prstGeom prst="rect">
            <a:avLst/>
          </a:prstGeom>
          <a:noFill/>
        </p:spPr>
        <p:txBody>
          <a:bodyPr wrap="square">
            <a:spAutoFit/>
          </a:bodyPr>
          <a:lstStyle/>
          <a:p>
            <a:pPr algn="ctr"/>
            <a:r>
              <a:rPr lang="ja-JP" altLang="en-US" sz="3200" b="1" dirty="0"/>
              <a:t>常</a:t>
            </a:r>
            <a:endParaRPr lang="en-US" altLang="ja-JP" sz="3200" b="1" dirty="0"/>
          </a:p>
          <a:p>
            <a:pPr algn="ctr"/>
            <a:r>
              <a:rPr lang="en-US" altLang="ja-JP" sz="2000" dirty="0"/>
              <a:t>T&gt;T</a:t>
            </a:r>
            <a:r>
              <a:rPr lang="en-US" altLang="ja-JP" sz="2000" baseline="-25000" dirty="0"/>
              <a:t>c</a:t>
            </a:r>
          </a:p>
        </p:txBody>
      </p:sp>
      <p:sp>
        <p:nvSpPr>
          <p:cNvPr id="6" name="テキスト ボックス 5">
            <a:extLst>
              <a:ext uri="{FF2B5EF4-FFF2-40B4-BE49-F238E27FC236}">
                <a16:creationId xmlns:a16="http://schemas.microsoft.com/office/drawing/2014/main" id="{9E71AA96-F447-88C6-7DF5-934EC34F45F7}"/>
              </a:ext>
            </a:extLst>
          </p:cNvPr>
          <p:cNvSpPr txBox="1"/>
          <p:nvPr/>
        </p:nvSpPr>
        <p:spPr>
          <a:xfrm>
            <a:off x="2262071" y="3099596"/>
            <a:ext cx="947938" cy="892552"/>
          </a:xfrm>
          <a:prstGeom prst="rect">
            <a:avLst/>
          </a:prstGeom>
          <a:noFill/>
        </p:spPr>
        <p:txBody>
          <a:bodyPr wrap="square">
            <a:spAutoFit/>
          </a:bodyPr>
          <a:lstStyle/>
          <a:p>
            <a:pPr algn="ctr"/>
            <a:r>
              <a:rPr lang="ja-JP" altLang="en-US" sz="3200" b="1" dirty="0"/>
              <a:t>常</a:t>
            </a:r>
            <a:endParaRPr lang="en-US" altLang="ja-JP" sz="3200" b="1" dirty="0"/>
          </a:p>
          <a:p>
            <a:pPr algn="ctr"/>
            <a:r>
              <a:rPr lang="en-US" altLang="ja-JP" sz="2000" dirty="0"/>
              <a:t>T&gt;T</a:t>
            </a:r>
            <a:r>
              <a:rPr lang="en-US" altLang="ja-JP" sz="2000" baseline="-25000" dirty="0"/>
              <a:t>c</a:t>
            </a:r>
          </a:p>
        </p:txBody>
      </p:sp>
      <p:sp>
        <p:nvSpPr>
          <p:cNvPr id="8" name="テキスト ボックス 7">
            <a:extLst>
              <a:ext uri="{FF2B5EF4-FFF2-40B4-BE49-F238E27FC236}">
                <a16:creationId xmlns:a16="http://schemas.microsoft.com/office/drawing/2014/main" id="{E75C9111-C6DB-2BFB-2B7F-1E162A23F393}"/>
              </a:ext>
            </a:extLst>
          </p:cNvPr>
          <p:cNvSpPr txBox="1"/>
          <p:nvPr/>
        </p:nvSpPr>
        <p:spPr>
          <a:xfrm>
            <a:off x="5981394" y="4699055"/>
            <a:ext cx="799584" cy="892552"/>
          </a:xfrm>
          <a:prstGeom prst="rect">
            <a:avLst/>
          </a:prstGeom>
          <a:noFill/>
        </p:spPr>
        <p:txBody>
          <a:bodyPr wrap="square">
            <a:spAutoFit/>
          </a:bodyPr>
          <a:lstStyle/>
          <a:p>
            <a:pPr algn="ctr"/>
            <a:r>
              <a:rPr lang="ja-JP" altLang="en-US" sz="3200" b="1" dirty="0">
                <a:solidFill>
                  <a:srgbClr val="0070C0"/>
                </a:solidFill>
              </a:rPr>
              <a:t>超</a:t>
            </a:r>
            <a:endParaRPr lang="en-US" altLang="ja-JP" sz="3200" b="1" dirty="0">
              <a:solidFill>
                <a:srgbClr val="0070C0"/>
              </a:solidFill>
            </a:endParaRPr>
          </a:p>
          <a:p>
            <a:pPr algn="ctr"/>
            <a:r>
              <a:rPr lang="en-US" altLang="ja-JP" sz="2000" dirty="0"/>
              <a:t>T&lt;T</a:t>
            </a:r>
            <a:r>
              <a:rPr lang="en-US" altLang="ja-JP" sz="2000" baseline="-25000" dirty="0"/>
              <a:t>c</a:t>
            </a:r>
          </a:p>
        </p:txBody>
      </p:sp>
      <p:sp>
        <p:nvSpPr>
          <p:cNvPr id="12" name="テキスト ボックス 11">
            <a:extLst>
              <a:ext uri="{FF2B5EF4-FFF2-40B4-BE49-F238E27FC236}">
                <a16:creationId xmlns:a16="http://schemas.microsoft.com/office/drawing/2014/main" id="{D718E93E-8510-063D-F008-B2701931A541}"/>
              </a:ext>
            </a:extLst>
          </p:cNvPr>
          <p:cNvSpPr txBox="1"/>
          <p:nvPr/>
        </p:nvSpPr>
        <p:spPr>
          <a:xfrm>
            <a:off x="6704901" y="2215005"/>
            <a:ext cx="5487099" cy="1754326"/>
          </a:xfrm>
          <a:prstGeom prst="rect">
            <a:avLst/>
          </a:prstGeom>
          <a:noFill/>
        </p:spPr>
        <p:txBody>
          <a:bodyPr wrap="square">
            <a:spAutoFit/>
          </a:bodyPr>
          <a:lstStyle/>
          <a:p>
            <a:r>
              <a:rPr lang="ja-JP" altLang="en-US" sz="3600" dirty="0"/>
              <a:t>今度は、常伝導状態で磁場をかける。それから冷やす → </a:t>
            </a:r>
            <a:r>
              <a:rPr lang="ja-JP" altLang="en-US" sz="3600" b="1" dirty="0"/>
              <a:t>磁束排除</a:t>
            </a:r>
            <a:endParaRPr lang="en-US" altLang="ja-JP" sz="3600" b="1" dirty="0"/>
          </a:p>
        </p:txBody>
      </p:sp>
      <p:sp>
        <p:nvSpPr>
          <p:cNvPr id="4" name="テキスト ボックス 3">
            <a:extLst>
              <a:ext uri="{FF2B5EF4-FFF2-40B4-BE49-F238E27FC236}">
                <a16:creationId xmlns:a16="http://schemas.microsoft.com/office/drawing/2014/main" id="{94E50AE4-5B86-A9C0-FC4D-B4309D601C8F}"/>
              </a:ext>
            </a:extLst>
          </p:cNvPr>
          <p:cNvSpPr txBox="1"/>
          <p:nvPr/>
        </p:nvSpPr>
        <p:spPr>
          <a:xfrm>
            <a:off x="29183" y="41659"/>
            <a:ext cx="2597281" cy="400110"/>
          </a:xfrm>
          <a:prstGeom prst="rect">
            <a:avLst/>
          </a:prstGeom>
          <a:noFill/>
          <a:ln>
            <a:solidFill>
              <a:schemeClr val="tx1"/>
            </a:solidFill>
          </a:ln>
        </p:spPr>
        <p:txBody>
          <a:bodyPr wrap="square">
            <a:spAutoFit/>
          </a:bodyPr>
          <a:lstStyle/>
          <a:p>
            <a:pPr algn="ctr"/>
            <a:r>
              <a:rPr kumimoji="1" lang="en-US" altLang="ja-JP" sz="2000" b="1" dirty="0"/>
              <a:t>3.1 </a:t>
            </a:r>
            <a:r>
              <a:rPr kumimoji="1" lang="ja-JP" altLang="en-US" sz="2000" b="1" dirty="0"/>
              <a:t>マイスナー効果</a:t>
            </a:r>
            <a:endParaRPr kumimoji="1" lang="en-US" altLang="ja-JP" sz="2000" b="1" dirty="0"/>
          </a:p>
        </p:txBody>
      </p:sp>
      <p:sp>
        <p:nvSpPr>
          <p:cNvPr id="7" name="テキスト ボックス 6">
            <a:extLst>
              <a:ext uri="{FF2B5EF4-FFF2-40B4-BE49-F238E27FC236}">
                <a16:creationId xmlns:a16="http://schemas.microsoft.com/office/drawing/2014/main" id="{CEBA199A-BC2E-2159-CCF4-DC1BD0E470D4}"/>
              </a:ext>
            </a:extLst>
          </p:cNvPr>
          <p:cNvSpPr txBox="1"/>
          <p:nvPr/>
        </p:nvSpPr>
        <p:spPr>
          <a:xfrm>
            <a:off x="6967332" y="1302601"/>
            <a:ext cx="1723549" cy="461665"/>
          </a:xfrm>
          <a:prstGeom prst="rect">
            <a:avLst/>
          </a:prstGeom>
          <a:noFill/>
        </p:spPr>
        <p:txBody>
          <a:bodyPr wrap="none" rtlCol="0">
            <a:spAutoFit/>
          </a:bodyPr>
          <a:lstStyle/>
          <a:p>
            <a:r>
              <a:rPr kumimoji="1" lang="ja-JP" altLang="en-US" sz="2400" b="1" dirty="0"/>
              <a:t>例えば、鉛</a:t>
            </a:r>
          </a:p>
        </p:txBody>
      </p:sp>
    </p:spTree>
    <p:extLst>
      <p:ext uri="{BB962C8B-B14F-4D97-AF65-F5344CB8AC3E}">
        <p14:creationId xmlns:p14="http://schemas.microsoft.com/office/powerpoint/2010/main" val="3099733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1B1681E-FC75-49FE-83E2-6A4F343D721E}"/>
              </a:ext>
            </a:extLst>
          </p:cNvPr>
          <p:cNvSpPr>
            <a:spLocks noGrp="1"/>
          </p:cNvSpPr>
          <p:nvPr>
            <p:ph type="sldNum" sz="quarter" idx="12"/>
          </p:nvPr>
        </p:nvSpPr>
        <p:spPr/>
        <p:txBody>
          <a:bodyPr/>
          <a:lstStyle/>
          <a:p>
            <a:fld id="{10699C8D-F842-49A6-A00D-0295EA5A1C7D}" type="slidenum">
              <a:rPr kumimoji="1" lang="ja-JP" altLang="en-US" smtClean="0"/>
              <a:t>47</a:t>
            </a:fld>
            <a:endParaRPr kumimoji="1" lang="ja-JP" altLang="en-US"/>
          </a:p>
        </p:txBody>
      </p:sp>
      <p:cxnSp>
        <p:nvCxnSpPr>
          <p:cNvPr id="26" name="Straight Arrow Connector 25"/>
          <p:cNvCxnSpPr/>
          <p:nvPr/>
        </p:nvCxnSpPr>
        <p:spPr>
          <a:xfrm flipV="1">
            <a:off x="1775427" y="2692126"/>
            <a:ext cx="0" cy="164528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703490" y="1217704"/>
            <a:ext cx="1280160" cy="12801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085801" y="2874690"/>
            <a:ext cx="1280160" cy="12801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flipV="1">
            <a:off x="2366740" y="2692126"/>
            <a:ext cx="0" cy="164528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3061161" y="2692126"/>
            <a:ext cx="0" cy="164528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3703679" y="2692126"/>
            <a:ext cx="0" cy="164528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5702764" y="4544237"/>
            <a:ext cx="1280160" cy="128016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7196795" y="3933418"/>
            <a:ext cx="59782" cy="2501798"/>
          </a:xfrm>
          <a:custGeom>
            <a:avLst/>
            <a:gdLst>
              <a:gd name="connsiteX0" fmla="*/ 29261 w 614762"/>
              <a:gd name="connsiteY0" fmla="*/ 0 h 2501798"/>
              <a:gd name="connsiteX1" fmla="*/ 219456 w 614762"/>
              <a:gd name="connsiteY1" fmla="*/ 534009 h 2501798"/>
              <a:gd name="connsiteX2" fmla="*/ 614477 w 614762"/>
              <a:gd name="connsiteY2" fmla="*/ 1258214 h 2501798"/>
              <a:gd name="connsiteX3" fmla="*/ 153620 w 614762"/>
              <a:gd name="connsiteY3" fmla="*/ 1975104 h 2501798"/>
              <a:gd name="connsiteX4" fmla="*/ 0 w 614762"/>
              <a:gd name="connsiteY4" fmla="*/ 2501798 h 2501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762" h="2501798">
                <a:moveTo>
                  <a:pt x="29261" y="0"/>
                </a:moveTo>
                <a:cubicBezTo>
                  <a:pt x="75590" y="162153"/>
                  <a:pt x="121920" y="324307"/>
                  <a:pt x="219456" y="534009"/>
                </a:cubicBezTo>
                <a:cubicBezTo>
                  <a:pt x="316992" y="743711"/>
                  <a:pt x="625450" y="1018031"/>
                  <a:pt x="614477" y="1258214"/>
                </a:cubicBezTo>
                <a:cubicBezTo>
                  <a:pt x="603504" y="1498397"/>
                  <a:pt x="256033" y="1767840"/>
                  <a:pt x="153620" y="1975104"/>
                </a:cubicBezTo>
                <a:cubicBezTo>
                  <a:pt x="51207" y="2182368"/>
                  <a:pt x="25603" y="2342083"/>
                  <a:pt x="0" y="2501798"/>
                </a:cubicBezTo>
              </a:path>
            </a:pathLst>
          </a:custGeom>
          <a:noFill/>
          <a:ln w="19050">
            <a:solidFill>
              <a:schemeClr val="tx1"/>
            </a:solidFill>
            <a:head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650417" y="3933418"/>
            <a:ext cx="377125" cy="2501798"/>
          </a:xfrm>
          <a:custGeom>
            <a:avLst/>
            <a:gdLst>
              <a:gd name="connsiteX0" fmla="*/ 29261 w 614762"/>
              <a:gd name="connsiteY0" fmla="*/ 0 h 2501798"/>
              <a:gd name="connsiteX1" fmla="*/ 219456 w 614762"/>
              <a:gd name="connsiteY1" fmla="*/ 534009 h 2501798"/>
              <a:gd name="connsiteX2" fmla="*/ 614477 w 614762"/>
              <a:gd name="connsiteY2" fmla="*/ 1258214 h 2501798"/>
              <a:gd name="connsiteX3" fmla="*/ 153620 w 614762"/>
              <a:gd name="connsiteY3" fmla="*/ 1975104 h 2501798"/>
              <a:gd name="connsiteX4" fmla="*/ 0 w 614762"/>
              <a:gd name="connsiteY4" fmla="*/ 2501798 h 2501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762" h="2501798">
                <a:moveTo>
                  <a:pt x="29261" y="0"/>
                </a:moveTo>
                <a:cubicBezTo>
                  <a:pt x="75590" y="162153"/>
                  <a:pt x="121920" y="324307"/>
                  <a:pt x="219456" y="534009"/>
                </a:cubicBezTo>
                <a:cubicBezTo>
                  <a:pt x="316992" y="743711"/>
                  <a:pt x="625450" y="1018031"/>
                  <a:pt x="614477" y="1258214"/>
                </a:cubicBezTo>
                <a:cubicBezTo>
                  <a:pt x="603504" y="1498397"/>
                  <a:pt x="256033" y="1767840"/>
                  <a:pt x="153620" y="1975104"/>
                </a:cubicBezTo>
                <a:cubicBezTo>
                  <a:pt x="51207" y="2182368"/>
                  <a:pt x="25603" y="2342083"/>
                  <a:pt x="0" y="2501798"/>
                </a:cubicBezTo>
              </a:path>
            </a:pathLst>
          </a:custGeom>
          <a:noFill/>
          <a:ln w="19050">
            <a:solidFill>
              <a:schemeClr val="tx1"/>
            </a:solidFill>
            <a:head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p:cNvPicPr>
            <a:picLocks noChangeAspect="1"/>
          </p:cNvPicPr>
          <p:nvPr/>
        </p:nvPicPr>
        <p:blipFill>
          <a:blip r:embed="rId2"/>
          <a:stretch>
            <a:fillRect/>
          </a:stretch>
        </p:blipFill>
        <p:spPr>
          <a:xfrm flipH="1">
            <a:off x="5360440" y="3885757"/>
            <a:ext cx="725487" cy="2597121"/>
          </a:xfrm>
          <a:prstGeom prst="rect">
            <a:avLst/>
          </a:prstGeom>
        </p:spPr>
      </p:pic>
      <p:sp>
        <p:nvSpPr>
          <p:cNvPr id="67" name="Oval 66"/>
          <p:cNvSpPr/>
          <p:nvPr/>
        </p:nvSpPr>
        <p:spPr>
          <a:xfrm>
            <a:off x="8942180" y="2874690"/>
            <a:ext cx="1280160" cy="128016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p:cNvCxnSpPr/>
          <p:nvPr/>
        </p:nvCxnSpPr>
        <p:spPr>
          <a:xfrm flipH="1">
            <a:off x="4008478" y="2219400"/>
            <a:ext cx="1300754" cy="779833"/>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3959693" y="4154850"/>
            <a:ext cx="1272139" cy="731704"/>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7325510" y="2225626"/>
            <a:ext cx="1308864" cy="824812"/>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a:off x="7385348" y="3990113"/>
            <a:ext cx="1428063" cy="769848"/>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A433713-22FB-4332-87A8-DA6D9728FEC3}"/>
              </a:ext>
            </a:extLst>
          </p:cNvPr>
          <p:cNvSpPr txBox="1"/>
          <p:nvPr/>
        </p:nvSpPr>
        <p:spPr>
          <a:xfrm rot="19919385">
            <a:off x="4152909" y="2144840"/>
            <a:ext cx="1099981" cy="369332"/>
          </a:xfrm>
          <a:prstGeom prst="rect">
            <a:avLst/>
          </a:prstGeom>
          <a:noFill/>
        </p:spPr>
        <p:txBody>
          <a:bodyPr wrap="none" rtlCol="0">
            <a:spAutoFit/>
          </a:bodyPr>
          <a:lstStyle/>
          <a:p>
            <a:r>
              <a:rPr lang="en-US" altLang="ja-JP" dirty="0"/>
              <a:t>Apply H</a:t>
            </a:r>
            <a:r>
              <a:rPr lang="en-US" altLang="ja-JP" baseline="-25000" dirty="0"/>
              <a:t>0</a:t>
            </a:r>
            <a:endParaRPr lang="ja-JP" altLang="en-US" baseline="-25000" dirty="0"/>
          </a:p>
        </p:txBody>
      </p:sp>
      <p:sp>
        <p:nvSpPr>
          <p:cNvPr id="25" name="テキスト ボックス 24">
            <a:extLst>
              <a:ext uri="{FF2B5EF4-FFF2-40B4-BE49-F238E27FC236}">
                <a16:creationId xmlns:a16="http://schemas.microsoft.com/office/drawing/2014/main" id="{8CD967E7-0366-4273-B54C-D2A78C0C8A99}"/>
              </a:ext>
            </a:extLst>
          </p:cNvPr>
          <p:cNvSpPr txBox="1"/>
          <p:nvPr/>
        </p:nvSpPr>
        <p:spPr>
          <a:xfrm rot="1791411">
            <a:off x="3867466" y="4077546"/>
            <a:ext cx="1305165" cy="369332"/>
          </a:xfrm>
          <a:prstGeom prst="rect">
            <a:avLst/>
          </a:prstGeom>
          <a:noFill/>
        </p:spPr>
        <p:txBody>
          <a:bodyPr wrap="none" rtlCol="0">
            <a:spAutoFit/>
          </a:bodyPr>
          <a:lstStyle/>
          <a:p>
            <a:r>
              <a:rPr lang="en-US" altLang="ja-JP" dirty="0"/>
              <a:t>Cool down</a:t>
            </a:r>
            <a:endParaRPr lang="ja-JP" altLang="en-US" dirty="0"/>
          </a:p>
        </p:txBody>
      </p:sp>
      <p:sp>
        <p:nvSpPr>
          <p:cNvPr id="27" name="テキスト ボックス 26">
            <a:extLst>
              <a:ext uri="{FF2B5EF4-FFF2-40B4-BE49-F238E27FC236}">
                <a16:creationId xmlns:a16="http://schemas.microsoft.com/office/drawing/2014/main" id="{B8C7ABDC-E38A-40CD-BFD3-2902C1D7642D}"/>
              </a:ext>
            </a:extLst>
          </p:cNvPr>
          <p:cNvSpPr txBox="1"/>
          <p:nvPr/>
        </p:nvSpPr>
        <p:spPr>
          <a:xfrm rot="1791411">
            <a:off x="7288573" y="2216586"/>
            <a:ext cx="1305165" cy="369332"/>
          </a:xfrm>
          <a:prstGeom prst="rect">
            <a:avLst/>
          </a:prstGeom>
          <a:noFill/>
        </p:spPr>
        <p:txBody>
          <a:bodyPr wrap="none" rtlCol="0">
            <a:spAutoFit/>
          </a:bodyPr>
          <a:lstStyle/>
          <a:p>
            <a:r>
              <a:rPr lang="en-US" altLang="ja-JP" dirty="0"/>
              <a:t>Cool down</a:t>
            </a:r>
            <a:endParaRPr lang="ja-JP" altLang="en-US" dirty="0"/>
          </a:p>
        </p:txBody>
      </p:sp>
      <p:sp>
        <p:nvSpPr>
          <p:cNvPr id="28" name="テキスト ボックス 27">
            <a:extLst>
              <a:ext uri="{FF2B5EF4-FFF2-40B4-BE49-F238E27FC236}">
                <a16:creationId xmlns:a16="http://schemas.microsoft.com/office/drawing/2014/main" id="{B282FDC5-37BC-4BE4-9DEA-9B631C59A409}"/>
              </a:ext>
            </a:extLst>
          </p:cNvPr>
          <p:cNvSpPr txBox="1"/>
          <p:nvPr/>
        </p:nvSpPr>
        <p:spPr>
          <a:xfrm rot="19919385">
            <a:off x="7607050" y="3910216"/>
            <a:ext cx="1099981" cy="369332"/>
          </a:xfrm>
          <a:prstGeom prst="rect">
            <a:avLst/>
          </a:prstGeom>
          <a:noFill/>
        </p:spPr>
        <p:txBody>
          <a:bodyPr wrap="none" rtlCol="0">
            <a:spAutoFit/>
          </a:bodyPr>
          <a:lstStyle/>
          <a:p>
            <a:r>
              <a:rPr lang="en-US" altLang="ja-JP" dirty="0"/>
              <a:t>Apply H</a:t>
            </a:r>
            <a:r>
              <a:rPr lang="en-US" altLang="ja-JP" baseline="-25000" dirty="0"/>
              <a:t>0</a:t>
            </a:r>
            <a:endParaRPr lang="ja-JP" altLang="en-US" baseline="-25000" dirty="0"/>
          </a:p>
        </p:txBody>
      </p:sp>
      <p:sp>
        <p:nvSpPr>
          <p:cNvPr id="33" name="テキスト ボックス 32">
            <a:extLst>
              <a:ext uri="{FF2B5EF4-FFF2-40B4-BE49-F238E27FC236}">
                <a16:creationId xmlns:a16="http://schemas.microsoft.com/office/drawing/2014/main" id="{C66D151D-A14B-462A-B112-3960256B6217}"/>
              </a:ext>
            </a:extLst>
          </p:cNvPr>
          <p:cNvSpPr txBox="1"/>
          <p:nvPr/>
        </p:nvSpPr>
        <p:spPr>
          <a:xfrm>
            <a:off x="3017009" y="6691"/>
            <a:ext cx="9145806" cy="1292662"/>
          </a:xfrm>
          <a:prstGeom prst="rect">
            <a:avLst/>
          </a:prstGeom>
          <a:noFill/>
        </p:spPr>
        <p:txBody>
          <a:bodyPr wrap="square" rtlCol="0">
            <a:spAutoFit/>
          </a:bodyPr>
          <a:lstStyle/>
          <a:p>
            <a:r>
              <a:rPr lang="ja-JP" altLang="en-US" sz="2800" b="1" dirty="0">
                <a:solidFill>
                  <a:srgbClr val="FF0000"/>
                </a:solidFill>
              </a:rPr>
              <a:t>どちらの経路を辿っても磁束は排除される。</a:t>
            </a:r>
            <a:endParaRPr lang="en-US" altLang="ja-JP" sz="2800" b="1" dirty="0">
              <a:solidFill>
                <a:srgbClr val="FF0000"/>
              </a:solidFill>
            </a:endParaRPr>
          </a:p>
          <a:p>
            <a:r>
              <a:rPr lang="ja-JP" altLang="en-US" sz="1600" b="1" dirty="0">
                <a:solidFill>
                  <a:srgbClr val="FF0000"/>
                </a:solidFill>
              </a:rPr>
              <a:t>右の経路は電気抵抗ゼロ（完全導体）を仮定すれば説明できるが</a:t>
            </a:r>
            <a:endParaRPr lang="en-US" altLang="ja-JP" sz="1600" b="1" dirty="0">
              <a:solidFill>
                <a:srgbClr val="FF0000"/>
              </a:solidFill>
            </a:endParaRPr>
          </a:p>
          <a:p>
            <a:r>
              <a:rPr lang="ja-JP" altLang="en-US" sz="1600" b="1" dirty="0">
                <a:solidFill>
                  <a:srgbClr val="FF0000"/>
                </a:solidFill>
              </a:rPr>
              <a:t>左の経路は完全導体では説明できない。</a:t>
            </a:r>
            <a:endParaRPr lang="en-US" altLang="ja-JP" sz="1600" b="1" dirty="0">
              <a:solidFill>
                <a:srgbClr val="FF0000"/>
              </a:solidFill>
            </a:endParaRPr>
          </a:p>
          <a:p>
            <a:r>
              <a:rPr lang="ja-JP" altLang="en-US" sz="1600" b="1" dirty="0">
                <a:solidFill>
                  <a:srgbClr val="FF0000"/>
                </a:solidFill>
              </a:rPr>
              <a:t>右と左どちらの経路を辿っても磁束が排除されるのは超伝導特有の性質。</a:t>
            </a:r>
          </a:p>
        </p:txBody>
      </p:sp>
      <p:sp>
        <p:nvSpPr>
          <p:cNvPr id="38" name="Freeform 58">
            <a:extLst>
              <a:ext uri="{FF2B5EF4-FFF2-40B4-BE49-F238E27FC236}">
                <a16:creationId xmlns:a16="http://schemas.microsoft.com/office/drawing/2014/main" id="{00A4F60C-5277-4CB0-A2B6-1DA637680215}"/>
              </a:ext>
            </a:extLst>
          </p:cNvPr>
          <p:cNvSpPr/>
          <p:nvPr/>
        </p:nvSpPr>
        <p:spPr>
          <a:xfrm>
            <a:off x="7194793" y="3933418"/>
            <a:ext cx="59782" cy="2501798"/>
          </a:xfrm>
          <a:custGeom>
            <a:avLst/>
            <a:gdLst>
              <a:gd name="connsiteX0" fmla="*/ 29261 w 614762"/>
              <a:gd name="connsiteY0" fmla="*/ 0 h 2501798"/>
              <a:gd name="connsiteX1" fmla="*/ 219456 w 614762"/>
              <a:gd name="connsiteY1" fmla="*/ 534009 h 2501798"/>
              <a:gd name="connsiteX2" fmla="*/ 614477 w 614762"/>
              <a:gd name="connsiteY2" fmla="*/ 1258214 h 2501798"/>
              <a:gd name="connsiteX3" fmla="*/ 153620 w 614762"/>
              <a:gd name="connsiteY3" fmla="*/ 1975104 h 2501798"/>
              <a:gd name="connsiteX4" fmla="*/ 0 w 614762"/>
              <a:gd name="connsiteY4" fmla="*/ 2501798 h 2501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762" h="2501798">
                <a:moveTo>
                  <a:pt x="29261" y="0"/>
                </a:moveTo>
                <a:cubicBezTo>
                  <a:pt x="75590" y="162153"/>
                  <a:pt x="121920" y="324307"/>
                  <a:pt x="219456" y="534009"/>
                </a:cubicBezTo>
                <a:cubicBezTo>
                  <a:pt x="316992" y="743711"/>
                  <a:pt x="625450" y="1018031"/>
                  <a:pt x="614477" y="1258214"/>
                </a:cubicBezTo>
                <a:cubicBezTo>
                  <a:pt x="603504" y="1498397"/>
                  <a:pt x="256033" y="1767840"/>
                  <a:pt x="153620" y="1975104"/>
                </a:cubicBezTo>
                <a:cubicBezTo>
                  <a:pt x="51207" y="2182368"/>
                  <a:pt x="25603" y="2342083"/>
                  <a:pt x="0" y="2501798"/>
                </a:cubicBezTo>
              </a:path>
            </a:pathLst>
          </a:custGeom>
          <a:noFill/>
          <a:ln w="19050">
            <a:solidFill>
              <a:schemeClr val="tx1"/>
            </a:solidFill>
            <a:head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59">
            <a:extLst>
              <a:ext uri="{FF2B5EF4-FFF2-40B4-BE49-F238E27FC236}">
                <a16:creationId xmlns:a16="http://schemas.microsoft.com/office/drawing/2014/main" id="{F64917B9-D48F-480C-8B99-2FFCE0BC8F35}"/>
              </a:ext>
            </a:extLst>
          </p:cNvPr>
          <p:cNvSpPr/>
          <p:nvPr/>
        </p:nvSpPr>
        <p:spPr>
          <a:xfrm>
            <a:off x="6648415" y="3933418"/>
            <a:ext cx="377125" cy="2501798"/>
          </a:xfrm>
          <a:custGeom>
            <a:avLst/>
            <a:gdLst>
              <a:gd name="connsiteX0" fmla="*/ 29261 w 614762"/>
              <a:gd name="connsiteY0" fmla="*/ 0 h 2501798"/>
              <a:gd name="connsiteX1" fmla="*/ 219456 w 614762"/>
              <a:gd name="connsiteY1" fmla="*/ 534009 h 2501798"/>
              <a:gd name="connsiteX2" fmla="*/ 614477 w 614762"/>
              <a:gd name="connsiteY2" fmla="*/ 1258214 h 2501798"/>
              <a:gd name="connsiteX3" fmla="*/ 153620 w 614762"/>
              <a:gd name="connsiteY3" fmla="*/ 1975104 h 2501798"/>
              <a:gd name="connsiteX4" fmla="*/ 0 w 614762"/>
              <a:gd name="connsiteY4" fmla="*/ 2501798 h 2501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762" h="2501798">
                <a:moveTo>
                  <a:pt x="29261" y="0"/>
                </a:moveTo>
                <a:cubicBezTo>
                  <a:pt x="75590" y="162153"/>
                  <a:pt x="121920" y="324307"/>
                  <a:pt x="219456" y="534009"/>
                </a:cubicBezTo>
                <a:cubicBezTo>
                  <a:pt x="316992" y="743711"/>
                  <a:pt x="625450" y="1018031"/>
                  <a:pt x="614477" y="1258214"/>
                </a:cubicBezTo>
                <a:cubicBezTo>
                  <a:pt x="603504" y="1498397"/>
                  <a:pt x="256033" y="1767840"/>
                  <a:pt x="153620" y="1975104"/>
                </a:cubicBezTo>
                <a:cubicBezTo>
                  <a:pt x="51207" y="2182368"/>
                  <a:pt x="25603" y="2342083"/>
                  <a:pt x="0" y="2501798"/>
                </a:cubicBezTo>
              </a:path>
            </a:pathLst>
          </a:custGeom>
          <a:noFill/>
          <a:ln w="19050">
            <a:solidFill>
              <a:schemeClr val="tx1"/>
            </a:solidFill>
            <a:head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65">
            <a:extLst>
              <a:ext uri="{FF2B5EF4-FFF2-40B4-BE49-F238E27FC236}">
                <a16:creationId xmlns:a16="http://schemas.microsoft.com/office/drawing/2014/main" id="{4BFB9AFD-2E50-4D15-8413-9D43196E67EC}"/>
              </a:ext>
            </a:extLst>
          </p:cNvPr>
          <p:cNvPicPr>
            <a:picLocks noChangeAspect="1"/>
          </p:cNvPicPr>
          <p:nvPr/>
        </p:nvPicPr>
        <p:blipFill>
          <a:blip r:embed="rId2"/>
          <a:stretch>
            <a:fillRect/>
          </a:stretch>
        </p:blipFill>
        <p:spPr>
          <a:xfrm flipH="1">
            <a:off x="5358438" y="3885757"/>
            <a:ext cx="725487" cy="2597121"/>
          </a:xfrm>
          <a:prstGeom prst="rect">
            <a:avLst/>
          </a:prstGeom>
        </p:spPr>
      </p:pic>
      <p:sp>
        <p:nvSpPr>
          <p:cNvPr id="4" name="テキスト ボックス 3">
            <a:extLst>
              <a:ext uri="{FF2B5EF4-FFF2-40B4-BE49-F238E27FC236}">
                <a16:creationId xmlns:a16="http://schemas.microsoft.com/office/drawing/2014/main" id="{F5569AA1-3505-535A-A383-9196A201E825}"/>
              </a:ext>
            </a:extLst>
          </p:cNvPr>
          <p:cNvSpPr txBox="1"/>
          <p:nvPr/>
        </p:nvSpPr>
        <p:spPr>
          <a:xfrm>
            <a:off x="29183" y="41659"/>
            <a:ext cx="2597281" cy="400110"/>
          </a:xfrm>
          <a:prstGeom prst="rect">
            <a:avLst/>
          </a:prstGeom>
          <a:noFill/>
          <a:ln>
            <a:solidFill>
              <a:schemeClr val="tx1"/>
            </a:solidFill>
          </a:ln>
        </p:spPr>
        <p:txBody>
          <a:bodyPr wrap="square">
            <a:spAutoFit/>
          </a:bodyPr>
          <a:lstStyle/>
          <a:p>
            <a:pPr algn="ctr"/>
            <a:r>
              <a:rPr kumimoji="1" lang="en-US" altLang="ja-JP" sz="2000" b="1" dirty="0"/>
              <a:t>3.1 </a:t>
            </a:r>
            <a:r>
              <a:rPr kumimoji="1" lang="ja-JP" altLang="en-US" sz="2000" b="1" dirty="0"/>
              <a:t>マイスナー効果</a:t>
            </a:r>
            <a:endParaRPr kumimoji="1" lang="en-US" altLang="ja-JP" sz="2000" b="1" dirty="0"/>
          </a:p>
        </p:txBody>
      </p:sp>
      <p:sp>
        <p:nvSpPr>
          <p:cNvPr id="9" name="テキスト ボックス 8">
            <a:extLst>
              <a:ext uri="{FF2B5EF4-FFF2-40B4-BE49-F238E27FC236}">
                <a16:creationId xmlns:a16="http://schemas.microsoft.com/office/drawing/2014/main" id="{991D64DF-6666-47C9-E2D3-B760A1454F8E}"/>
              </a:ext>
            </a:extLst>
          </p:cNvPr>
          <p:cNvSpPr txBox="1"/>
          <p:nvPr/>
        </p:nvSpPr>
        <p:spPr>
          <a:xfrm>
            <a:off x="5878647" y="1392052"/>
            <a:ext cx="947938" cy="892552"/>
          </a:xfrm>
          <a:prstGeom prst="rect">
            <a:avLst/>
          </a:prstGeom>
          <a:noFill/>
        </p:spPr>
        <p:txBody>
          <a:bodyPr wrap="square">
            <a:spAutoFit/>
          </a:bodyPr>
          <a:lstStyle/>
          <a:p>
            <a:pPr algn="ctr"/>
            <a:r>
              <a:rPr lang="ja-JP" altLang="en-US" sz="3200" b="1" dirty="0"/>
              <a:t>常</a:t>
            </a:r>
            <a:endParaRPr lang="en-US" altLang="ja-JP" sz="3200" b="1" dirty="0"/>
          </a:p>
          <a:p>
            <a:pPr algn="ctr"/>
            <a:r>
              <a:rPr lang="en-US" altLang="ja-JP" sz="2000" dirty="0"/>
              <a:t>T&gt;T</a:t>
            </a:r>
            <a:r>
              <a:rPr lang="en-US" altLang="ja-JP" sz="2000" baseline="-25000" dirty="0"/>
              <a:t>c</a:t>
            </a:r>
          </a:p>
        </p:txBody>
      </p:sp>
      <p:sp>
        <p:nvSpPr>
          <p:cNvPr id="10" name="テキスト ボックス 9">
            <a:extLst>
              <a:ext uri="{FF2B5EF4-FFF2-40B4-BE49-F238E27FC236}">
                <a16:creationId xmlns:a16="http://schemas.microsoft.com/office/drawing/2014/main" id="{0F01C701-906A-E745-950B-54D939AF8AA8}"/>
              </a:ext>
            </a:extLst>
          </p:cNvPr>
          <p:cNvSpPr txBox="1"/>
          <p:nvPr/>
        </p:nvSpPr>
        <p:spPr>
          <a:xfrm>
            <a:off x="2262071" y="3099596"/>
            <a:ext cx="947938" cy="892552"/>
          </a:xfrm>
          <a:prstGeom prst="rect">
            <a:avLst/>
          </a:prstGeom>
          <a:noFill/>
        </p:spPr>
        <p:txBody>
          <a:bodyPr wrap="square">
            <a:spAutoFit/>
          </a:bodyPr>
          <a:lstStyle/>
          <a:p>
            <a:pPr algn="ctr"/>
            <a:r>
              <a:rPr lang="ja-JP" altLang="en-US" sz="3200" b="1" dirty="0"/>
              <a:t>常</a:t>
            </a:r>
            <a:endParaRPr lang="en-US" altLang="ja-JP" sz="3200" b="1" dirty="0"/>
          </a:p>
          <a:p>
            <a:pPr algn="ctr"/>
            <a:r>
              <a:rPr lang="en-US" altLang="ja-JP" sz="2000" dirty="0"/>
              <a:t>T&gt;T</a:t>
            </a:r>
            <a:r>
              <a:rPr lang="en-US" altLang="ja-JP" sz="2000" baseline="-25000" dirty="0"/>
              <a:t>c</a:t>
            </a:r>
          </a:p>
        </p:txBody>
      </p:sp>
      <p:sp>
        <p:nvSpPr>
          <p:cNvPr id="11" name="テキスト ボックス 10">
            <a:extLst>
              <a:ext uri="{FF2B5EF4-FFF2-40B4-BE49-F238E27FC236}">
                <a16:creationId xmlns:a16="http://schemas.microsoft.com/office/drawing/2014/main" id="{5534BDD3-1A1E-8A86-1B96-8476F68ACCA6}"/>
              </a:ext>
            </a:extLst>
          </p:cNvPr>
          <p:cNvSpPr txBox="1"/>
          <p:nvPr/>
        </p:nvSpPr>
        <p:spPr>
          <a:xfrm>
            <a:off x="5981394" y="4699055"/>
            <a:ext cx="799584" cy="892552"/>
          </a:xfrm>
          <a:prstGeom prst="rect">
            <a:avLst/>
          </a:prstGeom>
          <a:noFill/>
        </p:spPr>
        <p:txBody>
          <a:bodyPr wrap="square">
            <a:spAutoFit/>
          </a:bodyPr>
          <a:lstStyle/>
          <a:p>
            <a:pPr algn="ctr"/>
            <a:r>
              <a:rPr lang="ja-JP" altLang="en-US" sz="3200" b="1" dirty="0">
                <a:solidFill>
                  <a:srgbClr val="0070C0"/>
                </a:solidFill>
              </a:rPr>
              <a:t>超</a:t>
            </a:r>
            <a:endParaRPr lang="en-US" altLang="ja-JP" sz="3200" b="1" dirty="0">
              <a:solidFill>
                <a:srgbClr val="0070C0"/>
              </a:solidFill>
            </a:endParaRPr>
          </a:p>
          <a:p>
            <a:pPr algn="ctr"/>
            <a:r>
              <a:rPr lang="en-US" altLang="ja-JP" sz="2000" dirty="0"/>
              <a:t>T&lt;T</a:t>
            </a:r>
            <a:r>
              <a:rPr lang="en-US" altLang="ja-JP" sz="2000" baseline="-25000" dirty="0"/>
              <a:t>c</a:t>
            </a:r>
          </a:p>
        </p:txBody>
      </p:sp>
      <p:sp>
        <p:nvSpPr>
          <p:cNvPr id="12" name="テキスト ボックス 11">
            <a:extLst>
              <a:ext uri="{FF2B5EF4-FFF2-40B4-BE49-F238E27FC236}">
                <a16:creationId xmlns:a16="http://schemas.microsoft.com/office/drawing/2014/main" id="{C47BE59B-D43D-8A83-5ECF-370A8B882FD8}"/>
              </a:ext>
            </a:extLst>
          </p:cNvPr>
          <p:cNvSpPr txBox="1"/>
          <p:nvPr/>
        </p:nvSpPr>
        <p:spPr>
          <a:xfrm>
            <a:off x="9192196" y="3049038"/>
            <a:ext cx="799584" cy="892552"/>
          </a:xfrm>
          <a:prstGeom prst="rect">
            <a:avLst/>
          </a:prstGeom>
          <a:noFill/>
        </p:spPr>
        <p:txBody>
          <a:bodyPr wrap="square">
            <a:spAutoFit/>
          </a:bodyPr>
          <a:lstStyle/>
          <a:p>
            <a:pPr algn="ctr"/>
            <a:r>
              <a:rPr lang="ja-JP" altLang="en-US" sz="3200" b="1" dirty="0">
                <a:solidFill>
                  <a:srgbClr val="0070C0"/>
                </a:solidFill>
              </a:rPr>
              <a:t>超</a:t>
            </a:r>
            <a:endParaRPr lang="en-US" altLang="ja-JP" sz="3200" b="1" dirty="0">
              <a:solidFill>
                <a:srgbClr val="0070C0"/>
              </a:solidFill>
            </a:endParaRPr>
          </a:p>
          <a:p>
            <a:pPr algn="ctr"/>
            <a:r>
              <a:rPr lang="en-US" altLang="ja-JP" sz="2000" dirty="0"/>
              <a:t>T&lt;T</a:t>
            </a:r>
            <a:r>
              <a:rPr lang="en-US" altLang="ja-JP" sz="2000" baseline="-25000" dirty="0"/>
              <a:t>c</a:t>
            </a:r>
          </a:p>
        </p:txBody>
      </p:sp>
      <p:sp>
        <p:nvSpPr>
          <p:cNvPr id="2" name="テキスト ボックス 1">
            <a:extLst>
              <a:ext uri="{FF2B5EF4-FFF2-40B4-BE49-F238E27FC236}">
                <a16:creationId xmlns:a16="http://schemas.microsoft.com/office/drawing/2014/main" id="{26231D08-1BBE-1FB2-6B7E-1DA88EA10519}"/>
              </a:ext>
            </a:extLst>
          </p:cNvPr>
          <p:cNvSpPr txBox="1"/>
          <p:nvPr/>
        </p:nvSpPr>
        <p:spPr>
          <a:xfrm>
            <a:off x="6967332" y="1302601"/>
            <a:ext cx="1723549" cy="461665"/>
          </a:xfrm>
          <a:prstGeom prst="rect">
            <a:avLst/>
          </a:prstGeom>
          <a:noFill/>
        </p:spPr>
        <p:txBody>
          <a:bodyPr wrap="none" rtlCol="0">
            <a:spAutoFit/>
          </a:bodyPr>
          <a:lstStyle/>
          <a:p>
            <a:r>
              <a:rPr kumimoji="1" lang="ja-JP" altLang="en-US" sz="2400" b="1" dirty="0"/>
              <a:t>例えば、鉛</a:t>
            </a:r>
          </a:p>
        </p:txBody>
      </p:sp>
    </p:spTree>
    <p:extLst>
      <p:ext uri="{BB962C8B-B14F-4D97-AF65-F5344CB8AC3E}">
        <p14:creationId xmlns:p14="http://schemas.microsoft.com/office/powerpoint/2010/main" val="26592153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38174BD-BEAD-B76B-6422-1D45454A7475}"/>
              </a:ext>
            </a:extLst>
          </p:cNvPr>
          <p:cNvSpPr txBox="1"/>
          <p:nvPr/>
        </p:nvSpPr>
        <p:spPr>
          <a:xfrm>
            <a:off x="938261" y="2367415"/>
            <a:ext cx="10315478" cy="1354217"/>
          </a:xfrm>
          <a:prstGeom prst="rect">
            <a:avLst/>
          </a:prstGeom>
          <a:noFill/>
          <a:ln w="63500">
            <a:solidFill>
              <a:schemeClr val="tx1"/>
            </a:solidFill>
          </a:ln>
        </p:spPr>
        <p:txBody>
          <a:bodyPr wrap="square">
            <a:spAutoFit/>
          </a:bodyPr>
          <a:lstStyle/>
          <a:p>
            <a:pPr algn="ctr"/>
            <a:r>
              <a:rPr lang="en-US" altLang="ja-JP" sz="5400" b="1" dirty="0"/>
              <a:t>3.2 </a:t>
            </a:r>
            <a:r>
              <a:rPr lang="ja-JP" altLang="en-US" sz="5400" b="1" dirty="0"/>
              <a:t>ロンドン方程式 </a:t>
            </a:r>
            <a:endParaRPr lang="en-US" altLang="ja-JP" sz="5400" b="1" dirty="0"/>
          </a:p>
          <a:p>
            <a:pPr algn="ctr"/>
            <a:r>
              <a:rPr lang="en-US" altLang="ja-JP" sz="2800" b="1" dirty="0"/>
              <a:t>(</a:t>
            </a:r>
            <a:r>
              <a:rPr lang="ja-JP" altLang="en-US" sz="2800" b="1" dirty="0"/>
              <a:t>マイスナー効果を微分方程式で表現したものと思えば良い</a:t>
            </a:r>
            <a:r>
              <a:rPr lang="en-US" altLang="ja-JP" sz="2800" b="1" dirty="0"/>
              <a:t>)</a:t>
            </a:r>
            <a:endParaRPr kumimoji="1" lang="en-US" altLang="ja-JP" sz="2800" b="1" dirty="0"/>
          </a:p>
        </p:txBody>
      </p:sp>
      <p:sp>
        <p:nvSpPr>
          <p:cNvPr id="3" name="テキスト ボックス 2">
            <a:extLst>
              <a:ext uri="{FF2B5EF4-FFF2-40B4-BE49-F238E27FC236}">
                <a16:creationId xmlns:a16="http://schemas.microsoft.com/office/drawing/2014/main" id="{84EE338F-0420-9CAF-7213-D18AE41F1ABE}"/>
              </a:ext>
            </a:extLst>
          </p:cNvPr>
          <p:cNvSpPr txBox="1"/>
          <p:nvPr/>
        </p:nvSpPr>
        <p:spPr>
          <a:xfrm>
            <a:off x="-1399933" y="1597587"/>
            <a:ext cx="1119217" cy="369332"/>
          </a:xfrm>
          <a:prstGeom prst="rect">
            <a:avLst/>
          </a:prstGeom>
          <a:noFill/>
        </p:spPr>
        <p:txBody>
          <a:bodyPr wrap="none" rtlCol="0">
            <a:spAutoFit/>
          </a:bodyPr>
          <a:lstStyle/>
          <a:p>
            <a:r>
              <a:rPr kumimoji="1" lang="en-US" altLang="ja-JP" dirty="0"/>
              <a:t>3.2: 10</a:t>
            </a:r>
            <a:r>
              <a:rPr kumimoji="1" lang="ja-JP" altLang="en-US" dirty="0"/>
              <a:t>分</a:t>
            </a:r>
          </a:p>
        </p:txBody>
      </p:sp>
      <p:sp>
        <p:nvSpPr>
          <p:cNvPr id="4" name="テキスト ボックス 3">
            <a:extLst>
              <a:ext uri="{FF2B5EF4-FFF2-40B4-BE49-F238E27FC236}">
                <a16:creationId xmlns:a16="http://schemas.microsoft.com/office/drawing/2014/main" id="{889DAB15-77E6-A5EF-95D7-B85242AF3E5D}"/>
              </a:ext>
            </a:extLst>
          </p:cNvPr>
          <p:cNvSpPr txBox="1"/>
          <p:nvPr/>
        </p:nvSpPr>
        <p:spPr>
          <a:xfrm>
            <a:off x="-1551416" y="447260"/>
            <a:ext cx="1422184" cy="646331"/>
          </a:xfrm>
          <a:prstGeom prst="rect">
            <a:avLst/>
          </a:prstGeom>
          <a:noFill/>
        </p:spPr>
        <p:txBody>
          <a:bodyPr wrap="none" rtlCol="0">
            <a:spAutoFit/>
          </a:bodyPr>
          <a:lstStyle/>
          <a:p>
            <a:r>
              <a:rPr kumimoji="1" lang="en-US" altLang="ja-JP" dirty="0"/>
              <a:t>1-3.1</a:t>
            </a:r>
            <a:r>
              <a:rPr kumimoji="1" lang="ja-JP" altLang="en-US" dirty="0"/>
              <a:t>までで</a:t>
            </a:r>
            <a:endParaRPr kumimoji="1" lang="en-US" altLang="ja-JP" dirty="0"/>
          </a:p>
          <a:p>
            <a:r>
              <a:rPr kumimoji="1" lang="en-US" altLang="ja-JP" dirty="0"/>
              <a:t>20</a:t>
            </a:r>
            <a:r>
              <a:rPr kumimoji="1" lang="ja-JP" altLang="en-US" dirty="0"/>
              <a:t>分くらい</a:t>
            </a:r>
          </a:p>
        </p:txBody>
      </p:sp>
    </p:spTree>
    <p:extLst>
      <p:ext uri="{BB962C8B-B14F-4D97-AF65-F5344CB8AC3E}">
        <p14:creationId xmlns:p14="http://schemas.microsoft.com/office/powerpoint/2010/main" val="25612689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B378A22-D45D-4E8F-9BFA-C66A88E0F524}"/>
                  </a:ext>
                </a:extLst>
              </p:cNvPr>
              <p:cNvSpPr txBox="1"/>
              <p:nvPr/>
            </p:nvSpPr>
            <p:spPr>
              <a:xfrm>
                <a:off x="8239297" y="1413594"/>
                <a:ext cx="3786421" cy="1323247"/>
              </a:xfrm>
              <a:prstGeom prst="rect">
                <a:avLst/>
              </a:prstGeom>
              <a:noFill/>
              <a:ln>
                <a:solidFill>
                  <a:schemeClr val="accent1">
                    <a:shade val="15000"/>
                  </a:schemeClr>
                </a:solidFill>
              </a:ln>
            </p:spPr>
            <p:txBody>
              <a:bodyPr wrap="none" rtlCol="0">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𝑛</m:t>
                        </m:r>
                      </m:e>
                      <m:sub>
                        <m:r>
                          <a:rPr lang="en-US" altLang="ja-JP" sz="2400" b="0" i="1" smtClean="0">
                            <a:latin typeface="Cambria Math" panose="02040503050406030204" pitchFamily="18" charset="0"/>
                          </a:rPr>
                          <m:t>𝑐</m:t>
                        </m:r>
                      </m:sub>
                    </m:sSub>
                  </m:oMath>
                </a14:m>
                <a:r>
                  <a:rPr lang="ja-JP" altLang="en-US" sz="2400" dirty="0"/>
                  <a:t> </a:t>
                </a:r>
                <a:r>
                  <a:rPr lang="en-US" altLang="ja-JP" sz="2400" dirty="0"/>
                  <a:t>: </a:t>
                </a:r>
                <a:r>
                  <a:rPr lang="ja-JP" altLang="en-US" sz="2400" dirty="0"/>
                  <a:t>クーパー対の密度</a:t>
                </a:r>
                <a:endParaRPr lang="en-US" altLang="ja-JP" sz="2400" dirty="0"/>
              </a:p>
              <a:p>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𝑛</m:t>
                        </m:r>
                      </m:e>
                      <m:sub>
                        <m:r>
                          <a:rPr lang="en-US" altLang="ja-JP" sz="2400" b="0" i="1" smtClean="0">
                            <a:latin typeface="Cambria Math" panose="02040503050406030204" pitchFamily="18" charset="0"/>
                          </a:rPr>
                          <m:t>𝑠</m:t>
                        </m:r>
                      </m:sub>
                    </m:sSub>
                    <m:r>
                      <a:rPr lang="en-US" altLang="ja-JP" sz="2400" b="0" i="1" smtClean="0">
                        <a:latin typeface="Cambria Math" panose="02040503050406030204" pitchFamily="18" charset="0"/>
                      </a:rPr>
                      <m:t>=2</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𝑛</m:t>
                        </m:r>
                      </m:e>
                      <m:sub>
                        <m:r>
                          <a:rPr lang="en-US" altLang="ja-JP" sz="2400" b="0" i="1" smtClean="0">
                            <a:latin typeface="Cambria Math" panose="02040503050406030204" pitchFamily="18" charset="0"/>
                          </a:rPr>
                          <m:t>𝑐</m:t>
                        </m:r>
                      </m:sub>
                    </m:sSub>
                  </m:oMath>
                </a14:m>
                <a:r>
                  <a:rPr lang="en-US" altLang="ja-JP" sz="2400" dirty="0"/>
                  <a:t> : </a:t>
                </a:r>
                <a:r>
                  <a:rPr lang="ja-JP" altLang="en-US" sz="2400" dirty="0"/>
                  <a:t>超伝導電子密度</a:t>
                </a:r>
                <a:endParaRPr lang="en-US" altLang="ja-JP" sz="2400" dirty="0"/>
              </a:p>
              <a:p>
                <a14:m>
                  <m:oMath xmlns:m="http://schemas.openxmlformats.org/officeDocument/2006/math">
                    <m:sSub>
                      <m:sSubPr>
                        <m:ctrlPr>
                          <a:rPr lang="en-US" altLang="ja-JP" sz="2400" i="1" smtClean="0">
                            <a:latin typeface="Cambria Math" panose="02040503050406030204" pitchFamily="18" charset="0"/>
                          </a:rPr>
                        </m:ctrlPr>
                      </m:sSubPr>
                      <m:e>
                        <m:sSup>
                          <m:sSupPr>
                            <m:ctrlPr>
                              <a:rPr lang="en-US" altLang="ja-JP" sz="2400" i="1">
                                <a:latin typeface="Cambria Math" panose="02040503050406030204" pitchFamily="18" charset="0"/>
                              </a:rPr>
                            </m:ctrlPr>
                          </m:sSupPr>
                          <m:e>
                            <m:d>
                              <m:dPr>
                                <m:begChr m:val="|"/>
                                <m:endChr m:val="|"/>
                                <m:ctrlPr>
                                  <a:rPr lang="en-US" altLang="ja-JP" sz="2400" i="1">
                                    <a:latin typeface="Cambria Math" panose="02040503050406030204" pitchFamily="18" charset="0"/>
                                  </a:rPr>
                                </m:ctrlPr>
                              </m:dPr>
                              <m:e>
                                <m:r>
                                  <a:rPr lang="en-US" altLang="ja-JP" sz="2400" i="1">
                                    <a:latin typeface="Cambria Math" panose="02040503050406030204" pitchFamily="18" charset="0"/>
                                  </a:rPr>
                                  <m:t>𝜓</m:t>
                                </m:r>
                              </m:e>
                            </m:d>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r>
                          <a:rPr lang="en-US" altLang="ja-JP" sz="2400" i="1">
                            <a:latin typeface="Cambria Math" panose="02040503050406030204" pitchFamily="18" charset="0"/>
                          </a:rPr>
                          <m:t>𝑛</m:t>
                        </m:r>
                      </m:e>
                      <m:sub>
                        <m:r>
                          <a:rPr lang="en-US" altLang="ja-JP" sz="2400" b="0" i="1" smtClean="0">
                            <a:latin typeface="Cambria Math" panose="02040503050406030204" pitchFamily="18" charset="0"/>
                          </a:rPr>
                          <m:t>𝑐</m:t>
                        </m:r>
                      </m:sub>
                    </m:sSub>
                    <m:r>
                      <a:rPr lang="en-US" altLang="ja-JP" sz="2400">
                        <a:latin typeface="Cambria Math" panose="02040503050406030204" pitchFamily="18" charset="0"/>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𝑛</m:t>
                            </m:r>
                          </m:e>
                          <m:sub>
                            <m:r>
                              <m:rPr>
                                <m:sty m:val="p"/>
                              </m:rPr>
                              <a:rPr lang="en-US" altLang="ja-JP" sz="2400">
                                <a:latin typeface="Cambria Math" panose="02040503050406030204" pitchFamily="18" charset="0"/>
                              </a:rPr>
                              <m:t>s</m:t>
                            </m:r>
                          </m:sub>
                        </m:sSub>
                      </m:num>
                      <m:den>
                        <m:r>
                          <a:rPr lang="en-US" altLang="ja-JP" sz="2400">
                            <a:latin typeface="Cambria Math" panose="02040503050406030204" pitchFamily="18" charset="0"/>
                          </a:rPr>
                          <m:t>2</m:t>
                        </m:r>
                      </m:den>
                    </m:f>
                  </m:oMath>
                </a14:m>
                <a:r>
                  <a:rPr lang="en-US" altLang="ja-JP" sz="2400" dirty="0"/>
                  <a:t> </a:t>
                </a:r>
              </a:p>
            </p:txBody>
          </p:sp>
        </mc:Choice>
        <mc:Fallback xmlns="">
          <p:sp>
            <p:nvSpPr>
              <p:cNvPr id="3" name="テキスト ボックス 2">
                <a:extLst>
                  <a:ext uri="{FF2B5EF4-FFF2-40B4-BE49-F238E27FC236}">
                    <a16:creationId xmlns:a16="http://schemas.microsoft.com/office/drawing/2014/main" id="{FB378A22-D45D-4E8F-9BFA-C66A88E0F524}"/>
                  </a:ext>
                </a:extLst>
              </p:cNvPr>
              <p:cNvSpPr txBox="1">
                <a:spLocks noRot="1" noChangeAspect="1" noMove="1" noResize="1" noEditPoints="1" noAdjustHandles="1" noChangeArrowheads="1" noChangeShapeType="1" noTextEdit="1"/>
              </p:cNvSpPr>
              <p:nvPr/>
            </p:nvSpPr>
            <p:spPr>
              <a:xfrm>
                <a:off x="8239297" y="1413594"/>
                <a:ext cx="3786421" cy="1323247"/>
              </a:xfrm>
              <a:prstGeom prst="rect">
                <a:avLst/>
              </a:prstGeom>
              <a:blipFill>
                <a:blip r:embed="rId2"/>
                <a:stretch>
                  <a:fillRect t="-3196" r="-1284"/>
                </a:stretch>
              </a:blipFill>
              <a:ln>
                <a:solidFill>
                  <a:schemeClr val="accent1">
                    <a:shade val="15000"/>
                  </a:schemeClr>
                </a:solidFill>
              </a:ln>
            </p:spPr>
            <p:txBody>
              <a:bodyPr/>
              <a:lstStyle/>
              <a:p>
                <a:r>
                  <a:rPr lang="ja-JP" altLang="en-US">
                    <a:noFill/>
                  </a:rPr>
                  <a:t> </a:t>
                </a:r>
              </a:p>
            </p:txBody>
          </p:sp>
        </mc:Fallback>
      </mc:AlternateContent>
      <p:sp>
        <p:nvSpPr>
          <p:cNvPr id="14" name="スライド番号プレースホルダー 13">
            <a:extLst>
              <a:ext uri="{FF2B5EF4-FFF2-40B4-BE49-F238E27FC236}">
                <a16:creationId xmlns:a16="http://schemas.microsoft.com/office/drawing/2014/main" id="{8477085E-4BD7-49CD-802F-6CF2993DA1E5}"/>
              </a:ext>
            </a:extLst>
          </p:cNvPr>
          <p:cNvSpPr>
            <a:spLocks noGrp="1"/>
          </p:cNvSpPr>
          <p:nvPr>
            <p:ph type="sldNum" sz="quarter" idx="12"/>
          </p:nvPr>
        </p:nvSpPr>
        <p:spPr/>
        <p:txBody>
          <a:bodyPr/>
          <a:lstStyle/>
          <a:p>
            <a:fld id="{10699C8D-F842-49A6-A00D-0295EA5A1C7D}" type="slidenum">
              <a:rPr kumimoji="1" lang="ja-JP" altLang="en-US" smtClean="0"/>
              <a:t>49</a:t>
            </a:fld>
            <a:endParaRPr kumimoji="1" lang="ja-JP" altLang="en-US" dirty="0"/>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4366E9E9-7FAD-485F-8B31-1D664834477A}"/>
                  </a:ext>
                </a:extLst>
              </p:cNvPr>
              <p:cNvSpPr txBox="1"/>
              <p:nvPr/>
            </p:nvSpPr>
            <p:spPr>
              <a:xfrm>
                <a:off x="10288" y="1677064"/>
                <a:ext cx="8019823" cy="872098"/>
              </a:xfrm>
              <a:prstGeom prst="rect">
                <a:avLst/>
              </a:prstGeom>
              <a:noFill/>
            </p:spPr>
            <p:txBody>
              <a:bodyPr wrap="square" rtlCol="0">
                <a:spAutoFit/>
              </a:bodyPr>
              <a:lstStyle/>
              <a:p>
                <a:r>
                  <a:rPr lang="ja-JP" altLang="en-US" sz="2800" dirty="0"/>
                  <a:t>クーパー対の波動関数は　</a:t>
                </a:r>
                <a14:m>
                  <m:oMath xmlns:m="http://schemas.openxmlformats.org/officeDocument/2006/math">
                    <m:r>
                      <a:rPr lang="en-US" altLang="ja-JP" sz="2800" i="1" smtClean="0">
                        <a:latin typeface="Cambria Math" panose="02040503050406030204" pitchFamily="18" charset="0"/>
                      </a:rPr>
                      <m:t>𝜓</m:t>
                    </m:r>
                    <m:r>
                      <a:rPr lang="en-US" altLang="ja-JP" sz="2800" i="1" smtClean="0">
                        <a:latin typeface="Cambria Math" panose="02040503050406030204" pitchFamily="18" charset="0"/>
                      </a:rPr>
                      <m:t>=</m:t>
                    </m:r>
                    <m:rad>
                      <m:radPr>
                        <m:degHide m:val="on"/>
                        <m:ctrlPr>
                          <a:rPr lang="en-US" altLang="ja-JP" sz="2800" i="1">
                            <a:latin typeface="Cambria Math" panose="02040503050406030204" pitchFamily="18" charset="0"/>
                          </a:rPr>
                        </m:ctrlPr>
                      </m:radPr>
                      <m:deg/>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𝑛</m:t>
                            </m:r>
                          </m:e>
                          <m:sub>
                            <m:r>
                              <a:rPr lang="en-US" altLang="ja-JP" sz="2800" b="0" i="1" smtClean="0">
                                <a:latin typeface="Cambria Math" panose="02040503050406030204" pitchFamily="18" charset="0"/>
                              </a:rPr>
                              <m:t>𝑐</m:t>
                            </m:r>
                          </m:sub>
                        </m:sSub>
                      </m:e>
                    </m:rad>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r>
                          <a:rPr lang="en-US" altLang="ja-JP" sz="2800" b="0" i="1" smtClean="0">
                            <a:latin typeface="Cambria Math" panose="02040503050406030204" pitchFamily="18" charset="0"/>
                          </a:rPr>
                          <m:t>𝜃</m:t>
                        </m:r>
                      </m:sup>
                    </m:sSup>
                  </m:oMath>
                </a14:m>
                <a:r>
                  <a:rPr lang="ja-JP" altLang="en-US" sz="2800" dirty="0"/>
                  <a:t>　と書ける。</a:t>
                </a:r>
                <a:endParaRPr lang="en-US" altLang="ja-JP" sz="2800" dirty="0"/>
              </a:p>
              <a:p>
                <a:r>
                  <a:rPr lang="ja-JP" altLang="en-US" sz="2000" dirty="0"/>
                  <a:t>ここでは</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𝑛</m:t>
                        </m:r>
                      </m:e>
                      <m:sub>
                        <m:r>
                          <a:rPr lang="en-US" altLang="ja-JP" sz="2000" i="1">
                            <a:latin typeface="Cambria Math" panose="02040503050406030204" pitchFamily="18" charset="0"/>
                          </a:rPr>
                          <m:t>𝑐</m:t>
                        </m:r>
                      </m:sub>
                    </m:sSub>
                  </m:oMath>
                </a14:m>
                <a:r>
                  <a:rPr lang="ja-JP" altLang="en-US" sz="2000" dirty="0"/>
                  <a:t>が至るところ一定である場合を考える</a:t>
                </a:r>
                <a:endParaRPr lang="en-US" altLang="ja-JP" sz="2000" dirty="0"/>
              </a:p>
            </p:txBody>
          </p:sp>
        </mc:Choice>
        <mc:Fallback xmlns="">
          <p:sp>
            <p:nvSpPr>
              <p:cNvPr id="19" name="テキスト ボックス 18">
                <a:extLst>
                  <a:ext uri="{FF2B5EF4-FFF2-40B4-BE49-F238E27FC236}">
                    <a16:creationId xmlns:a16="http://schemas.microsoft.com/office/drawing/2014/main" id="{4366E9E9-7FAD-485F-8B31-1D664834477A}"/>
                  </a:ext>
                </a:extLst>
              </p:cNvPr>
              <p:cNvSpPr txBox="1">
                <a:spLocks noRot="1" noChangeAspect="1" noMove="1" noResize="1" noEditPoints="1" noAdjustHandles="1" noChangeArrowheads="1" noChangeShapeType="1" noTextEdit="1"/>
              </p:cNvSpPr>
              <p:nvPr/>
            </p:nvSpPr>
            <p:spPr>
              <a:xfrm>
                <a:off x="10288" y="1677064"/>
                <a:ext cx="8019823" cy="872098"/>
              </a:xfrm>
              <a:prstGeom prst="rect">
                <a:avLst/>
              </a:prstGeom>
              <a:blipFill>
                <a:blip r:embed="rId3"/>
                <a:stretch>
                  <a:fillRect l="-1597" t="-2098" r="-5932" b="-118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CA582F7-AA17-6788-635C-CB2C7E065B22}"/>
                  </a:ext>
                </a:extLst>
              </p:cNvPr>
              <p:cNvSpPr txBox="1"/>
              <p:nvPr/>
            </p:nvSpPr>
            <p:spPr>
              <a:xfrm>
                <a:off x="1622" y="468345"/>
                <a:ext cx="12190378" cy="923330"/>
              </a:xfrm>
              <a:prstGeom prst="rect">
                <a:avLst/>
              </a:prstGeom>
              <a:noFill/>
            </p:spPr>
            <p:txBody>
              <a:bodyPr wrap="square">
                <a:spAutoFit/>
              </a:bodyPr>
              <a:lstStyle/>
              <a:p>
                <a:r>
                  <a:rPr lang="ja-JP" altLang="en-US" dirty="0"/>
                  <a:t>超伝導のエッセンスはクーパー対である。クーパー対は、電子間に（従来型の超伝導では、電子と格子の相互作用を介して）引力が働くことで生じる。電子はクーパー対を形成することで、結合エネルギー</a:t>
                </a:r>
                <a14:m>
                  <m:oMath xmlns:m="http://schemas.openxmlformats.org/officeDocument/2006/math">
                    <m:r>
                      <m:rPr>
                        <m:sty m:val="p"/>
                      </m:rPr>
                      <a:rPr lang="en-US" altLang="ja-JP" i="0" dirty="0" smtClean="0">
                        <a:latin typeface="Cambria Math" panose="02040503050406030204" pitchFamily="18" charset="0"/>
                      </a:rPr>
                      <m:t>Δ</m:t>
                    </m:r>
                    <m:r>
                      <a:rPr lang="en-US" altLang="ja-JP" i="1" dirty="0" err="1">
                        <a:latin typeface="Cambria Math" panose="02040503050406030204" pitchFamily="18" charset="0"/>
                      </a:rPr>
                      <m:t>∼</m:t>
                    </m:r>
                    <m:sSub>
                      <m:sSubPr>
                        <m:ctrlPr>
                          <a:rPr lang="en-US" altLang="ja-JP" b="0" i="1" dirty="0" smtClean="0">
                            <a:latin typeface="Cambria Math" panose="02040503050406030204" pitchFamily="18" charset="0"/>
                          </a:rPr>
                        </m:ctrlPr>
                      </m:sSubPr>
                      <m:e>
                        <m:r>
                          <a:rPr lang="en-US" altLang="ja-JP" i="1" dirty="0" err="1">
                            <a:latin typeface="Cambria Math" panose="02040503050406030204" pitchFamily="18" charset="0"/>
                          </a:rPr>
                          <m:t>𝑘</m:t>
                        </m:r>
                      </m:e>
                      <m:sub>
                        <m:r>
                          <a:rPr lang="en-US" altLang="ja-JP" i="1" dirty="0" err="1">
                            <a:latin typeface="Cambria Math" panose="02040503050406030204" pitchFamily="18" charset="0"/>
                          </a:rPr>
                          <m:t>𝐵</m:t>
                        </m:r>
                      </m:sub>
                    </m:sSub>
                    <m:sSub>
                      <m:sSubPr>
                        <m:ctrlPr>
                          <a:rPr lang="en-US" altLang="ja-JP" b="0" i="1" dirty="0" smtClean="0">
                            <a:latin typeface="Cambria Math" panose="02040503050406030204" pitchFamily="18" charset="0"/>
                          </a:rPr>
                        </m:ctrlPr>
                      </m:sSubPr>
                      <m:e>
                        <m:r>
                          <a:rPr lang="en-US" altLang="ja-JP" i="1" dirty="0" err="1">
                            <a:latin typeface="Cambria Math" panose="02040503050406030204" pitchFamily="18" charset="0"/>
                          </a:rPr>
                          <m:t>𝑇</m:t>
                        </m:r>
                      </m:e>
                      <m:sub>
                        <m:r>
                          <a:rPr lang="en-US" altLang="ja-JP" i="1" dirty="0" err="1">
                            <a:latin typeface="Cambria Math" panose="02040503050406030204" pitchFamily="18" charset="0"/>
                          </a:rPr>
                          <m:t>𝑐</m:t>
                        </m:r>
                      </m:sub>
                    </m:sSub>
                  </m:oMath>
                </a14:m>
                <a:r>
                  <a:rPr lang="ja-JP" altLang="en-US" dirty="0"/>
                  <a:t>（</a:t>
                </a:r>
                <a:r>
                  <a:rPr lang="en-US" altLang="ja-JP" dirty="0"/>
                  <a:t>BCS</a:t>
                </a:r>
                <a:r>
                  <a:rPr lang="ja-JP" altLang="en-US" dirty="0"/>
                  <a:t>理論においては</a:t>
                </a:r>
                <a14:m>
                  <m:oMath xmlns:m="http://schemas.openxmlformats.org/officeDocument/2006/math">
                    <m:r>
                      <m:rPr>
                        <m:sty m:val="p"/>
                      </m:rPr>
                      <a:rPr lang="en-US" altLang="ja-JP" i="0" dirty="0" smtClean="0">
                        <a:latin typeface="Cambria Math" panose="02040503050406030204" pitchFamily="18" charset="0"/>
                      </a:rPr>
                      <m:t>Δ</m:t>
                    </m:r>
                    <m:r>
                      <a:rPr lang="en-US" altLang="ja-JP" i="1" dirty="0">
                        <a:latin typeface="Cambria Math" panose="02040503050406030204" pitchFamily="18" charset="0"/>
                      </a:rPr>
                      <m:t>=1.76</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𝑘</m:t>
                        </m:r>
                      </m:e>
                      <m:sub>
                        <m:r>
                          <a:rPr lang="en-US" altLang="ja-JP" i="1" dirty="0">
                            <a:latin typeface="Cambria Math" panose="02040503050406030204" pitchFamily="18" charset="0"/>
                          </a:rPr>
                          <m:t>𝐵</m:t>
                        </m:r>
                      </m:sub>
                    </m:sSub>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𝑇</m:t>
                        </m:r>
                      </m:e>
                      <m:sub>
                        <m:r>
                          <a:rPr lang="en-US" altLang="ja-JP" i="1" dirty="0" err="1">
                            <a:latin typeface="Cambria Math" panose="02040503050406030204" pitchFamily="18" charset="0"/>
                          </a:rPr>
                          <m:t>𝑐</m:t>
                        </m:r>
                      </m:sub>
                    </m:sSub>
                  </m:oMath>
                </a14:m>
                <a:r>
                  <a:rPr lang="ja-JP" altLang="en-US" dirty="0"/>
                  <a:t>）だけエネルギーを安定化させ、クーパー対の波動関数へと凝縮していく。</a:t>
                </a:r>
              </a:p>
            </p:txBody>
          </p:sp>
        </mc:Choice>
        <mc:Fallback xmlns="">
          <p:sp>
            <p:nvSpPr>
              <p:cNvPr id="4" name="テキスト ボックス 3">
                <a:extLst>
                  <a:ext uri="{FF2B5EF4-FFF2-40B4-BE49-F238E27FC236}">
                    <a16:creationId xmlns:a16="http://schemas.microsoft.com/office/drawing/2014/main" id="{0CA582F7-AA17-6788-635C-CB2C7E065B22}"/>
                  </a:ext>
                </a:extLst>
              </p:cNvPr>
              <p:cNvSpPr txBox="1">
                <a:spLocks noRot="1" noChangeAspect="1" noMove="1" noResize="1" noEditPoints="1" noAdjustHandles="1" noChangeArrowheads="1" noChangeShapeType="1" noTextEdit="1"/>
              </p:cNvSpPr>
              <p:nvPr/>
            </p:nvSpPr>
            <p:spPr>
              <a:xfrm>
                <a:off x="1622" y="468345"/>
                <a:ext cx="12190378" cy="923330"/>
              </a:xfrm>
              <a:prstGeom prst="rect">
                <a:avLst/>
              </a:prstGeom>
              <a:blipFill>
                <a:blip r:embed="rId12"/>
                <a:stretch>
                  <a:fillRect l="-400" t="-3974" b="-10596"/>
                </a:stretch>
              </a:blipFill>
            </p:spPr>
            <p:txBody>
              <a:bodyPr/>
              <a:lstStyle/>
              <a:p>
                <a:r>
                  <a:rPr lang="ja-JP" altLang="en-US">
                    <a:noFill/>
                  </a:rPr>
                  <a:t> </a:t>
                </a:r>
              </a:p>
            </p:txBody>
          </p:sp>
        </mc:Fallback>
      </mc:AlternateContent>
      <p:sp>
        <p:nvSpPr>
          <p:cNvPr id="2" name="テキスト ボックス 1">
            <a:extLst>
              <a:ext uri="{FF2B5EF4-FFF2-40B4-BE49-F238E27FC236}">
                <a16:creationId xmlns:a16="http://schemas.microsoft.com/office/drawing/2014/main" id="{73F50C7F-1BE4-A626-A5D3-95BC4A2B95E3}"/>
              </a:ext>
            </a:extLst>
          </p:cNvPr>
          <p:cNvSpPr txBox="1"/>
          <p:nvPr/>
        </p:nvSpPr>
        <p:spPr>
          <a:xfrm>
            <a:off x="29184" y="41659"/>
            <a:ext cx="2753773" cy="400110"/>
          </a:xfrm>
          <a:prstGeom prst="rect">
            <a:avLst/>
          </a:prstGeom>
          <a:noFill/>
          <a:ln w="63500">
            <a:solidFill>
              <a:schemeClr val="tx1"/>
            </a:solidFill>
          </a:ln>
        </p:spPr>
        <p:txBody>
          <a:bodyPr wrap="square">
            <a:spAutoFit/>
          </a:bodyPr>
          <a:lstStyle/>
          <a:p>
            <a:pPr algn="ctr"/>
            <a:r>
              <a:rPr lang="en-US" altLang="ja-JP" sz="2000" b="1" dirty="0"/>
              <a:t>3.2 </a:t>
            </a:r>
            <a:r>
              <a:rPr lang="ja-JP" altLang="en-US" sz="2000" b="1" dirty="0"/>
              <a:t>ロンドン方程式</a:t>
            </a:r>
            <a:endParaRPr kumimoji="1" lang="en-US" altLang="ja-JP" sz="2000" b="1" dirty="0"/>
          </a:p>
        </p:txBody>
      </p:sp>
    </p:spTree>
    <p:extLst>
      <p:ext uri="{BB962C8B-B14F-4D97-AF65-F5344CB8AC3E}">
        <p14:creationId xmlns:p14="http://schemas.microsoft.com/office/powerpoint/2010/main" val="1341804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019F983-FDA6-035F-E505-62B79A327CE1}"/>
              </a:ext>
            </a:extLst>
          </p:cNvPr>
          <p:cNvSpPr txBox="1"/>
          <p:nvPr/>
        </p:nvSpPr>
        <p:spPr>
          <a:xfrm>
            <a:off x="19456" y="19456"/>
            <a:ext cx="1503938" cy="400110"/>
          </a:xfrm>
          <a:prstGeom prst="rect">
            <a:avLst/>
          </a:prstGeom>
          <a:noFill/>
          <a:ln>
            <a:solidFill>
              <a:schemeClr val="tx1"/>
            </a:solidFill>
          </a:ln>
        </p:spPr>
        <p:txBody>
          <a:bodyPr wrap="none" rtlCol="0">
            <a:spAutoFit/>
          </a:bodyPr>
          <a:lstStyle/>
          <a:p>
            <a:r>
              <a:rPr kumimoji="1" lang="en-US" altLang="ja-JP" sz="2000" b="1" dirty="0"/>
              <a:t>1. </a:t>
            </a:r>
            <a:r>
              <a:rPr kumimoji="1" lang="ja-JP" altLang="en-US" sz="2000" b="1" dirty="0"/>
              <a:t>はじめに</a:t>
            </a:r>
          </a:p>
        </p:txBody>
      </p:sp>
      <p:sp>
        <p:nvSpPr>
          <p:cNvPr id="6" name="テキスト ボックス 5">
            <a:extLst>
              <a:ext uri="{FF2B5EF4-FFF2-40B4-BE49-F238E27FC236}">
                <a16:creationId xmlns:a16="http://schemas.microsoft.com/office/drawing/2014/main" id="{11DDD144-015E-69B5-C89D-58E05245F134}"/>
              </a:ext>
            </a:extLst>
          </p:cNvPr>
          <p:cNvSpPr txBox="1"/>
          <p:nvPr/>
        </p:nvSpPr>
        <p:spPr>
          <a:xfrm>
            <a:off x="19456" y="459199"/>
            <a:ext cx="12172544" cy="6370975"/>
          </a:xfrm>
          <a:prstGeom prst="rect">
            <a:avLst/>
          </a:prstGeom>
          <a:noFill/>
        </p:spPr>
        <p:txBody>
          <a:bodyPr wrap="square">
            <a:spAutoFit/>
          </a:bodyPr>
          <a:lstStyle/>
          <a:p>
            <a:r>
              <a:rPr lang="ja-JP" altLang="en-US" sz="3200" dirty="0"/>
              <a:t>この講義では、積層薄膜構造のアイデアを「最短距離」で理解することを目指す。</a:t>
            </a:r>
            <a:endParaRPr lang="en-US" altLang="ja-JP" sz="3200" dirty="0"/>
          </a:p>
          <a:p>
            <a:pPr marL="457200" indent="-457200">
              <a:buFont typeface="Wingdings" panose="05000000000000000000" pitchFamily="2" charset="2"/>
              <a:buChar char="l"/>
            </a:pPr>
            <a:endParaRPr lang="en-US" altLang="ja-JP" sz="3200" dirty="0"/>
          </a:p>
          <a:p>
            <a:pPr marL="457200" indent="-457200">
              <a:buFont typeface="Wingdings" panose="05000000000000000000" pitchFamily="2" charset="2"/>
              <a:buChar char="l"/>
            </a:pPr>
            <a:r>
              <a:rPr lang="ja-JP" altLang="en-US" sz="3200" dirty="0"/>
              <a:t> </a:t>
            </a:r>
            <a:r>
              <a:rPr lang="ja-JP" altLang="en-US" sz="3200" b="1" dirty="0">
                <a:solidFill>
                  <a:srgbClr val="FF0000"/>
                </a:solidFill>
              </a:rPr>
              <a:t>超伝導の予備知識は要求しない</a:t>
            </a:r>
            <a:r>
              <a:rPr lang="ja-JP" altLang="en-US" sz="3200" dirty="0"/>
              <a:t>。</a:t>
            </a:r>
            <a:endParaRPr lang="en-US" altLang="ja-JP" sz="3200" dirty="0"/>
          </a:p>
          <a:p>
            <a:pPr marL="457200" indent="-457200">
              <a:buFont typeface="Wingdings" panose="05000000000000000000" pitchFamily="2" charset="2"/>
              <a:buChar char="l"/>
            </a:pPr>
            <a:endParaRPr lang="en-US" altLang="ja-JP" sz="3200" dirty="0"/>
          </a:p>
          <a:p>
            <a:pPr marL="457200" indent="-457200">
              <a:buFont typeface="Wingdings" panose="05000000000000000000" pitchFamily="2" charset="2"/>
              <a:buChar char="l"/>
            </a:pPr>
            <a:r>
              <a:rPr lang="ja-JP" altLang="en-US" sz="3200" dirty="0"/>
              <a:t> 積層薄膜構造の</a:t>
            </a:r>
            <a:r>
              <a:rPr lang="ja-JP" altLang="en-US" sz="3200" b="1" dirty="0">
                <a:solidFill>
                  <a:srgbClr val="FF0000"/>
                </a:solidFill>
              </a:rPr>
              <a:t>エッセンスは、超伝導の最も初等的な理論、ロンドン理論だけで理解できる</a:t>
            </a:r>
            <a:r>
              <a:rPr lang="ja-JP" altLang="en-US" sz="3200" dirty="0"/>
              <a:t>。</a:t>
            </a:r>
            <a:r>
              <a:rPr lang="ja-JP" altLang="en-US" sz="2400" dirty="0"/>
              <a:t>補足のため、</a:t>
            </a:r>
            <a:r>
              <a:rPr lang="en-US" altLang="ja-JP" sz="2400" dirty="0"/>
              <a:t>BCS</a:t>
            </a:r>
            <a:r>
              <a:rPr lang="ja-JP" altLang="en-US" sz="2400" dirty="0"/>
              <a:t>理論に基づくもう少し定量的な結果も同時に（天下り的に）与えるよう努める。</a:t>
            </a:r>
            <a:endParaRPr lang="en-US" altLang="ja-JP" sz="3200" dirty="0"/>
          </a:p>
          <a:p>
            <a:pPr marL="457200" indent="-457200">
              <a:buFont typeface="Wingdings" panose="05000000000000000000" pitchFamily="2" charset="2"/>
              <a:buChar char="l"/>
            </a:pPr>
            <a:endParaRPr lang="en-US" altLang="ja-JP" sz="3200" dirty="0"/>
          </a:p>
          <a:p>
            <a:pPr marL="457200" indent="-457200">
              <a:buFont typeface="Wingdings" panose="05000000000000000000" pitchFamily="2" charset="2"/>
              <a:buChar char="l"/>
            </a:pPr>
            <a:r>
              <a:rPr lang="ja-JP" altLang="en-US" sz="3200" dirty="0"/>
              <a:t> 内容は、詰め込みすぎないよう絞り込んだ。代わりに、講義中、実際に手を動かして簡単な計算（ロンドン方程式を解いたり次元を確認したり）をしてもらう時間を作ります。</a:t>
            </a:r>
            <a:r>
              <a:rPr lang="ja-JP" altLang="en-US" sz="3200" b="1" dirty="0">
                <a:solidFill>
                  <a:srgbClr val="FF0000"/>
                </a:solidFill>
              </a:rPr>
              <a:t>当てたりしないので安心して気楽にやって下さい！</a:t>
            </a:r>
          </a:p>
        </p:txBody>
      </p:sp>
    </p:spTree>
    <p:extLst>
      <p:ext uri="{BB962C8B-B14F-4D97-AF65-F5344CB8AC3E}">
        <p14:creationId xmlns:p14="http://schemas.microsoft.com/office/powerpoint/2010/main" val="278789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B378A22-D45D-4E8F-9BFA-C66A88E0F524}"/>
                  </a:ext>
                </a:extLst>
              </p:cNvPr>
              <p:cNvSpPr txBox="1"/>
              <p:nvPr/>
            </p:nvSpPr>
            <p:spPr>
              <a:xfrm>
                <a:off x="8239297" y="1413594"/>
                <a:ext cx="3786421" cy="1323247"/>
              </a:xfrm>
              <a:prstGeom prst="rect">
                <a:avLst/>
              </a:prstGeom>
              <a:noFill/>
              <a:ln>
                <a:solidFill>
                  <a:schemeClr val="accent1">
                    <a:shade val="15000"/>
                  </a:schemeClr>
                </a:solidFill>
              </a:ln>
            </p:spPr>
            <p:txBody>
              <a:bodyPr wrap="none" rtlCol="0">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𝑛</m:t>
                        </m:r>
                      </m:e>
                      <m:sub>
                        <m:r>
                          <a:rPr lang="en-US" altLang="ja-JP" sz="2400" b="0" i="1" smtClean="0">
                            <a:latin typeface="Cambria Math" panose="02040503050406030204" pitchFamily="18" charset="0"/>
                          </a:rPr>
                          <m:t>𝑐</m:t>
                        </m:r>
                      </m:sub>
                    </m:sSub>
                  </m:oMath>
                </a14:m>
                <a:r>
                  <a:rPr lang="ja-JP" altLang="en-US" sz="2400" dirty="0"/>
                  <a:t> </a:t>
                </a:r>
                <a:r>
                  <a:rPr lang="en-US" altLang="ja-JP" sz="2400" dirty="0"/>
                  <a:t>: </a:t>
                </a:r>
                <a:r>
                  <a:rPr lang="ja-JP" altLang="en-US" sz="2400" dirty="0"/>
                  <a:t>クーパー対の密度</a:t>
                </a:r>
                <a:endParaRPr lang="en-US" altLang="ja-JP" sz="2400" dirty="0"/>
              </a:p>
              <a:p>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𝑛</m:t>
                        </m:r>
                      </m:e>
                      <m:sub>
                        <m:r>
                          <a:rPr lang="en-US" altLang="ja-JP" sz="2400" b="0" i="1" smtClean="0">
                            <a:latin typeface="Cambria Math" panose="02040503050406030204" pitchFamily="18" charset="0"/>
                          </a:rPr>
                          <m:t>𝑠</m:t>
                        </m:r>
                      </m:sub>
                    </m:sSub>
                    <m:r>
                      <a:rPr lang="en-US" altLang="ja-JP" sz="2400" b="0" i="1" smtClean="0">
                        <a:latin typeface="Cambria Math" panose="02040503050406030204" pitchFamily="18" charset="0"/>
                      </a:rPr>
                      <m:t>=2</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𝑛</m:t>
                        </m:r>
                      </m:e>
                      <m:sub>
                        <m:r>
                          <a:rPr lang="en-US" altLang="ja-JP" sz="2400" b="0" i="1" smtClean="0">
                            <a:latin typeface="Cambria Math" panose="02040503050406030204" pitchFamily="18" charset="0"/>
                          </a:rPr>
                          <m:t>𝑐</m:t>
                        </m:r>
                      </m:sub>
                    </m:sSub>
                  </m:oMath>
                </a14:m>
                <a:r>
                  <a:rPr lang="en-US" altLang="ja-JP" sz="2400" dirty="0"/>
                  <a:t> : </a:t>
                </a:r>
                <a:r>
                  <a:rPr lang="ja-JP" altLang="en-US" sz="2400" dirty="0"/>
                  <a:t>超伝導電子密度</a:t>
                </a:r>
                <a:endParaRPr lang="en-US" altLang="ja-JP" sz="2400" dirty="0"/>
              </a:p>
              <a:p>
                <a14:m>
                  <m:oMath xmlns:m="http://schemas.openxmlformats.org/officeDocument/2006/math">
                    <m:sSub>
                      <m:sSubPr>
                        <m:ctrlPr>
                          <a:rPr lang="en-US" altLang="ja-JP" sz="2400" i="1" smtClean="0">
                            <a:latin typeface="Cambria Math" panose="02040503050406030204" pitchFamily="18" charset="0"/>
                          </a:rPr>
                        </m:ctrlPr>
                      </m:sSubPr>
                      <m:e>
                        <m:sSup>
                          <m:sSupPr>
                            <m:ctrlPr>
                              <a:rPr lang="en-US" altLang="ja-JP" sz="2400" i="1">
                                <a:latin typeface="Cambria Math" panose="02040503050406030204" pitchFamily="18" charset="0"/>
                              </a:rPr>
                            </m:ctrlPr>
                          </m:sSupPr>
                          <m:e>
                            <m:d>
                              <m:dPr>
                                <m:begChr m:val="|"/>
                                <m:endChr m:val="|"/>
                                <m:ctrlPr>
                                  <a:rPr lang="en-US" altLang="ja-JP" sz="2400" i="1">
                                    <a:latin typeface="Cambria Math" panose="02040503050406030204" pitchFamily="18" charset="0"/>
                                  </a:rPr>
                                </m:ctrlPr>
                              </m:dPr>
                              <m:e>
                                <m:r>
                                  <a:rPr lang="en-US" altLang="ja-JP" sz="2400" i="1">
                                    <a:latin typeface="Cambria Math" panose="02040503050406030204" pitchFamily="18" charset="0"/>
                                  </a:rPr>
                                  <m:t>𝜓</m:t>
                                </m:r>
                              </m:e>
                            </m:d>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r>
                          <a:rPr lang="en-US" altLang="ja-JP" sz="2400" i="1">
                            <a:latin typeface="Cambria Math" panose="02040503050406030204" pitchFamily="18" charset="0"/>
                          </a:rPr>
                          <m:t>𝑛</m:t>
                        </m:r>
                      </m:e>
                      <m:sub>
                        <m:r>
                          <a:rPr lang="en-US" altLang="ja-JP" sz="2400" b="0" i="1" smtClean="0">
                            <a:latin typeface="Cambria Math" panose="02040503050406030204" pitchFamily="18" charset="0"/>
                          </a:rPr>
                          <m:t>𝑐</m:t>
                        </m:r>
                      </m:sub>
                    </m:sSub>
                    <m:r>
                      <a:rPr lang="en-US" altLang="ja-JP" sz="2400">
                        <a:latin typeface="Cambria Math" panose="02040503050406030204" pitchFamily="18" charset="0"/>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𝑛</m:t>
                            </m:r>
                          </m:e>
                          <m:sub>
                            <m:r>
                              <m:rPr>
                                <m:sty m:val="p"/>
                              </m:rPr>
                              <a:rPr lang="en-US" altLang="ja-JP" sz="2400">
                                <a:latin typeface="Cambria Math" panose="02040503050406030204" pitchFamily="18" charset="0"/>
                              </a:rPr>
                              <m:t>s</m:t>
                            </m:r>
                          </m:sub>
                        </m:sSub>
                      </m:num>
                      <m:den>
                        <m:r>
                          <a:rPr lang="en-US" altLang="ja-JP" sz="2400">
                            <a:latin typeface="Cambria Math" panose="02040503050406030204" pitchFamily="18" charset="0"/>
                          </a:rPr>
                          <m:t>2</m:t>
                        </m:r>
                      </m:den>
                    </m:f>
                  </m:oMath>
                </a14:m>
                <a:r>
                  <a:rPr lang="en-US" altLang="ja-JP" sz="2400" dirty="0"/>
                  <a:t> </a:t>
                </a:r>
              </a:p>
            </p:txBody>
          </p:sp>
        </mc:Choice>
        <mc:Fallback xmlns="">
          <p:sp>
            <p:nvSpPr>
              <p:cNvPr id="3" name="テキスト ボックス 2">
                <a:extLst>
                  <a:ext uri="{FF2B5EF4-FFF2-40B4-BE49-F238E27FC236}">
                    <a16:creationId xmlns:a16="http://schemas.microsoft.com/office/drawing/2014/main" id="{FB378A22-D45D-4E8F-9BFA-C66A88E0F524}"/>
                  </a:ext>
                </a:extLst>
              </p:cNvPr>
              <p:cNvSpPr txBox="1">
                <a:spLocks noRot="1" noChangeAspect="1" noMove="1" noResize="1" noEditPoints="1" noAdjustHandles="1" noChangeArrowheads="1" noChangeShapeType="1" noTextEdit="1"/>
              </p:cNvSpPr>
              <p:nvPr/>
            </p:nvSpPr>
            <p:spPr>
              <a:xfrm>
                <a:off x="8239297" y="1413594"/>
                <a:ext cx="3786421" cy="1323247"/>
              </a:xfrm>
              <a:prstGeom prst="rect">
                <a:avLst/>
              </a:prstGeom>
              <a:blipFill>
                <a:blip r:embed="rId2"/>
                <a:stretch>
                  <a:fillRect t="-3196" r="-1284"/>
                </a:stretch>
              </a:blipFill>
              <a:ln>
                <a:solidFill>
                  <a:schemeClr val="accent1">
                    <a:shade val="15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E598CAA-7186-4C86-A016-1F50F1B6A9BE}"/>
                  </a:ext>
                </a:extLst>
              </p:cNvPr>
              <p:cNvSpPr txBox="1"/>
              <p:nvPr/>
            </p:nvSpPr>
            <p:spPr>
              <a:xfrm>
                <a:off x="1466258" y="4130307"/>
                <a:ext cx="8781698" cy="837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1" i="1" smtClean="0">
                          <a:latin typeface="Cambria Math" panose="02040503050406030204" pitchFamily="18" charset="0"/>
                        </a:rPr>
                        <m:t>𝒋</m:t>
                      </m:r>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𝑞</m:t>
                          </m:r>
                        </m:num>
                        <m:den>
                          <m:r>
                            <a:rPr lang="en-US" altLang="ja-JP" sz="2400" i="1">
                              <a:latin typeface="Cambria Math" panose="02040503050406030204" pitchFamily="18" charset="0"/>
                            </a:rPr>
                            <m:t>2</m:t>
                          </m:r>
                          <m:r>
                            <a:rPr lang="en-US" altLang="ja-JP" sz="2400" i="1">
                              <a:latin typeface="Cambria Math" panose="02040503050406030204" pitchFamily="18" charset="0"/>
                            </a:rPr>
                            <m:t>𝑀</m:t>
                          </m:r>
                        </m:den>
                      </m:f>
                      <m:d>
                        <m:dPr>
                          <m:ctrlPr>
                            <a:rPr lang="en-US" altLang="ja-JP" sz="2400" i="1">
                              <a:latin typeface="Cambria Math" panose="02040503050406030204" pitchFamily="18" charset="0"/>
                            </a:rPr>
                          </m:ctrlPr>
                        </m:dPr>
                        <m:e>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𝜓</m:t>
                              </m:r>
                            </m:e>
                            <m:sup>
                              <m:r>
                                <a:rPr lang="en-US" altLang="ja-JP" sz="2400" i="1">
                                  <a:latin typeface="Cambria Math" panose="02040503050406030204" pitchFamily="18" charset="0"/>
                                </a:rPr>
                                <m:t>∗</m:t>
                              </m:r>
                            </m:sup>
                          </m:sSup>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𝑝</m:t>
                              </m:r>
                            </m:e>
                          </m:acc>
                          <m:r>
                            <a:rPr lang="en-US" altLang="ja-JP" sz="2400" i="1">
                              <a:latin typeface="Cambria Math" panose="02040503050406030204" pitchFamily="18" charset="0"/>
                            </a:rPr>
                            <m:t>𝜓</m:t>
                          </m:r>
                          <m:r>
                            <a:rPr lang="en-US" altLang="ja-JP" sz="2400" i="1">
                              <a:latin typeface="Cambria Math" panose="02040503050406030204" pitchFamily="18" charset="0"/>
                            </a:rPr>
                            <m:t>+</m:t>
                          </m:r>
                          <m:r>
                            <a:rPr lang="en-US" altLang="ja-JP" sz="2400" i="1">
                              <a:latin typeface="Cambria Math" panose="02040503050406030204" pitchFamily="18" charset="0"/>
                            </a:rPr>
                            <m:t>𝑐</m:t>
                          </m:r>
                          <m:r>
                            <a:rPr lang="en-US" altLang="ja-JP" sz="2400" i="1">
                              <a:latin typeface="Cambria Math" panose="02040503050406030204" pitchFamily="18" charset="0"/>
                            </a:rPr>
                            <m:t>.</m:t>
                          </m:r>
                          <m:r>
                            <a:rPr lang="en-US" altLang="ja-JP" sz="2400" i="1">
                              <a:latin typeface="Cambria Math" panose="02040503050406030204" pitchFamily="18" charset="0"/>
                            </a:rPr>
                            <m:t>𝑐</m:t>
                          </m:r>
                        </m:e>
                      </m:d>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𝑛</m:t>
                              </m:r>
                            </m:e>
                            <m:sub>
                              <m:r>
                                <a:rPr lang="en-US" altLang="ja-JP" sz="2400" b="0" i="1" smtClean="0">
                                  <a:latin typeface="Cambria Math" panose="02040503050406030204" pitchFamily="18" charset="0"/>
                                </a:rPr>
                                <m:t>𝑐</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𝑞</m:t>
                              </m:r>
                            </m:e>
                            <m:sup>
                              <m:r>
                                <a:rPr lang="en-US" altLang="ja-JP" sz="2400" i="1">
                                  <a:latin typeface="Cambria Math" panose="02040503050406030204" pitchFamily="18" charset="0"/>
                                </a:rPr>
                                <m:t>2</m:t>
                              </m:r>
                            </m:sup>
                          </m:sSup>
                        </m:num>
                        <m:den>
                          <m:r>
                            <a:rPr lang="en-US" altLang="ja-JP" sz="2400" i="1">
                              <a:latin typeface="Cambria Math" panose="02040503050406030204" pitchFamily="18" charset="0"/>
                            </a:rPr>
                            <m:t>𝑀</m:t>
                          </m:r>
                        </m:den>
                      </m:f>
                      <m:d>
                        <m:dPr>
                          <m:ctrlPr>
                            <a:rPr lang="en-US" altLang="ja-JP" sz="2400" i="1">
                              <a:latin typeface="Cambria Math" panose="02040503050406030204" pitchFamily="18" charset="0"/>
                            </a:rPr>
                          </m:ctrlPr>
                        </m:dPr>
                        <m:e>
                          <m:r>
                            <a:rPr lang="en-US" altLang="ja-JP" sz="2400" b="1" i="1">
                              <a:latin typeface="Cambria Math" panose="02040503050406030204" pitchFamily="18" charset="0"/>
                            </a:rPr>
                            <m:t>𝑨</m:t>
                          </m:r>
                          <m:r>
                            <a:rPr lang="en-US" altLang="ja-JP" sz="2400">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ℏ</m:t>
                              </m:r>
                            </m:num>
                            <m:den>
                              <m:r>
                                <a:rPr lang="en-US" altLang="ja-JP" sz="2400" i="1">
                                  <a:latin typeface="Cambria Math" panose="02040503050406030204" pitchFamily="18" charset="0"/>
                                </a:rPr>
                                <m:t>𝑞</m:t>
                              </m:r>
                            </m:den>
                          </m:f>
                          <m:r>
                            <a:rPr lang="en-US" altLang="ja-JP" sz="2400">
                              <a:latin typeface="Cambria Math" panose="02040503050406030204" pitchFamily="18" charset="0"/>
                            </a:rPr>
                            <m:t>𝛻</m:t>
                          </m:r>
                          <m:r>
                            <a:rPr lang="en-US" altLang="ja-JP" sz="2400" i="1">
                              <a:latin typeface="Cambria Math" panose="02040503050406030204" pitchFamily="18" charset="0"/>
                            </a:rPr>
                            <m:t>𝜃</m:t>
                          </m:r>
                        </m:e>
                      </m:d>
                      <m:r>
                        <a:rPr lang="en-US" altLang="ja-JP" sz="2400" b="1" i="1">
                          <a:latin typeface="Cambria Math" panose="02040503050406030204" pitchFamily="18" charset="0"/>
                        </a:rPr>
                        <m:t>=</m:t>
                      </m:r>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𝑛</m:t>
                              </m:r>
                            </m:e>
                            <m:sub>
                              <m:r>
                                <a:rPr lang="en-US" altLang="ja-JP" sz="2400" i="1">
                                  <a:latin typeface="Cambria Math" panose="02040503050406030204" pitchFamily="18" charset="0"/>
                                </a:rPr>
                                <m:t>𝑆</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2</m:t>
                              </m:r>
                            </m:sup>
                          </m:sSup>
                        </m:num>
                        <m:den>
                          <m:r>
                            <a:rPr lang="en-US" altLang="ja-JP" sz="2400" i="1">
                              <a:latin typeface="Cambria Math" panose="02040503050406030204" pitchFamily="18" charset="0"/>
                            </a:rPr>
                            <m:t>𝑚</m:t>
                          </m:r>
                        </m:den>
                      </m:f>
                      <m:d>
                        <m:dPr>
                          <m:ctrlPr>
                            <a:rPr lang="en-US" altLang="ja-JP" sz="2400" i="1">
                              <a:latin typeface="Cambria Math" panose="02040503050406030204" pitchFamily="18" charset="0"/>
                            </a:rPr>
                          </m:ctrlPr>
                        </m:dPr>
                        <m:e>
                          <m:r>
                            <a:rPr lang="en-US" altLang="ja-JP" sz="2400" b="1" i="1">
                              <a:latin typeface="Cambria Math" panose="02040503050406030204" pitchFamily="18" charset="0"/>
                            </a:rPr>
                            <m:t>𝑨</m:t>
                          </m:r>
                          <m:r>
                            <a:rPr lang="en-US" altLang="ja-JP" sz="2400">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ℏ</m:t>
                              </m:r>
                            </m:num>
                            <m:den>
                              <m:r>
                                <a:rPr lang="en-US" altLang="ja-JP" sz="2400" i="1">
                                  <a:latin typeface="Cambria Math" panose="02040503050406030204" pitchFamily="18" charset="0"/>
                                </a:rPr>
                                <m:t>𝑞</m:t>
                              </m:r>
                            </m:den>
                          </m:f>
                          <m:r>
                            <a:rPr lang="en-US" altLang="ja-JP" sz="2400">
                              <a:latin typeface="Cambria Math" panose="02040503050406030204" pitchFamily="18" charset="0"/>
                            </a:rPr>
                            <m:t>𝛻</m:t>
                          </m:r>
                          <m:r>
                            <a:rPr lang="en-US" altLang="ja-JP" sz="2400" i="1">
                              <a:latin typeface="Cambria Math" panose="02040503050406030204" pitchFamily="18" charset="0"/>
                            </a:rPr>
                            <m:t>𝜃</m:t>
                          </m:r>
                        </m:e>
                      </m:d>
                    </m:oMath>
                  </m:oMathPara>
                </a14:m>
                <a:endParaRPr lang="ja-JP" altLang="en-US" sz="2400" b="1" dirty="0"/>
              </a:p>
            </p:txBody>
          </p:sp>
        </mc:Choice>
        <mc:Fallback xmlns="">
          <p:sp>
            <p:nvSpPr>
              <p:cNvPr id="8" name="テキスト ボックス 7">
                <a:extLst>
                  <a:ext uri="{FF2B5EF4-FFF2-40B4-BE49-F238E27FC236}">
                    <a16:creationId xmlns:a16="http://schemas.microsoft.com/office/drawing/2014/main" id="{0E598CAA-7186-4C86-A016-1F50F1B6A9BE}"/>
                  </a:ext>
                </a:extLst>
              </p:cNvPr>
              <p:cNvSpPr txBox="1">
                <a:spLocks noRot="1" noChangeAspect="1" noMove="1" noResize="1" noEditPoints="1" noAdjustHandles="1" noChangeArrowheads="1" noChangeShapeType="1" noTextEdit="1"/>
              </p:cNvSpPr>
              <p:nvPr/>
            </p:nvSpPr>
            <p:spPr>
              <a:xfrm>
                <a:off x="1466258" y="4130307"/>
                <a:ext cx="8781698" cy="837345"/>
              </a:xfrm>
              <a:prstGeom prst="rect">
                <a:avLst/>
              </a:prstGeom>
              <a:blipFill>
                <a:blip r:embed="rId3"/>
                <a:stretch>
                  <a:fillRect/>
                </a:stretch>
              </a:blipFill>
            </p:spPr>
            <p:txBody>
              <a:bodyPr/>
              <a:lstStyle/>
              <a:p>
                <a:r>
                  <a:rPr lang="ja-JP" altLang="en-US">
                    <a:noFill/>
                  </a:rPr>
                  <a:t> </a:t>
                </a:r>
              </a:p>
            </p:txBody>
          </p:sp>
        </mc:Fallback>
      </mc:AlternateContent>
      <p:sp>
        <p:nvSpPr>
          <p:cNvPr id="14" name="スライド番号プレースホルダー 13">
            <a:extLst>
              <a:ext uri="{FF2B5EF4-FFF2-40B4-BE49-F238E27FC236}">
                <a16:creationId xmlns:a16="http://schemas.microsoft.com/office/drawing/2014/main" id="{8477085E-4BD7-49CD-802F-6CF2993DA1E5}"/>
              </a:ext>
            </a:extLst>
          </p:cNvPr>
          <p:cNvSpPr>
            <a:spLocks noGrp="1"/>
          </p:cNvSpPr>
          <p:nvPr>
            <p:ph type="sldNum" sz="quarter" idx="12"/>
          </p:nvPr>
        </p:nvSpPr>
        <p:spPr/>
        <p:txBody>
          <a:bodyPr/>
          <a:lstStyle/>
          <a:p>
            <a:fld id="{10699C8D-F842-49A6-A00D-0295EA5A1C7D}" type="slidenum">
              <a:rPr kumimoji="1" lang="ja-JP" altLang="en-US" smtClean="0"/>
              <a:t>50</a:t>
            </a:fld>
            <a:endParaRPr kumimoji="1" lang="ja-JP" altLang="en-US" dirty="0"/>
          </a:p>
        </p:txBody>
      </p:sp>
      <mc:AlternateContent xmlns:mc="http://schemas.openxmlformats.org/markup-compatibility/2006" xmlns:a14="http://schemas.microsoft.com/office/drawing/2010/main">
        <mc:Choice Requires="a14">
          <p:sp>
            <p:nvSpPr>
              <p:cNvPr id="17" name="Rectangle 16"/>
              <p:cNvSpPr/>
              <p:nvPr/>
            </p:nvSpPr>
            <p:spPr>
              <a:xfrm>
                <a:off x="8225896" y="3038115"/>
                <a:ext cx="4044120" cy="830997"/>
              </a:xfrm>
              <a:prstGeom prst="rect">
                <a:avLst/>
              </a:prstGeom>
              <a:ln>
                <a:solidFill>
                  <a:schemeClr val="accent1">
                    <a:shade val="15000"/>
                  </a:schemeClr>
                </a:solidFill>
              </a:ln>
            </p:spPr>
            <p:txBody>
              <a:bodyPr wrap="none">
                <a:spAutoFit/>
              </a:bodyPr>
              <a:lstStyle/>
              <a:p>
                <a14:m>
                  <m:oMath xmlns:m="http://schemas.openxmlformats.org/officeDocument/2006/math">
                    <m:r>
                      <a:rPr lang="en-US" altLang="ja-JP" sz="2400" i="1">
                        <a:latin typeface="Cambria Math" panose="02040503050406030204" pitchFamily="18" charset="0"/>
                      </a:rPr>
                      <m:t>𝑞</m:t>
                    </m:r>
                    <m:r>
                      <a:rPr lang="en-US" altLang="ja-JP" sz="2400" i="1">
                        <a:latin typeface="Cambria Math" panose="02040503050406030204" pitchFamily="18" charset="0"/>
                      </a:rPr>
                      <m:t>=−2</m:t>
                    </m:r>
                    <m:r>
                      <a:rPr lang="en-US" altLang="ja-JP" sz="2400" i="1">
                        <a:latin typeface="Cambria Math" panose="02040503050406030204" pitchFamily="18" charset="0"/>
                      </a:rPr>
                      <m:t>𝑒</m:t>
                    </m:r>
                  </m:oMath>
                </a14:m>
                <a:r>
                  <a:rPr lang="en-US" sz="2400" dirty="0"/>
                  <a:t> : </a:t>
                </a:r>
                <a:r>
                  <a:rPr lang="ja-JP" altLang="en-US" sz="2400" dirty="0"/>
                  <a:t>クーパー対の電荷</a:t>
                </a:r>
                <a:endParaRPr lang="en-US" altLang="ja-JP" sz="2400" dirty="0"/>
              </a:p>
              <a:p>
                <a14:m>
                  <m:oMath xmlns:m="http://schemas.openxmlformats.org/officeDocument/2006/math">
                    <m:r>
                      <a:rPr lang="en-US" altLang="ja-JP" sz="2400" i="1" smtClean="0">
                        <a:latin typeface="Cambria Math" panose="02040503050406030204" pitchFamily="18" charset="0"/>
                      </a:rPr>
                      <m:t>𝑀</m:t>
                    </m:r>
                    <m:r>
                      <a:rPr lang="en-US" altLang="ja-JP" sz="2400" i="1" smtClean="0">
                        <a:latin typeface="Cambria Math" panose="02040503050406030204" pitchFamily="18" charset="0"/>
                      </a:rPr>
                      <m:t>=2</m:t>
                    </m:r>
                    <m:r>
                      <a:rPr lang="en-US" altLang="ja-JP" sz="2400" i="1" smtClean="0">
                        <a:latin typeface="Cambria Math" panose="02040503050406030204" pitchFamily="18" charset="0"/>
                      </a:rPr>
                      <m:t>𝑚</m:t>
                    </m:r>
                  </m:oMath>
                </a14:m>
                <a:r>
                  <a:rPr lang="en-US" altLang="ja-JP" sz="2400" dirty="0"/>
                  <a:t> : </a:t>
                </a:r>
                <a:r>
                  <a:rPr lang="ja-JP" altLang="en-US" sz="2400" dirty="0"/>
                  <a:t>クーパー対の質量</a:t>
                </a:r>
                <a:endParaRPr lang="en-US" altLang="ja-JP" sz="2400" dirty="0"/>
              </a:p>
            </p:txBody>
          </p:sp>
        </mc:Choice>
        <mc:Fallback xmlns="">
          <p:sp>
            <p:nvSpPr>
              <p:cNvPr id="17" name="Rectangle 16"/>
              <p:cNvSpPr>
                <a:spLocks noRot="1" noChangeAspect="1" noMove="1" noResize="1" noEditPoints="1" noAdjustHandles="1" noChangeArrowheads="1" noChangeShapeType="1" noTextEdit="1"/>
              </p:cNvSpPr>
              <p:nvPr/>
            </p:nvSpPr>
            <p:spPr>
              <a:xfrm>
                <a:off x="8225896" y="3038115"/>
                <a:ext cx="4044120" cy="830997"/>
              </a:xfrm>
              <a:prstGeom prst="rect">
                <a:avLst/>
              </a:prstGeom>
              <a:blipFill>
                <a:blip r:embed="rId4"/>
                <a:stretch>
                  <a:fillRect l="-300" t="-5036" r="-1201" b="-14388"/>
                </a:stretch>
              </a:blipFill>
              <a:ln>
                <a:solidFill>
                  <a:schemeClr val="accent1">
                    <a:shade val="15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4366E9E9-7FAD-485F-8B31-1D664834477A}"/>
                  </a:ext>
                </a:extLst>
              </p:cNvPr>
              <p:cNvSpPr txBox="1"/>
              <p:nvPr/>
            </p:nvSpPr>
            <p:spPr>
              <a:xfrm>
                <a:off x="10288" y="1677064"/>
                <a:ext cx="8019823" cy="872098"/>
              </a:xfrm>
              <a:prstGeom prst="rect">
                <a:avLst/>
              </a:prstGeom>
              <a:noFill/>
            </p:spPr>
            <p:txBody>
              <a:bodyPr wrap="square" rtlCol="0">
                <a:spAutoFit/>
              </a:bodyPr>
              <a:lstStyle/>
              <a:p>
                <a:r>
                  <a:rPr lang="ja-JP" altLang="en-US" sz="2800" dirty="0"/>
                  <a:t>クーパー対の波動関数は　</a:t>
                </a:r>
                <a14:m>
                  <m:oMath xmlns:m="http://schemas.openxmlformats.org/officeDocument/2006/math">
                    <m:r>
                      <a:rPr lang="en-US" altLang="ja-JP" sz="2800" i="1" smtClean="0">
                        <a:latin typeface="Cambria Math" panose="02040503050406030204" pitchFamily="18" charset="0"/>
                      </a:rPr>
                      <m:t>𝜓</m:t>
                    </m:r>
                    <m:r>
                      <a:rPr lang="en-US" altLang="ja-JP" sz="2800" i="1" smtClean="0">
                        <a:latin typeface="Cambria Math" panose="02040503050406030204" pitchFamily="18" charset="0"/>
                      </a:rPr>
                      <m:t>=</m:t>
                    </m:r>
                    <m:rad>
                      <m:radPr>
                        <m:degHide m:val="on"/>
                        <m:ctrlPr>
                          <a:rPr lang="en-US" altLang="ja-JP" sz="2800" i="1">
                            <a:latin typeface="Cambria Math" panose="02040503050406030204" pitchFamily="18" charset="0"/>
                          </a:rPr>
                        </m:ctrlPr>
                      </m:radPr>
                      <m:deg/>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𝑛</m:t>
                            </m:r>
                          </m:e>
                          <m:sub>
                            <m:r>
                              <a:rPr lang="en-US" altLang="ja-JP" sz="2800" b="0" i="1" smtClean="0">
                                <a:latin typeface="Cambria Math" panose="02040503050406030204" pitchFamily="18" charset="0"/>
                              </a:rPr>
                              <m:t>𝑐</m:t>
                            </m:r>
                          </m:sub>
                        </m:sSub>
                      </m:e>
                    </m:rad>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r>
                          <a:rPr lang="en-US" altLang="ja-JP" sz="2800" b="0" i="1" smtClean="0">
                            <a:latin typeface="Cambria Math" panose="02040503050406030204" pitchFamily="18" charset="0"/>
                          </a:rPr>
                          <m:t>𝜃</m:t>
                        </m:r>
                      </m:sup>
                    </m:sSup>
                  </m:oMath>
                </a14:m>
                <a:r>
                  <a:rPr lang="ja-JP" altLang="en-US" sz="2800" dirty="0"/>
                  <a:t>　と書ける。</a:t>
                </a:r>
                <a:endParaRPr lang="en-US" altLang="ja-JP" sz="2800" dirty="0"/>
              </a:p>
              <a:p>
                <a:r>
                  <a:rPr lang="ja-JP" altLang="en-US" sz="2000" dirty="0"/>
                  <a:t>ここでは</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𝑛</m:t>
                        </m:r>
                      </m:e>
                      <m:sub>
                        <m:r>
                          <a:rPr lang="en-US" altLang="ja-JP" sz="2000" i="1">
                            <a:latin typeface="Cambria Math" panose="02040503050406030204" pitchFamily="18" charset="0"/>
                          </a:rPr>
                          <m:t>𝑐</m:t>
                        </m:r>
                      </m:sub>
                    </m:sSub>
                  </m:oMath>
                </a14:m>
                <a:r>
                  <a:rPr lang="ja-JP" altLang="en-US" sz="2000" dirty="0"/>
                  <a:t>が至るところ一定である場合を考える</a:t>
                </a:r>
                <a:endParaRPr lang="en-US" altLang="ja-JP" sz="2000" dirty="0"/>
              </a:p>
            </p:txBody>
          </p:sp>
        </mc:Choice>
        <mc:Fallback xmlns="">
          <p:sp>
            <p:nvSpPr>
              <p:cNvPr id="19" name="テキスト ボックス 18">
                <a:extLst>
                  <a:ext uri="{FF2B5EF4-FFF2-40B4-BE49-F238E27FC236}">
                    <a16:creationId xmlns:a16="http://schemas.microsoft.com/office/drawing/2014/main" id="{4366E9E9-7FAD-485F-8B31-1D664834477A}"/>
                  </a:ext>
                </a:extLst>
              </p:cNvPr>
              <p:cNvSpPr txBox="1">
                <a:spLocks noRot="1" noChangeAspect="1" noMove="1" noResize="1" noEditPoints="1" noAdjustHandles="1" noChangeArrowheads="1" noChangeShapeType="1" noTextEdit="1"/>
              </p:cNvSpPr>
              <p:nvPr/>
            </p:nvSpPr>
            <p:spPr>
              <a:xfrm>
                <a:off x="10288" y="1677064"/>
                <a:ext cx="8019823" cy="872098"/>
              </a:xfrm>
              <a:prstGeom prst="rect">
                <a:avLst/>
              </a:prstGeom>
              <a:blipFill>
                <a:blip r:embed="rId5"/>
                <a:stretch>
                  <a:fillRect l="-1597" t="-2098" r="-5932" b="-118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CA582F7-AA17-6788-635C-CB2C7E065B22}"/>
                  </a:ext>
                </a:extLst>
              </p:cNvPr>
              <p:cNvSpPr txBox="1"/>
              <p:nvPr/>
            </p:nvSpPr>
            <p:spPr>
              <a:xfrm>
                <a:off x="1622" y="468345"/>
                <a:ext cx="12190378" cy="923330"/>
              </a:xfrm>
              <a:prstGeom prst="rect">
                <a:avLst/>
              </a:prstGeom>
              <a:noFill/>
            </p:spPr>
            <p:txBody>
              <a:bodyPr wrap="square">
                <a:spAutoFit/>
              </a:bodyPr>
              <a:lstStyle/>
              <a:p>
                <a:r>
                  <a:rPr lang="ja-JP" altLang="en-US" dirty="0"/>
                  <a:t>超伝導のエッセンスはクーパー対である。クーパー対は、電子間に（従来型の超伝導では、電子と格子の相互作用を介して）引力が働くことで生じる。電子はクーパー対を形成することで、結合エネルギー</a:t>
                </a:r>
                <a14:m>
                  <m:oMath xmlns:m="http://schemas.openxmlformats.org/officeDocument/2006/math">
                    <m:r>
                      <m:rPr>
                        <m:sty m:val="p"/>
                      </m:rPr>
                      <a:rPr lang="en-US" altLang="ja-JP" i="0" dirty="0" smtClean="0">
                        <a:latin typeface="Cambria Math" panose="02040503050406030204" pitchFamily="18" charset="0"/>
                      </a:rPr>
                      <m:t>Δ</m:t>
                    </m:r>
                    <m:r>
                      <a:rPr lang="en-US" altLang="ja-JP" i="1" dirty="0" err="1">
                        <a:latin typeface="Cambria Math" panose="02040503050406030204" pitchFamily="18" charset="0"/>
                      </a:rPr>
                      <m:t>∼</m:t>
                    </m:r>
                    <m:sSub>
                      <m:sSubPr>
                        <m:ctrlPr>
                          <a:rPr lang="en-US" altLang="ja-JP" b="0" i="1" dirty="0" smtClean="0">
                            <a:latin typeface="Cambria Math" panose="02040503050406030204" pitchFamily="18" charset="0"/>
                          </a:rPr>
                        </m:ctrlPr>
                      </m:sSubPr>
                      <m:e>
                        <m:r>
                          <a:rPr lang="en-US" altLang="ja-JP" i="1" dirty="0" err="1">
                            <a:latin typeface="Cambria Math" panose="02040503050406030204" pitchFamily="18" charset="0"/>
                          </a:rPr>
                          <m:t>𝑘</m:t>
                        </m:r>
                      </m:e>
                      <m:sub>
                        <m:r>
                          <a:rPr lang="en-US" altLang="ja-JP" i="1" dirty="0" err="1">
                            <a:latin typeface="Cambria Math" panose="02040503050406030204" pitchFamily="18" charset="0"/>
                          </a:rPr>
                          <m:t>𝐵</m:t>
                        </m:r>
                      </m:sub>
                    </m:sSub>
                    <m:sSub>
                      <m:sSubPr>
                        <m:ctrlPr>
                          <a:rPr lang="en-US" altLang="ja-JP" b="0" i="1" dirty="0" smtClean="0">
                            <a:latin typeface="Cambria Math" panose="02040503050406030204" pitchFamily="18" charset="0"/>
                          </a:rPr>
                        </m:ctrlPr>
                      </m:sSubPr>
                      <m:e>
                        <m:r>
                          <a:rPr lang="en-US" altLang="ja-JP" i="1" dirty="0" err="1">
                            <a:latin typeface="Cambria Math" panose="02040503050406030204" pitchFamily="18" charset="0"/>
                          </a:rPr>
                          <m:t>𝑇</m:t>
                        </m:r>
                      </m:e>
                      <m:sub>
                        <m:r>
                          <a:rPr lang="en-US" altLang="ja-JP" i="1" dirty="0" err="1">
                            <a:latin typeface="Cambria Math" panose="02040503050406030204" pitchFamily="18" charset="0"/>
                          </a:rPr>
                          <m:t>𝑐</m:t>
                        </m:r>
                      </m:sub>
                    </m:sSub>
                  </m:oMath>
                </a14:m>
                <a:r>
                  <a:rPr lang="ja-JP" altLang="en-US" dirty="0"/>
                  <a:t>（</a:t>
                </a:r>
                <a:r>
                  <a:rPr lang="en-US" altLang="ja-JP" dirty="0"/>
                  <a:t>BCS</a:t>
                </a:r>
                <a:r>
                  <a:rPr lang="ja-JP" altLang="en-US" dirty="0"/>
                  <a:t>理論においては</a:t>
                </a:r>
                <a14:m>
                  <m:oMath xmlns:m="http://schemas.openxmlformats.org/officeDocument/2006/math">
                    <m:r>
                      <m:rPr>
                        <m:sty m:val="p"/>
                      </m:rPr>
                      <a:rPr lang="en-US" altLang="ja-JP" i="0" dirty="0" smtClean="0">
                        <a:latin typeface="Cambria Math" panose="02040503050406030204" pitchFamily="18" charset="0"/>
                      </a:rPr>
                      <m:t>Δ</m:t>
                    </m:r>
                    <m:r>
                      <a:rPr lang="en-US" altLang="ja-JP" i="1" dirty="0">
                        <a:latin typeface="Cambria Math" panose="02040503050406030204" pitchFamily="18" charset="0"/>
                      </a:rPr>
                      <m:t>=1.76</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𝑘</m:t>
                        </m:r>
                      </m:e>
                      <m:sub>
                        <m:r>
                          <a:rPr lang="en-US" altLang="ja-JP" i="1" dirty="0">
                            <a:latin typeface="Cambria Math" panose="02040503050406030204" pitchFamily="18" charset="0"/>
                          </a:rPr>
                          <m:t>𝐵</m:t>
                        </m:r>
                      </m:sub>
                    </m:sSub>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𝑇</m:t>
                        </m:r>
                      </m:e>
                      <m:sub>
                        <m:r>
                          <a:rPr lang="en-US" altLang="ja-JP" i="1" dirty="0" err="1">
                            <a:latin typeface="Cambria Math" panose="02040503050406030204" pitchFamily="18" charset="0"/>
                          </a:rPr>
                          <m:t>𝑐</m:t>
                        </m:r>
                      </m:sub>
                    </m:sSub>
                  </m:oMath>
                </a14:m>
                <a:r>
                  <a:rPr lang="ja-JP" altLang="en-US" dirty="0"/>
                  <a:t>）だけエネルギーを安定化させ、クーパー対の波動関数へと凝縮していく。</a:t>
                </a:r>
              </a:p>
            </p:txBody>
          </p:sp>
        </mc:Choice>
        <mc:Fallback xmlns="">
          <p:sp>
            <p:nvSpPr>
              <p:cNvPr id="4" name="テキスト ボックス 3">
                <a:extLst>
                  <a:ext uri="{FF2B5EF4-FFF2-40B4-BE49-F238E27FC236}">
                    <a16:creationId xmlns:a16="http://schemas.microsoft.com/office/drawing/2014/main" id="{0CA582F7-AA17-6788-635C-CB2C7E065B22}"/>
                  </a:ext>
                </a:extLst>
              </p:cNvPr>
              <p:cNvSpPr txBox="1">
                <a:spLocks noRot="1" noChangeAspect="1" noMove="1" noResize="1" noEditPoints="1" noAdjustHandles="1" noChangeArrowheads="1" noChangeShapeType="1" noTextEdit="1"/>
              </p:cNvSpPr>
              <p:nvPr/>
            </p:nvSpPr>
            <p:spPr>
              <a:xfrm>
                <a:off x="1622" y="468345"/>
                <a:ext cx="12190378" cy="923330"/>
              </a:xfrm>
              <a:prstGeom prst="rect">
                <a:avLst/>
              </a:prstGeom>
              <a:blipFill>
                <a:blip r:embed="rId12"/>
                <a:stretch>
                  <a:fillRect l="-400" t="-3974" b="-105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0FD2EF78-08F0-2CD8-BD5C-433F1DAC7F59}"/>
                  </a:ext>
                </a:extLst>
              </p:cNvPr>
              <p:cNvSpPr txBox="1"/>
              <p:nvPr/>
            </p:nvSpPr>
            <p:spPr>
              <a:xfrm>
                <a:off x="9728" y="2678195"/>
                <a:ext cx="8019823" cy="1152047"/>
              </a:xfrm>
              <a:prstGeom prst="rect">
                <a:avLst/>
              </a:prstGeom>
              <a:noFill/>
            </p:spPr>
            <p:txBody>
              <a:bodyPr wrap="square" rtlCol="0">
                <a:spAutoFit/>
              </a:bodyPr>
              <a:lstStyle/>
              <a:p>
                <a:r>
                  <a:rPr lang="ja-JP" altLang="en-US" sz="2800" dirty="0"/>
                  <a:t>運動量演算子 </a:t>
                </a:r>
                <a14:m>
                  <m:oMath xmlns:m="http://schemas.openxmlformats.org/officeDocument/2006/math">
                    <m:acc>
                      <m:accPr>
                        <m:chr m:val="̂"/>
                        <m:ctrlPr>
                          <a:rPr lang="ja-JP" altLang="en-US" sz="2800" i="1" smtClean="0">
                            <a:latin typeface="Cambria Math" panose="02040503050406030204" pitchFamily="18" charset="0"/>
                          </a:rPr>
                        </m:ctrlPr>
                      </m:accPr>
                      <m:e>
                        <m:r>
                          <a:rPr lang="en-US" altLang="ja-JP" sz="2800" i="1">
                            <a:latin typeface="Cambria Math" panose="02040503050406030204" pitchFamily="18" charset="0"/>
                          </a:rPr>
                          <m:t>𝑝</m:t>
                        </m:r>
                      </m:e>
                    </m:acc>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ℏ</m:t>
                        </m:r>
                      </m:num>
                      <m:den>
                        <m:r>
                          <a:rPr lang="en-US" altLang="ja-JP" sz="2800" i="1">
                            <a:latin typeface="Cambria Math" panose="02040503050406030204" pitchFamily="18" charset="0"/>
                          </a:rPr>
                          <m:t>𝑖</m:t>
                        </m:r>
                      </m:den>
                    </m:f>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𝑞</m:t>
                    </m:r>
                    <m:r>
                      <a:rPr lang="en-US" altLang="ja-JP" sz="2800" b="1" i="1">
                        <a:latin typeface="Cambria Math" panose="02040503050406030204" pitchFamily="18" charset="0"/>
                        <a:ea typeface="Cambria Math" panose="02040503050406030204" pitchFamily="18" charset="0"/>
                      </a:rPr>
                      <m:t>𝑨</m:t>
                    </m:r>
                  </m:oMath>
                </a14:m>
                <a:r>
                  <a:rPr lang="en-US" altLang="ja-JP" sz="2800" dirty="0"/>
                  <a:t> </a:t>
                </a:r>
                <a:r>
                  <a:rPr lang="ja-JP" altLang="en-US" sz="2800" dirty="0"/>
                  <a:t>を使うことで電流密度が得られる。</a:t>
                </a:r>
                <a:endParaRPr lang="en-US" altLang="ja-JP" sz="2800" dirty="0"/>
              </a:p>
            </p:txBody>
          </p:sp>
        </mc:Choice>
        <mc:Fallback xmlns="">
          <p:sp>
            <p:nvSpPr>
              <p:cNvPr id="11" name="テキスト ボックス 10">
                <a:extLst>
                  <a:ext uri="{FF2B5EF4-FFF2-40B4-BE49-F238E27FC236}">
                    <a16:creationId xmlns:a16="http://schemas.microsoft.com/office/drawing/2014/main" id="{0FD2EF78-08F0-2CD8-BD5C-433F1DAC7F59}"/>
                  </a:ext>
                </a:extLst>
              </p:cNvPr>
              <p:cNvSpPr txBox="1">
                <a:spLocks noRot="1" noChangeAspect="1" noMove="1" noResize="1" noEditPoints="1" noAdjustHandles="1" noChangeArrowheads="1" noChangeShapeType="1" noTextEdit="1"/>
              </p:cNvSpPr>
              <p:nvPr/>
            </p:nvSpPr>
            <p:spPr>
              <a:xfrm>
                <a:off x="9728" y="2678195"/>
                <a:ext cx="8019823" cy="1152047"/>
              </a:xfrm>
              <a:prstGeom prst="rect">
                <a:avLst/>
              </a:prstGeom>
              <a:blipFill>
                <a:blip r:embed="rId13"/>
                <a:stretch>
                  <a:fillRect l="-1597" b="-14286"/>
                </a:stretch>
              </a:blipFill>
            </p:spPr>
            <p:txBody>
              <a:bodyPr/>
              <a:lstStyle/>
              <a:p>
                <a:r>
                  <a:rPr lang="ja-JP" altLang="en-US">
                    <a:noFill/>
                  </a:rPr>
                  <a:t> </a:t>
                </a:r>
              </a:p>
            </p:txBody>
          </p:sp>
        </mc:Fallback>
      </mc:AlternateContent>
      <p:sp>
        <p:nvSpPr>
          <p:cNvPr id="2" name="テキスト ボックス 1">
            <a:extLst>
              <a:ext uri="{FF2B5EF4-FFF2-40B4-BE49-F238E27FC236}">
                <a16:creationId xmlns:a16="http://schemas.microsoft.com/office/drawing/2014/main" id="{ADA16A5A-E613-E679-3730-135672FDE7C7}"/>
              </a:ext>
            </a:extLst>
          </p:cNvPr>
          <p:cNvSpPr txBox="1"/>
          <p:nvPr/>
        </p:nvSpPr>
        <p:spPr>
          <a:xfrm>
            <a:off x="29184" y="41659"/>
            <a:ext cx="2762654" cy="400110"/>
          </a:xfrm>
          <a:prstGeom prst="rect">
            <a:avLst/>
          </a:prstGeom>
          <a:noFill/>
          <a:ln>
            <a:solidFill>
              <a:schemeClr val="tx1"/>
            </a:solidFill>
          </a:ln>
        </p:spPr>
        <p:txBody>
          <a:bodyPr wrap="square">
            <a:spAutoFit/>
          </a:bodyPr>
          <a:lstStyle/>
          <a:p>
            <a:pPr algn="ctr"/>
            <a:r>
              <a:rPr lang="en-US" altLang="ja-JP" sz="2000" b="1" dirty="0"/>
              <a:t>3.2 </a:t>
            </a:r>
            <a:r>
              <a:rPr lang="ja-JP" altLang="en-US" sz="2000" b="1" dirty="0"/>
              <a:t>ロンドン方程式</a:t>
            </a:r>
            <a:endParaRPr kumimoji="1" lang="en-US" altLang="ja-JP" sz="2000" b="1" dirty="0"/>
          </a:p>
        </p:txBody>
      </p:sp>
    </p:spTree>
    <p:extLst>
      <p:ext uri="{BB962C8B-B14F-4D97-AF65-F5344CB8AC3E}">
        <p14:creationId xmlns:p14="http://schemas.microsoft.com/office/powerpoint/2010/main" val="41683164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B378A22-D45D-4E8F-9BFA-C66A88E0F524}"/>
                  </a:ext>
                </a:extLst>
              </p:cNvPr>
              <p:cNvSpPr txBox="1"/>
              <p:nvPr/>
            </p:nvSpPr>
            <p:spPr>
              <a:xfrm>
                <a:off x="8239297" y="1413594"/>
                <a:ext cx="3786421" cy="1323247"/>
              </a:xfrm>
              <a:prstGeom prst="rect">
                <a:avLst/>
              </a:prstGeom>
              <a:noFill/>
              <a:ln>
                <a:solidFill>
                  <a:schemeClr val="accent1">
                    <a:shade val="15000"/>
                  </a:schemeClr>
                </a:solidFill>
              </a:ln>
            </p:spPr>
            <p:txBody>
              <a:bodyPr wrap="none" rtlCol="0">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𝑛</m:t>
                        </m:r>
                      </m:e>
                      <m:sub>
                        <m:r>
                          <a:rPr lang="en-US" altLang="ja-JP" sz="2400" b="0" i="1" smtClean="0">
                            <a:latin typeface="Cambria Math" panose="02040503050406030204" pitchFamily="18" charset="0"/>
                          </a:rPr>
                          <m:t>𝑐</m:t>
                        </m:r>
                      </m:sub>
                    </m:sSub>
                  </m:oMath>
                </a14:m>
                <a:r>
                  <a:rPr lang="ja-JP" altLang="en-US" sz="2400" dirty="0"/>
                  <a:t> </a:t>
                </a:r>
                <a:r>
                  <a:rPr lang="en-US" altLang="ja-JP" sz="2400" dirty="0"/>
                  <a:t>: </a:t>
                </a:r>
                <a:r>
                  <a:rPr lang="ja-JP" altLang="en-US" sz="2400" dirty="0"/>
                  <a:t>クーパー対の密度</a:t>
                </a:r>
                <a:endParaRPr lang="en-US" altLang="ja-JP" sz="2400" dirty="0"/>
              </a:p>
              <a:p>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𝑛</m:t>
                        </m:r>
                      </m:e>
                      <m:sub>
                        <m:r>
                          <a:rPr lang="en-US" altLang="ja-JP" sz="2400" b="0" i="1" smtClean="0">
                            <a:latin typeface="Cambria Math" panose="02040503050406030204" pitchFamily="18" charset="0"/>
                          </a:rPr>
                          <m:t>𝑠</m:t>
                        </m:r>
                      </m:sub>
                    </m:sSub>
                    <m:r>
                      <a:rPr lang="en-US" altLang="ja-JP" sz="2400" b="0" i="1" smtClean="0">
                        <a:latin typeface="Cambria Math" panose="02040503050406030204" pitchFamily="18" charset="0"/>
                      </a:rPr>
                      <m:t>=2</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𝑛</m:t>
                        </m:r>
                      </m:e>
                      <m:sub>
                        <m:r>
                          <a:rPr lang="en-US" altLang="ja-JP" sz="2400" b="0" i="1" smtClean="0">
                            <a:latin typeface="Cambria Math" panose="02040503050406030204" pitchFamily="18" charset="0"/>
                          </a:rPr>
                          <m:t>𝑐</m:t>
                        </m:r>
                      </m:sub>
                    </m:sSub>
                  </m:oMath>
                </a14:m>
                <a:r>
                  <a:rPr lang="en-US" altLang="ja-JP" sz="2400" dirty="0"/>
                  <a:t> : </a:t>
                </a:r>
                <a:r>
                  <a:rPr lang="ja-JP" altLang="en-US" sz="2400" dirty="0"/>
                  <a:t>超伝導電子密度</a:t>
                </a:r>
                <a:endParaRPr lang="en-US" altLang="ja-JP" sz="2400" dirty="0"/>
              </a:p>
              <a:p>
                <a14:m>
                  <m:oMath xmlns:m="http://schemas.openxmlformats.org/officeDocument/2006/math">
                    <m:sSub>
                      <m:sSubPr>
                        <m:ctrlPr>
                          <a:rPr lang="en-US" altLang="ja-JP" sz="2400" i="1" smtClean="0">
                            <a:latin typeface="Cambria Math" panose="02040503050406030204" pitchFamily="18" charset="0"/>
                          </a:rPr>
                        </m:ctrlPr>
                      </m:sSubPr>
                      <m:e>
                        <m:sSup>
                          <m:sSupPr>
                            <m:ctrlPr>
                              <a:rPr lang="en-US" altLang="ja-JP" sz="2400" i="1">
                                <a:latin typeface="Cambria Math" panose="02040503050406030204" pitchFamily="18" charset="0"/>
                              </a:rPr>
                            </m:ctrlPr>
                          </m:sSupPr>
                          <m:e>
                            <m:d>
                              <m:dPr>
                                <m:begChr m:val="|"/>
                                <m:endChr m:val="|"/>
                                <m:ctrlPr>
                                  <a:rPr lang="en-US" altLang="ja-JP" sz="2400" i="1">
                                    <a:latin typeface="Cambria Math" panose="02040503050406030204" pitchFamily="18" charset="0"/>
                                  </a:rPr>
                                </m:ctrlPr>
                              </m:dPr>
                              <m:e>
                                <m:r>
                                  <a:rPr lang="en-US" altLang="ja-JP" sz="2400" i="1">
                                    <a:latin typeface="Cambria Math" panose="02040503050406030204" pitchFamily="18" charset="0"/>
                                  </a:rPr>
                                  <m:t>𝜓</m:t>
                                </m:r>
                              </m:e>
                            </m:d>
                          </m:e>
                          <m:sup>
                            <m:r>
                              <a:rPr lang="en-US" altLang="ja-JP" sz="2400" i="1">
                                <a:latin typeface="Cambria Math" panose="02040503050406030204" pitchFamily="18" charset="0"/>
                              </a:rPr>
                              <m:t>2</m:t>
                            </m:r>
                          </m:sup>
                        </m:sSup>
                        <m:r>
                          <a:rPr lang="en-US" altLang="ja-JP" sz="2400" i="1">
                            <a:latin typeface="Cambria Math" panose="02040503050406030204" pitchFamily="18" charset="0"/>
                          </a:rPr>
                          <m:t>=</m:t>
                        </m:r>
                        <m:r>
                          <a:rPr lang="en-US" altLang="ja-JP" sz="2400" i="1">
                            <a:latin typeface="Cambria Math" panose="02040503050406030204" pitchFamily="18" charset="0"/>
                          </a:rPr>
                          <m:t>𝑛</m:t>
                        </m:r>
                      </m:e>
                      <m:sub>
                        <m:r>
                          <a:rPr lang="en-US" altLang="ja-JP" sz="2400" b="0" i="1" smtClean="0">
                            <a:latin typeface="Cambria Math" panose="02040503050406030204" pitchFamily="18" charset="0"/>
                          </a:rPr>
                          <m:t>𝑐</m:t>
                        </m:r>
                      </m:sub>
                    </m:sSub>
                    <m:r>
                      <a:rPr lang="en-US" altLang="ja-JP" sz="2400">
                        <a:latin typeface="Cambria Math" panose="02040503050406030204" pitchFamily="18" charset="0"/>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𝑛</m:t>
                            </m:r>
                          </m:e>
                          <m:sub>
                            <m:r>
                              <m:rPr>
                                <m:sty m:val="p"/>
                              </m:rPr>
                              <a:rPr lang="en-US" altLang="ja-JP" sz="2400">
                                <a:latin typeface="Cambria Math" panose="02040503050406030204" pitchFamily="18" charset="0"/>
                              </a:rPr>
                              <m:t>s</m:t>
                            </m:r>
                          </m:sub>
                        </m:sSub>
                      </m:num>
                      <m:den>
                        <m:r>
                          <a:rPr lang="en-US" altLang="ja-JP" sz="2400">
                            <a:latin typeface="Cambria Math" panose="02040503050406030204" pitchFamily="18" charset="0"/>
                          </a:rPr>
                          <m:t>2</m:t>
                        </m:r>
                      </m:den>
                    </m:f>
                  </m:oMath>
                </a14:m>
                <a:r>
                  <a:rPr lang="en-US" altLang="ja-JP" sz="2400" dirty="0"/>
                  <a:t> </a:t>
                </a:r>
              </a:p>
            </p:txBody>
          </p:sp>
        </mc:Choice>
        <mc:Fallback xmlns="">
          <p:sp>
            <p:nvSpPr>
              <p:cNvPr id="3" name="テキスト ボックス 2">
                <a:extLst>
                  <a:ext uri="{FF2B5EF4-FFF2-40B4-BE49-F238E27FC236}">
                    <a16:creationId xmlns:a16="http://schemas.microsoft.com/office/drawing/2014/main" id="{FB378A22-D45D-4E8F-9BFA-C66A88E0F524}"/>
                  </a:ext>
                </a:extLst>
              </p:cNvPr>
              <p:cNvSpPr txBox="1">
                <a:spLocks noRot="1" noChangeAspect="1" noMove="1" noResize="1" noEditPoints="1" noAdjustHandles="1" noChangeArrowheads="1" noChangeShapeType="1" noTextEdit="1"/>
              </p:cNvSpPr>
              <p:nvPr/>
            </p:nvSpPr>
            <p:spPr>
              <a:xfrm>
                <a:off x="8239297" y="1413594"/>
                <a:ext cx="3786421" cy="1323247"/>
              </a:xfrm>
              <a:prstGeom prst="rect">
                <a:avLst/>
              </a:prstGeom>
              <a:blipFill>
                <a:blip r:embed="rId2"/>
                <a:stretch>
                  <a:fillRect t="-3196" r="-1284"/>
                </a:stretch>
              </a:blipFill>
              <a:ln>
                <a:solidFill>
                  <a:schemeClr val="accent1">
                    <a:shade val="15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E598CAA-7186-4C86-A016-1F50F1B6A9BE}"/>
                  </a:ext>
                </a:extLst>
              </p:cNvPr>
              <p:cNvSpPr txBox="1"/>
              <p:nvPr/>
            </p:nvSpPr>
            <p:spPr>
              <a:xfrm>
                <a:off x="1466258" y="4130307"/>
                <a:ext cx="8781698" cy="837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1" i="1" smtClean="0">
                          <a:latin typeface="Cambria Math" panose="02040503050406030204" pitchFamily="18" charset="0"/>
                        </a:rPr>
                        <m:t>𝒋</m:t>
                      </m:r>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𝑞</m:t>
                          </m:r>
                        </m:num>
                        <m:den>
                          <m:r>
                            <a:rPr lang="en-US" altLang="ja-JP" sz="2400" i="1">
                              <a:latin typeface="Cambria Math" panose="02040503050406030204" pitchFamily="18" charset="0"/>
                            </a:rPr>
                            <m:t>2</m:t>
                          </m:r>
                          <m:r>
                            <a:rPr lang="en-US" altLang="ja-JP" sz="2400" i="1">
                              <a:latin typeface="Cambria Math" panose="02040503050406030204" pitchFamily="18" charset="0"/>
                            </a:rPr>
                            <m:t>𝑀</m:t>
                          </m:r>
                        </m:den>
                      </m:f>
                      <m:d>
                        <m:dPr>
                          <m:ctrlPr>
                            <a:rPr lang="en-US" altLang="ja-JP" sz="2400" i="1">
                              <a:latin typeface="Cambria Math" panose="02040503050406030204" pitchFamily="18" charset="0"/>
                            </a:rPr>
                          </m:ctrlPr>
                        </m:dPr>
                        <m:e>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𝜓</m:t>
                              </m:r>
                            </m:e>
                            <m:sup>
                              <m:r>
                                <a:rPr lang="en-US" altLang="ja-JP" sz="2400" i="1">
                                  <a:latin typeface="Cambria Math" panose="02040503050406030204" pitchFamily="18" charset="0"/>
                                </a:rPr>
                                <m:t>∗</m:t>
                              </m:r>
                            </m:sup>
                          </m:sSup>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𝑝</m:t>
                              </m:r>
                            </m:e>
                          </m:acc>
                          <m:r>
                            <a:rPr lang="en-US" altLang="ja-JP" sz="2400" i="1">
                              <a:latin typeface="Cambria Math" panose="02040503050406030204" pitchFamily="18" charset="0"/>
                            </a:rPr>
                            <m:t>𝜓</m:t>
                          </m:r>
                          <m:r>
                            <a:rPr lang="en-US" altLang="ja-JP" sz="2400" i="1">
                              <a:latin typeface="Cambria Math" panose="02040503050406030204" pitchFamily="18" charset="0"/>
                            </a:rPr>
                            <m:t>+</m:t>
                          </m:r>
                          <m:r>
                            <a:rPr lang="en-US" altLang="ja-JP" sz="2400" i="1">
                              <a:latin typeface="Cambria Math" panose="02040503050406030204" pitchFamily="18" charset="0"/>
                            </a:rPr>
                            <m:t>𝑐</m:t>
                          </m:r>
                          <m:r>
                            <a:rPr lang="en-US" altLang="ja-JP" sz="2400" i="1">
                              <a:latin typeface="Cambria Math" panose="02040503050406030204" pitchFamily="18" charset="0"/>
                            </a:rPr>
                            <m:t>.</m:t>
                          </m:r>
                          <m:r>
                            <a:rPr lang="en-US" altLang="ja-JP" sz="2400" i="1">
                              <a:latin typeface="Cambria Math" panose="02040503050406030204" pitchFamily="18" charset="0"/>
                            </a:rPr>
                            <m:t>𝑐</m:t>
                          </m:r>
                        </m:e>
                      </m:d>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𝑛</m:t>
                              </m:r>
                            </m:e>
                            <m:sub>
                              <m:r>
                                <a:rPr lang="en-US" altLang="ja-JP" sz="2400" b="0" i="1" smtClean="0">
                                  <a:latin typeface="Cambria Math" panose="02040503050406030204" pitchFamily="18" charset="0"/>
                                </a:rPr>
                                <m:t>𝑐</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𝑞</m:t>
                              </m:r>
                            </m:e>
                            <m:sup>
                              <m:r>
                                <a:rPr lang="en-US" altLang="ja-JP" sz="2400" i="1">
                                  <a:latin typeface="Cambria Math" panose="02040503050406030204" pitchFamily="18" charset="0"/>
                                </a:rPr>
                                <m:t>2</m:t>
                              </m:r>
                            </m:sup>
                          </m:sSup>
                        </m:num>
                        <m:den>
                          <m:r>
                            <a:rPr lang="en-US" altLang="ja-JP" sz="2400" i="1">
                              <a:latin typeface="Cambria Math" panose="02040503050406030204" pitchFamily="18" charset="0"/>
                            </a:rPr>
                            <m:t>𝑀</m:t>
                          </m:r>
                        </m:den>
                      </m:f>
                      <m:d>
                        <m:dPr>
                          <m:ctrlPr>
                            <a:rPr lang="en-US" altLang="ja-JP" sz="2400" i="1">
                              <a:latin typeface="Cambria Math" panose="02040503050406030204" pitchFamily="18" charset="0"/>
                            </a:rPr>
                          </m:ctrlPr>
                        </m:dPr>
                        <m:e>
                          <m:r>
                            <a:rPr lang="en-US" altLang="ja-JP" sz="2400" b="1" i="1">
                              <a:latin typeface="Cambria Math" panose="02040503050406030204" pitchFamily="18" charset="0"/>
                            </a:rPr>
                            <m:t>𝑨</m:t>
                          </m:r>
                          <m:r>
                            <a:rPr lang="en-US" altLang="ja-JP" sz="2400">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ℏ</m:t>
                              </m:r>
                            </m:num>
                            <m:den>
                              <m:r>
                                <a:rPr lang="en-US" altLang="ja-JP" sz="2400" i="1">
                                  <a:latin typeface="Cambria Math" panose="02040503050406030204" pitchFamily="18" charset="0"/>
                                </a:rPr>
                                <m:t>𝑞</m:t>
                              </m:r>
                            </m:den>
                          </m:f>
                          <m:r>
                            <a:rPr lang="en-US" altLang="ja-JP" sz="2400">
                              <a:latin typeface="Cambria Math" panose="02040503050406030204" pitchFamily="18" charset="0"/>
                            </a:rPr>
                            <m:t>𝛻</m:t>
                          </m:r>
                          <m:r>
                            <a:rPr lang="en-US" altLang="ja-JP" sz="2400" i="1">
                              <a:latin typeface="Cambria Math" panose="02040503050406030204" pitchFamily="18" charset="0"/>
                            </a:rPr>
                            <m:t>𝜃</m:t>
                          </m:r>
                        </m:e>
                      </m:d>
                      <m:r>
                        <a:rPr lang="en-US" altLang="ja-JP" sz="2400" b="1" i="1">
                          <a:latin typeface="Cambria Math" panose="02040503050406030204" pitchFamily="18" charset="0"/>
                        </a:rPr>
                        <m:t>=</m:t>
                      </m:r>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𝑛</m:t>
                              </m:r>
                            </m:e>
                            <m:sub>
                              <m:r>
                                <a:rPr lang="en-US" altLang="ja-JP" sz="2400" i="1">
                                  <a:latin typeface="Cambria Math" panose="02040503050406030204" pitchFamily="18" charset="0"/>
                                </a:rPr>
                                <m:t>𝑆</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2</m:t>
                              </m:r>
                            </m:sup>
                          </m:sSup>
                        </m:num>
                        <m:den>
                          <m:r>
                            <a:rPr lang="en-US" altLang="ja-JP" sz="2400" i="1">
                              <a:latin typeface="Cambria Math" panose="02040503050406030204" pitchFamily="18" charset="0"/>
                            </a:rPr>
                            <m:t>𝑚</m:t>
                          </m:r>
                        </m:den>
                      </m:f>
                      <m:d>
                        <m:dPr>
                          <m:ctrlPr>
                            <a:rPr lang="en-US" altLang="ja-JP" sz="2400" i="1">
                              <a:latin typeface="Cambria Math" panose="02040503050406030204" pitchFamily="18" charset="0"/>
                            </a:rPr>
                          </m:ctrlPr>
                        </m:dPr>
                        <m:e>
                          <m:r>
                            <a:rPr lang="en-US" altLang="ja-JP" sz="2400" b="1" i="1">
                              <a:latin typeface="Cambria Math" panose="02040503050406030204" pitchFamily="18" charset="0"/>
                            </a:rPr>
                            <m:t>𝑨</m:t>
                          </m:r>
                          <m:r>
                            <a:rPr lang="en-US" altLang="ja-JP" sz="2400">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ℏ</m:t>
                              </m:r>
                            </m:num>
                            <m:den>
                              <m:r>
                                <a:rPr lang="en-US" altLang="ja-JP" sz="2400" i="1">
                                  <a:latin typeface="Cambria Math" panose="02040503050406030204" pitchFamily="18" charset="0"/>
                                </a:rPr>
                                <m:t>𝑞</m:t>
                              </m:r>
                            </m:den>
                          </m:f>
                          <m:r>
                            <a:rPr lang="en-US" altLang="ja-JP" sz="2400">
                              <a:latin typeface="Cambria Math" panose="02040503050406030204" pitchFamily="18" charset="0"/>
                            </a:rPr>
                            <m:t>𝛻</m:t>
                          </m:r>
                          <m:r>
                            <a:rPr lang="en-US" altLang="ja-JP" sz="2400" i="1">
                              <a:latin typeface="Cambria Math" panose="02040503050406030204" pitchFamily="18" charset="0"/>
                            </a:rPr>
                            <m:t>𝜃</m:t>
                          </m:r>
                        </m:e>
                      </m:d>
                    </m:oMath>
                  </m:oMathPara>
                </a14:m>
                <a:endParaRPr lang="ja-JP" altLang="en-US" sz="2400" b="1" dirty="0"/>
              </a:p>
            </p:txBody>
          </p:sp>
        </mc:Choice>
        <mc:Fallback xmlns="">
          <p:sp>
            <p:nvSpPr>
              <p:cNvPr id="8" name="テキスト ボックス 7">
                <a:extLst>
                  <a:ext uri="{FF2B5EF4-FFF2-40B4-BE49-F238E27FC236}">
                    <a16:creationId xmlns:a16="http://schemas.microsoft.com/office/drawing/2014/main" id="{0E598CAA-7186-4C86-A016-1F50F1B6A9BE}"/>
                  </a:ext>
                </a:extLst>
              </p:cNvPr>
              <p:cNvSpPr txBox="1">
                <a:spLocks noRot="1" noChangeAspect="1" noMove="1" noResize="1" noEditPoints="1" noAdjustHandles="1" noChangeArrowheads="1" noChangeShapeType="1" noTextEdit="1"/>
              </p:cNvSpPr>
              <p:nvPr/>
            </p:nvSpPr>
            <p:spPr>
              <a:xfrm>
                <a:off x="1466258" y="4130307"/>
                <a:ext cx="8781698" cy="837345"/>
              </a:xfrm>
              <a:prstGeom prst="rect">
                <a:avLst/>
              </a:prstGeom>
              <a:blipFill>
                <a:blip r:embed="rId3"/>
                <a:stretch>
                  <a:fillRect/>
                </a:stretch>
              </a:blipFill>
            </p:spPr>
            <p:txBody>
              <a:bodyPr/>
              <a:lstStyle/>
              <a:p>
                <a:r>
                  <a:rPr lang="ja-JP" altLang="en-US">
                    <a:noFill/>
                  </a:rPr>
                  <a:t> </a:t>
                </a:r>
              </a:p>
            </p:txBody>
          </p:sp>
        </mc:Fallback>
      </mc:AlternateContent>
      <p:sp>
        <p:nvSpPr>
          <p:cNvPr id="14" name="スライド番号プレースホルダー 13">
            <a:extLst>
              <a:ext uri="{FF2B5EF4-FFF2-40B4-BE49-F238E27FC236}">
                <a16:creationId xmlns:a16="http://schemas.microsoft.com/office/drawing/2014/main" id="{8477085E-4BD7-49CD-802F-6CF2993DA1E5}"/>
              </a:ext>
            </a:extLst>
          </p:cNvPr>
          <p:cNvSpPr>
            <a:spLocks noGrp="1"/>
          </p:cNvSpPr>
          <p:nvPr>
            <p:ph type="sldNum" sz="quarter" idx="12"/>
          </p:nvPr>
        </p:nvSpPr>
        <p:spPr/>
        <p:txBody>
          <a:bodyPr/>
          <a:lstStyle/>
          <a:p>
            <a:fld id="{10699C8D-F842-49A6-A00D-0295EA5A1C7D}" type="slidenum">
              <a:rPr kumimoji="1" lang="ja-JP" altLang="en-US" smtClean="0"/>
              <a:t>51</a:t>
            </a:fld>
            <a:endParaRPr kumimoji="1" lang="ja-JP" altLang="en-US" dirty="0"/>
          </a:p>
        </p:txBody>
      </p:sp>
      <mc:AlternateContent xmlns:mc="http://schemas.openxmlformats.org/markup-compatibility/2006" xmlns:a14="http://schemas.microsoft.com/office/drawing/2010/main">
        <mc:Choice Requires="a14">
          <p:sp>
            <p:nvSpPr>
              <p:cNvPr id="17" name="Rectangle 16"/>
              <p:cNvSpPr/>
              <p:nvPr/>
            </p:nvSpPr>
            <p:spPr>
              <a:xfrm>
                <a:off x="8225896" y="3038115"/>
                <a:ext cx="4044120" cy="830997"/>
              </a:xfrm>
              <a:prstGeom prst="rect">
                <a:avLst/>
              </a:prstGeom>
              <a:ln>
                <a:solidFill>
                  <a:schemeClr val="accent1">
                    <a:shade val="15000"/>
                  </a:schemeClr>
                </a:solidFill>
              </a:ln>
            </p:spPr>
            <p:txBody>
              <a:bodyPr wrap="none">
                <a:spAutoFit/>
              </a:bodyPr>
              <a:lstStyle/>
              <a:p>
                <a14:m>
                  <m:oMath xmlns:m="http://schemas.openxmlformats.org/officeDocument/2006/math">
                    <m:r>
                      <a:rPr lang="en-US" altLang="ja-JP" sz="2400" i="1">
                        <a:latin typeface="Cambria Math" panose="02040503050406030204" pitchFamily="18" charset="0"/>
                      </a:rPr>
                      <m:t>𝑞</m:t>
                    </m:r>
                    <m:r>
                      <a:rPr lang="en-US" altLang="ja-JP" sz="2400" i="1">
                        <a:latin typeface="Cambria Math" panose="02040503050406030204" pitchFamily="18" charset="0"/>
                      </a:rPr>
                      <m:t>=−2</m:t>
                    </m:r>
                    <m:r>
                      <a:rPr lang="en-US" altLang="ja-JP" sz="2400" i="1">
                        <a:latin typeface="Cambria Math" panose="02040503050406030204" pitchFamily="18" charset="0"/>
                      </a:rPr>
                      <m:t>𝑒</m:t>
                    </m:r>
                  </m:oMath>
                </a14:m>
                <a:r>
                  <a:rPr lang="en-US" sz="2400" dirty="0"/>
                  <a:t> : </a:t>
                </a:r>
                <a:r>
                  <a:rPr lang="ja-JP" altLang="en-US" sz="2400" dirty="0"/>
                  <a:t>クーパー対の電荷</a:t>
                </a:r>
                <a:endParaRPr lang="en-US" altLang="ja-JP" sz="2400" dirty="0"/>
              </a:p>
              <a:p>
                <a14:m>
                  <m:oMath xmlns:m="http://schemas.openxmlformats.org/officeDocument/2006/math">
                    <m:r>
                      <a:rPr lang="en-US" altLang="ja-JP" sz="2400" i="1" smtClean="0">
                        <a:latin typeface="Cambria Math" panose="02040503050406030204" pitchFamily="18" charset="0"/>
                      </a:rPr>
                      <m:t>𝑀</m:t>
                    </m:r>
                    <m:r>
                      <a:rPr lang="en-US" altLang="ja-JP" sz="2400" i="1" smtClean="0">
                        <a:latin typeface="Cambria Math" panose="02040503050406030204" pitchFamily="18" charset="0"/>
                      </a:rPr>
                      <m:t>=2</m:t>
                    </m:r>
                    <m:r>
                      <a:rPr lang="en-US" altLang="ja-JP" sz="2400" i="1" smtClean="0">
                        <a:latin typeface="Cambria Math" panose="02040503050406030204" pitchFamily="18" charset="0"/>
                      </a:rPr>
                      <m:t>𝑚</m:t>
                    </m:r>
                  </m:oMath>
                </a14:m>
                <a:r>
                  <a:rPr lang="en-US" altLang="ja-JP" sz="2400" dirty="0"/>
                  <a:t> : </a:t>
                </a:r>
                <a:r>
                  <a:rPr lang="ja-JP" altLang="en-US" sz="2400" dirty="0"/>
                  <a:t>クーパー対の質量</a:t>
                </a:r>
                <a:endParaRPr lang="en-US" altLang="ja-JP" sz="2400" dirty="0"/>
              </a:p>
            </p:txBody>
          </p:sp>
        </mc:Choice>
        <mc:Fallback xmlns="">
          <p:sp>
            <p:nvSpPr>
              <p:cNvPr id="17" name="Rectangle 16"/>
              <p:cNvSpPr>
                <a:spLocks noRot="1" noChangeAspect="1" noMove="1" noResize="1" noEditPoints="1" noAdjustHandles="1" noChangeArrowheads="1" noChangeShapeType="1" noTextEdit="1"/>
              </p:cNvSpPr>
              <p:nvPr/>
            </p:nvSpPr>
            <p:spPr>
              <a:xfrm>
                <a:off x="8225896" y="3038115"/>
                <a:ext cx="4044120" cy="830997"/>
              </a:xfrm>
              <a:prstGeom prst="rect">
                <a:avLst/>
              </a:prstGeom>
              <a:blipFill>
                <a:blip r:embed="rId4"/>
                <a:stretch>
                  <a:fillRect l="-300" t="-5036" r="-1201" b="-14388"/>
                </a:stretch>
              </a:blipFill>
              <a:ln>
                <a:solidFill>
                  <a:schemeClr val="accent1">
                    <a:shade val="15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1950973" y="5673183"/>
                <a:ext cx="7456015" cy="986873"/>
              </a:xfrm>
              <a:prstGeom prst="rect">
                <a:avLst/>
              </a:prstGeom>
              <a:ln w="25400">
                <a:solidFill>
                  <a:srgbClr val="FF0000"/>
                </a:solidFill>
              </a:ln>
            </p:spPr>
            <p:txBody>
              <a:bodyPr wrap="none">
                <a:spAutoFit/>
              </a:bodyPr>
              <a:lstStyle/>
              <a:p>
                <a14:m>
                  <m:oMath xmlns:m="http://schemas.openxmlformats.org/officeDocument/2006/math">
                    <m:r>
                      <a:rPr lang="en-US" altLang="ja-JP" sz="2800" b="1" i="1" smtClean="0">
                        <a:latin typeface="Cambria Math" panose="02040503050406030204" pitchFamily="18" charset="0"/>
                      </a:rPr>
                      <m:t>𝒋</m:t>
                    </m:r>
                    <m:r>
                      <a:rPr lang="en-US" altLang="ja-JP" sz="2800" b="1" i="1" smtClean="0">
                        <a:latin typeface="Cambria Math" panose="02040503050406030204" pitchFamily="18" charset="0"/>
                      </a:rPr>
                      <m:t>=</m:t>
                    </m:r>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1</m:t>
                        </m:r>
                      </m:num>
                      <m:den>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𝜇</m:t>
                            </m:r>
                          </m:e>
                          <m:sub>
                            <m:r>
                              <a:rPr lang="en-US" altLang="ja-JP" sz="2800" i="1">
                                <a:latin typeface="Cambria Math" panose="02040503050406030204" pitchFamily="18" charset="0"/>
                              </a:rPr>
                              <m:t>0</m:t>
                            </m:r>
                          </m:sub>
                        </m:sSub>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𝜆</m:t>
                            </m:r>
                          </m:e>
                          <m:sup>
                            <m:r>
                              <a:rPr lang="en-US" altLang="ja-JP" sz="2800" i="1">
                                <a:latin typeface="Cambria Math" panose="02040503050406030204" pitchFamily="18" charset="0"/>
                              </a:rPr>
                              <m:t>2</m:t>
                            </m:r>
                          </m:sup>
                        </m:sSup>
                      </m:den>
                    </m:f>
                    <m:d>
                      <m:dPr>
                        <m:ctrlPr>
                          <a:rPr lang="en-US" altLang="ja-JP" sz="2800" i="1">
                            <a:latin typeface="Cambria Math" panose="02040503050406030204" pitchFamily="18" charset="0"/>
                          </a:rPr>
                        </m:ctrlPr>
                      </m:dPr>
                      <m:e>
                        <m:r>
                          <a:rPr lang="en-US" altLang="ja-JP" sz="2800" b="1" i="1">
                            <a:latin typeface="Cambria Math" panose="02040503050406030204" pitchFamily="18" charset="0"/>
                          </a:rPr>
                          <m:t>𝑨</m:t>
                        </m:r>
                        <m:r>
                          <a:rPr lang="en-US" altLang="ja-JP" sz="280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ℏ</m:t>
                            </m:r>
                          </m:num>
                          <m:den>
                            <m:r>
                              <a:rPr lang="en-US" altLang="ja-JP" sz="2800" i="1">
                                <a:latin typeface="Cambria Math" panose="02040503050406030204" pitchFamily="18" charset="0"/>
                              </a:rPr>
                              <m:t>𝑞</m:t>
                            </m:r>
                          </m:den>
                        </m:f>
                        <m:r>
                          <a:rPr lang="en-US" altLang="ja-JP" sz="2800">
                            <a:latin typeface="Cambria Math" panose="02040503050406030204" pitchFamily="18" charset="0"/>
                          </a:rPr>
                          <m:t>𝛻</m:t>
                        </m:r>
                        <m:r>
                          <a:rPr lang="en-US" altLang="ja-JP" sz="2800" i="1">
                            <a:latin typeface="Cambria Math" panose="02040503050406030204" pitchFamily="18" charset="0"/>
                          </a:rPr>
                          <m:t>𝜃</m:t>
                        </m:r>
                      </m:e>
                    </m:d>
                  </m:oMath>
                </a14:m>
                <a:r>
                  <a:rPr lang="en-US" sz="2800" dirty="0"/>
                  <a:t>,   </a:t>
                </a:r>
                <a14:m>
                  <m:oMath xmlns:m="http://schemas.openxmlformats.org/officeDocument/2006/math">
                    <m:r>
                      <a:rPr lang="en-US" altLang="ja-JP" sz="2800" i="1">
                        <a:latin typeface="Cambria Math" panose="02040503050406030204" pitchFamily="18" charset="0"/>
                      </a:rPr>
                      <m:t>𝜆</m:t>
                    </m:r>
                    <m:r>
                      <a:rPr lang="en-US" altLang="ja-JP" sz="2800" i="1">
                        <a:latin typeface="Cambria Math" panose="02040503050406030204" pitchFamily="18" charset="0"/>
                      </a:rPr>
                      <m:t>=</m:t>
                    </m:r>
                    <m:rad>
                      <m:radPr>
                        <m:degHide m:val="on"/>
                        <m:ctrlPr>
                          <a:rPr lang="en-US" altLang="ja-JP" sz="2800" i="1">
                            <a:latin typeface="Cambria Math" panose="02040503050406030204" pitchFamily="18" charset="0"/>
                          </a:rPr>
                        </m:ctrlPr>
                      </m:radPr>
                      <m:deg/>
                      <m:e>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𝑀</m:t>
                            </m:r>
                          </m:num>
                          <m:den>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𝜇</m:t>
                                </m:r>
                              </m:e>
                              <m:sub>
                                <m:r>
                                  <a:rPr lang="en-US" altLang="ja-JP" sz="2800" i="1">
                                    <a:latin typeface="Cambria Math" panose="02040503050406030204" pitchFamily="18" charset="0"/>
                                  </a:rPr>
                                  <m:t>0</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𝑛</m:t>
                                </m:r>
                              </m:e>
                              <m:sub>
                                <m:r>
                                  <a:rPr lang="en-US" altLang="ja-JP" sz="2800" b="0" i="1" smtClean="0">
                                    <a:latin typeface="Cambria Math" panose="02040503050406030204" pitchFamily="18" charset="0"/>
                                  </a:rPr>
                                  <m:t>𝑐</m:t>
                                </m:r>
                              </m:sub>
                            </m:sSub>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𝑞</m:t>
                                </m:r>
                              </m:e>
                              <m:sup>
                                <m:r>
                                  <a:rPr lang="en-US" altLang="ja-JP" sz="2800" i="1">
                                    <a:latin typeface="Cambria Math" panose="02040503050406030204" pitchFamily="18" charset="0"/>
                                  </a:rPr>
                                  <m:t>2</m:t>
                                </m:r>
                              </m:sup>
                            </m:sSup>
                          </m:den>
                        </m:f>
                      </m:e>
                    </m:rad>
                    <m:r>
                      <a:rPr lang="en-US" altLang="ja-JP" sz="2800" i="1">
                        <a:latin typeface="Cambria Math" panose="02040503050406030204" pitchFamily="18" charset="0"/>
                      </a:rPr>
                      <m:t>=</m:t>
                    </m:r>
                    <m:rad>
                      <m:radPr>
                        <m:degHide m:val="on"/>
                        <m:ctrlPr>
                          <a:rPr lang="en-US" altLang="ja-JP" sz="2800" i="1">
                            <a:latin typeface="Cambria Math" panose="02040503050406030204" pitchFamily="18" charset="0"/>
                          </a:rPr>
                        </m:ctrlPr>
                      </m:radPr>
                      <m:deg/>
                      <m:e>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𝑚</m:t>
                            </m:r>
                          </m:num>
                          <m:den>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𝜇</m:t>
                                </m:r>
                              </m:e>
                              <m:sub>
                                <m:r>
                                  <a:rPr lang="en-US" altLang="ja-JP" sz="2800" i="1">
                                    <a:latin typeface="Cambria Math" panose="02040503050406030204" pitchFamily="18" charset="0"/>
                                  </a:rPr>
                                  <m:t>0</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𝑛</m:t>
                                </m:r>
                              </m:e>
                              <m:sub>
                                <m:r>
                                  <a:rPr lang="en-US" altLang="ja-JP" sz="2800" i="1">
                                    <a:latin typeface="Cambria Math" panose="02040503050406030204" pitchFamily="18" charset="0"/>
                                  </a:rPr>
                                  <m:t>𝑠</m:t>
                                </m:r>
                              </m:sub>
                            </m:sSub>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2</m:t>
                                </m:r>
                              </m:sup>
                            </m:sSup>
                          </m:den>
                        </m:f>
                      </m:e>
                    </m:rad>
                  </m:oMath>
                </a14:m>
                <a:endParaRPr lang="en-US" sz="2800" dirty="0"/>
              </a:p>
            </p:txBody>
          </p:sp>
        </mc:Choice>
        <mc:Fallback xmlns="">
          <p:sp>
            <p:nvSpPr>
              <p:cNvPr id="24" name="Rectangle 23"/>
              <p:cNvSpPr>
                <a:spLocks noRot="1" noChangeAspect="1" noMove="1" noResize="1" noEditPoints="1" noAdjustHandles="1" noChangeArrowheads="1" noChangeShapeType="1" noTextEdit="1"/>
              </p:cNvSpPr>
              <p:nvPr/>
            </p:nvSpPr>
            <p:spPr>
              <a:xfrm>
                <a:off x="1950973" y="5673183"/>
                <a:ext cx="7456015" cy="986873"/>
              </a:xfrm>
              <a:prstGeom prst="rect">
                <a:avLst/>
              </a:prstGeom>
              <a:blipFill>
                <a:blip r:embed="rId5"/>
                <a:stretch>
                  <a:fillRect/>
                </a:stretch>
              </a:blipFill>
              <a:ln w="25400">
                <a:solidFill>
                  <a:srgbClr val="FF0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4366E9E9-7FAD-485F-8B31-1D664834477A}"/>
                  </a:ext>
                </a:extLst>
              </p:cNvPr>
              <p:cNvSpPr txBox="1"/>
              <p:nvPr/>
            </p:nvSpPr>
            <p:spPr>
              <a:xfrm>
                <a:off x="10288" y="1677064"/>
                <a:ext cx="8019823" cy="872098"/>
              </a:xfrm>
              <a:prstGeom prst="rect">
                <a:avLst/>
              </a:prstGeom>
              <a:noFill/>
            </p:spPr>
            <p:txBody>
              <a:bodyPr wrap="square" rtlCol="0">
                <a:spAutoFit/>
              </a:bodyPr>
              <a:lstStyle/>
              <a:p>
                <a:r>
                  <a:rPr lang="ja-JP" altLang="en-US" sz="2800" dirty="0"/>
                  <a:t>クーパー対の波動関数は　</a:t>
                </a:r>
                <a14:m>
                  <m:oMath xmlns:m="http://schemas.openxmlformats.org/officeDocument/2006/math">
                    <m:r>
                      <a:rPr lang="en-US" altLang="ja-JP" sz="2800" i="1" smtClean="0">
                        <a:latin typeface="Cambria Math" panose="02040503050406030204" pitchFamily="18" charset="0"/>
                      </a:rPr>
                      <m:t>𝜓</m:t>
                    </m:r>
                    <m:r>
                      <a:rPr lang="en-US" altLang="ja-JP" sz="2800" i="1" smtClean="0">
                        <a:latin typeface="Cambria Math" panose="02040503050406030204" pitchFamily="18" charset="0"/>
                      </a:rPr>
                      <m:t>=</m:t>
                    </m:r>
                    <m:rad>
                      <m:radPr>
                        <m:degHide m:val="on"/>
                        <m:ctrlPr>
                          <a:rPr lang="en-US" altLang="ja-JP" sz="2800" i="1">
                            <a:latin typeface="Cambria Math" panose="02040503050406030204" pitchFamily="18" charset="0"/>
                          </a:rPr>
                        </m:ctrlPr>
                      </m:radPr>
                      <m:deg/>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𝑛</m:t>
                            </m:r>
                          </m:e>
                          <m:sub>
                            <m:r>
                              <a:rPr lang="en-US" altLang="ja-JP" sz="2800" b="0" i="1" smtClean="0">
                                <a:latin typeface="Cambria Math" panose="02040503050406030204" pitchFamily="18" charset="0"/>
                              </a:rPr>
                              <m:t>𝑐</m:t>
                            </m:r>
                          </m:sub>
                        </m:sSub>
                      </m:e>
                    </m:rad>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𝑖</m:t>
                        </m:r>
                        <m:r>
                          <a:rPr lang="en-US" altLang="ja-JP" sz="2800" b="0" i="1" smtClean="0">
                            <a:latin typeface="Cambria Math" panose="02040503050406030204" pitchFamily="18" charset="0"/>
                          </a:rPr>
                          <m:t>𝜃</m:t>
                        </m:r>
                      </m:sup>
                    </m:sSup>
                  </m:oMath>
                </a14:m>
                <a:r>
                  <a:rPr lang="ja-JP" altLang="en-US" sz="2800" dirty="0"/>
                  <a:t>　と書ける。</a:t>
                </a:r>
                <a:endParaRPr lang="en-US" altLang="ja-JP" sz="2800" dirty="0"/>
              </a:p>
              <a:p>
                <a:r>
                  <a:rPr lang="ja-JP" altLang="en-US" sz="2000" dirty="0"/>
                  <a:t>ここでは</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𝑛</m:t>
                        </m:r>
                      </m:e>
                      <m:sub>
                        <m:r>
                          <a:rPr lang="en-US" altLang="ja-JP" sz="2000" i="1">
                            <a:latin typeface="Cambria Math" panose="02040503050406030204" pitchFamily="18" charset="0"/>
                          </a:rPr>
                          <m:t>𝑐</m:t>
                        </m:r>
                      </m:sub>
                    </m:sSub>
                  </m:oMath>
                </a14:m>
                <a:r>
                  <a:rPr lang="ja-JP" altLang="en-US" sz="2000" dirty="0"/>
                  <a:t>が至るところ一定である場合を考える</a:t>
                </a:r>
                <a:endParaRPr lang="en-US" altLang="ja-JP" sz="2000" dirty="0"/>
              </a:p>
            </p:txBody>
          </p:sp>
        </mc:Choice>
        <mc:Fallback xmlns="">
          <p:sp>
            <p:nvSpPr>
              <p:cNvPr id="19" name="テキスト ボックス 18">
                <a:extLst>
                  <a:ext uri="{FF2B5EF4-FFF2-40B4-BE49-F238E27FC236}">
                    <a16:creationId xmlns:a16="http://schemas.microsoft.com/office/drawing/2014/main" id="{4366E9E9-7FAD-485F-8B31-1D664834477A}"/>
                  </a:ext>
                </a:extLst>
              </p:cNvPr>
              <p:cNvSpPr txBox="1">
                <a:spLocks noRot="1" noChangeAspect="1" noMove="1" noResize="1" noEditPoints="1" noAdjustHandles="1" noChangeArrowheads="1" noChangeShapeType="1" noTextEdit="1"/>
              </p:cNvSpPr>
              <p:nvPr/>
            </p:nvSpPr>
            <p:spPr>
              <a:xfrm>
                <a:off x="10288" y="1677064"/>
                <a:ext cx="8019823" cy="872098"/>
              </a:xfrm>
              <a:prstGeom prst="rect">
                <a:avLst/>
              </a:prstGeom>
              <a:blipFill>
                <a:blip r:embed="rId6"/>
                <a:stretch>
                  <a:fillRect l="-1597" t="-2098" r="-5932" b="-118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CA582F7-AA17-6788-635C-CB2C7E065B22}"/>
                  </a:ext>
                </a:extLst>
              </p:cNvPr>
              <p:cNvSpPr txBox="1"/>
              <p:nvPr/>
            </p:nvSpPr>
            <p:spPr>
              <a:xfrm>
                <a:off x="1622" y="468345"/>
                <a:ext cx="12190378" cy="923330"/>
              </a:xfrm>
              <a:prstGeom prst="rect">
                <a:avLst/>
              </a:prstGeom>
              <a:noFill/>
            </p:spPr>
            <p:txBody>
              <a:bodyPr wrap="square">
                <a:spAutoFit/>
              </a:bodyPr>
              <a:lstStyle/>
              <a:p>
                <a:r>
                  <a:rPr lang="ja-JP" altLang="en-US" dirty="0"/>
                  <a:t>超伝導のエッセンスはクーパー対である。クーパー対は、電子間に（従来型の超伝導では、電子と格子の相互作用を介して）引力が働くことで生じる。電子はクーパー対を形成することで、結合エネルギー</a:t>
                </a:r>
                <a14:m>
                  <m:oMath xmlns:m="http://schemas.openxmlformats.org/officeDocument/2006/math">
                    <m:r>
                      <m:rPr>
                        <m:sty m:val="p"/>
                      </m:rPr>
                      <a:rPr lang="en-US" altLang="ja-JP" i="0" dirty="0" smtClean="0">
                        <a:latin typeface="Cambria Math" panose="02040503050406030204" pitchFamily="18" charset="0"/>
                      </a:rPr>
                      <m:t>Δ</m:t>
                    </m:r>
                    <m:r>
                      <a:rPr lang="en-US" altLang="ja-JP" i="1" dirty="0" err="1">
                        <a:latin typeface="Cambria Math" panose="02040503050406030204" pitchFamily="18" charset="0"/>
                      </a:rPr>
                      <m:t>∼</m:t>
                    </m:r>
                    <m:sSub>
                      <m:sSubPr>
                        <m:ctrlPr>
                          <a:rPr lang="en-US" altLang="ja-JP" b="0" i="1" dirty="0" smtClean="0">
                            <a:latin typeface="Cambria Math" panose="02040503050406030204" pitchFamily="18" charset="0"/>
                          </a:rPr>
                        </m:ctrlPr>
                      </m:sSubPr>
                      <m:e>
                        <m:r>
                          <a:rPr lang="en-US" altLang="ja-JP" i="1" dirty="0" err="1">
                            <a:latin typeface="Cambria Math" panose="02040503050406030204" pitchFamily="18" charset="0"/>
                          </a:rPr>
                          <m:t>𝑘</m:t>
                        </m:r>
                      </m:e>
                      <m:sub>
                        <m:r>
                          <a:rPr lang="en-US" altLang="ja-JP" i="1" dirty="0" err="1">
                            <a:latin typeface="Cambria Math" panose="02040503050406030204" pitchFamily="18" charset="0"/>
                          </a:rPr>
                          <m:t>𝐵</m:t>
                        </m:r>
                      </m:sub>
                    </m:sSub>
                    <m:sSub>
                      <m:sSubPr>
                        <m:ctrlPr>
                          <a:rPr lang="en-US" altLang="ja-JP" b="0" i="1" dirty="0" smtClean="0">
                            <a:latin typeface="Cambria Math" panose="02040503050406030204" pitchFamily="18" charset="0"/>
                          </a:rPr>
                        </m:ctrlPr>
                      </m:sSubPr>
                      <m:e>
                        <m:r>
                          <a:rPr lang="en-US" altLang="ja-JP" i="1" dirty="0" err="1">
                            <a:latin typeface="Cambria Math" panose="02040503050406030204" pitchFamily="18" charset="0"/>
                          </a:rPr>
                          <m:t>𝑇</m:t>
                        </m:r>
                      </m:e>
                      <m:sub>
                        <m:r>
                          <a:rPr lang="en-US" altLang="ja-JP" i="1" dirty="0" err="1">
                            <a:latin typeface="Cambria Math" panose="02040503050406030204" pitchFamily="18" charset="0"/>
                          </a:rPr>
                          <m:t>𝑐</m:t>
                        </m:r>
                      </m:sub>
                    </m:sSub>
                  </m:oMath>
                </a14:m>
                <a:r>
                  <a:rPr lang="ja-JP" altLang="en-US" dirty="0"/>
                  <a:t>（</a:t>
                </a:r>
                <a:r>
                  <a:rPr lang="en-US" altLang="ja-JP" dirty="0"/>
                  <a:t>BCS</a:t>
                </a:r>
                <a:r>
                  <a:rPr lang="ja-JP" altLang="en-US" dirty="0"/>
                  <a:t>理論においては</a:t>
                </a:r>
                <a14:m>
                  <m:oMath xmlns:m="http://schemas.openxmlformats.org/officeDocument/2006/math">
                    <m:r>
                      <m:rPr>
                        <m:sty m:val="p"/>
                      </m:rPr>
                      <a:rPr lang="en-US" altLang="ja-JP" i="0" dirty="0" smtClean="0">
                        <a:latin typeface="Cambria Math" panose="02040503050406030204" pitchFamily="18" charset="0"/>
                      </a:rPr>
                      <m:t>Δ</m:t>
                    </m:r>
                    <m:r>
                      <a:rPr lang="en-US" altLang="ja-JP" i="1" dirty="0">
                        <a:latin typeface="Cambria Math" panose="02040503050406030204" pitchFamily="18" charset="0"/>
                      </a:rPr>
                      <m:t>=1.76</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𝑘</m:t>
                        </m:r>
                      </m:e>
                      <m:sub>
                        <m:r>
                          <a:rPr lang="en-US" altLang="ja-JP" i="1" dirty="0">
                            <a:latin typeface="Cambria Math" panose="02040503050406030204" pitchFamily="18" charset="0"/>
                          </a:rPr>
                          <m:t>𝐵</m:t>
                        </m:r>
                      </m:sub>
                    </m:sSub>
                    <m:sSub>
                      <m:sSubPr>
                        <m:ctrlPr>
                          <a:rPr lang="en-US" altLang="ja-JP" i="1" dirty="0" err="1">
                            <a:latin typeface="Cambria Math" panose="02040503050406030204" pitchFamily="18" charset="0"/>
                          </a:rPr>
                        </m:ctrlPr>
                      </m:sSubPr>
                      <m:e>
                        <m:r>
                          <a:rPr lang="en-US" altLang="ja-JP" i="1" dirty="0" err="1">
                            <a:latin typeface="Cambria Math" panose="02040503050406030204" pitchFamily="18" charset="0"/>
                          </a:rPr>
                          <m:t>𝑇</m:t>
                        </m:r>
                      </m:e>
                      <m:sub>
                        <m:r>
                          <a:rPr lang="en-US" altLang="ja-JP" i="1" dirty="0" err="1">
                            <a:latin typeface="Cambria Math" panose="02040503050406030204" pitchFamily="18" charset="0"/>
                          </a:rPr>
                          <m:t>𝑐</m:t>
                        </m:r>
                      </m:sub>
                    </m:sSub>
                  </m:oMath>
                </a14:m>
                <a:r>
                  <a:rPr lang="ja-JP" altLang="en-US" dirty="0"/>
                  <a:t>）だけエネルギーを安定化させ、クーパー対の波動関数へと凝縮していく。</a:t>
                </a:r>
              </a:p>
            </p:txBody>
          </p:sp>
        </mc:Choice>
        <mc:Fallback xmlns="">
          <p:sp>
            <p:nvSpPr>
              <p:cNvPr id="4" name="テキスト ボックス 3">
                <a:extLst>
                  <a:ext uri="{FF2B5EF4-FFF2-40B4-BE49-F238E27FC236}">
                    <a16:creationId xmlns:a16="http://schemas.microsoft.com/office/drawing/2014/main" id="{0CA582F7-AA17-6788-635C-CB2C7E065B22}"/>
                  </a:ext>
                </a:extLst>
              </p:cNvPr>
              <p:cNvSpPr txBox="1">
                <a:spLocks noRot="1" noChangeAspect="1" noMove="1" noResize="1" noEditPoints="1" noAdjustHandles="1" noChangeArrowheads="1" noChangeShapeType="1" noTextEdit="1"/>
              </p:cNvSpPr>
              <p:nvPr/>
            </p:nvSpPr>
            <p:spPr>
              <a:xfrm>
                <a:off x="1622" y="468345"/>
                <a:ext cx="12190378" cy="923330"/>
              </a:xfrm>
              <a:prstGeom prst="rect">
                <a:avLst/>
              </a:prstGeom>
              <a:blipFill>
                <a:blip r:embed="rId12"/>
                <a:stretch>
                  <a:fillRect l="-400" t="-3974" b="-105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0FD2EF78-08F0-2CD8-BD5C-433F1DAC7F59}"/>
                  </a:ext>
                </a:extLst>
              </p:cNvPr>
              <p:cNvSpPr txBox="1"/>
              <p:nvPr/>
            </p:nvSpPr>
            <p:spPr>
              <a:xfrm>
                <a:off x="9728" y="2678195"/>
                <a:ext cx="8019823" cy="1152047"/>
              </a:xfrm>
              <a:prstGeom prst="rect">
                <a:avLst/>
              </a:prstGeom>
              <a:noFill/>
            </p:spPr>
            <p:txBody>
              <a:bodyPr wrap="square" rtlCol="0">
                <a:spAutoFit/>
              </a:bodyPr>
              <a:lstStyle/>
              <a:p>
                <a:r>
                  <a:rPr lang="ja-JP" altLang="en-US" sz="2800" dirty="0"/>
                  <a:t>運動量演算子 </a:t>
                </a:r>
                <a14:m>
                  <m:oMath xmlns:m="http://schemas.openxmlformats.org/officeDocument/2006/math">
                    <m:acc>
                      <m:accPr>
                        <m:chr m:val="̂"/>
                        <m:ctrlPr>
                          <a:rPr lang="ja-JP" altLang="en-US" sz="2800" i="1" smtClean="0">
                            <a:latin typeface="Cambria Math" panose="02040503050406030204" pitchFamily="18" charset="0"/>
                          </a:rPr>
                        </m:ctrlPr>
                      </m:accPr>
                      <m:e>
                        <m:r>
                          <a:rPr lang="en-US" altLang="ja-JP" sz="2800" i="1">
                            <a:latin typeface="Cambria Math" panose="02040503050406030204" pitchFamily="18" charset="0"/>
                          </a:rPr>
                          <m:t>𝑝</m:t>
                        </m:r>
                      </m:e>
                    </m:acc>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ℏ</m:t>
                        </m:r>
                      </m:num>
                      <m:den>
                        <m:r>
                          <a:rPr lang="en-US" altLang="ja-JP" sz="2800" i="1">
                            <a:latin typeface="Cambria Math" panose="02040503050406030204" pitchFamily="18" charset="0"/>
                          </a:rPr>
                          <m:t>𝑖</m:t>
                        </m:r>
                      </m:den>
                    </m:f>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𝑞</m:t>
                    </m:r>
                    <m:r>
                      <a:rPr lang="en-US" altLang="ja-JP" sz="2800" b="1" i="1">
                        <a:latin typeface="Cambria Math" panose="02040503050406030204" pitchFamily="18" charset="0"/>
                        <a:ea typeface="Cambria Math" panose="02040503050406030204" pitchFamily="18" charset="0"/>
                      </a:rPr>
                      <m:t>𝑨</m:t>
                    </m:r>
                  </m:oMath>
                </a14:m>
                <a:r>
                  <a:rPr lang="en-US" altLang="ja-JP" sz="2800" dirty="0"/>
                  <a:t> </a:t>
                </a:r>
                <a:r>
                  <a:rPr lang="ja-JP" altLang="en-US" sz="2800" dirty="0"/>
                  <a:t>を使うことで電流密度が得られる。</a:t>
                </a:r>
                <a:endParaRPr lang="en-US" altLang="ja-JP" sz="2800" dirty="0"/>
              </a:p>
            </p:txBody>
          </p:sp>
        </mc:Choice>
        <mc:Fallback xmlns="">
          <p:sp>
            <p:nvSpPr>
              <p:cNvPr id="11" name="テキスト ボックス 10">
                <a:extLst>
                  <a:ext uri="{FF2B5EF4-FFF2-40B4-BE49-F238E27FC236}">
                    <a16:creationId xmlns:a16="http://schemas.microsoft.com/office/drawing/2014/main" id="{0FD2EF78-08F0-2CD8-BD5C-433F1DAC7F59}"/>
                  </a:ext>
                </a:extLst>
              </p:cNvPr>
              <p:cNvSpPr txBox="1">
                <a:spLocks noRot="1" noChangeAspect="1" noMove="1" noResize="1" noEditPoints="1" noAdjustHandles="1" noChangeArrowheads="1" noChangeShapeType="1" noTextEdit="1"/>
              </p:cNvSpPr>
              <p:nvPr/>
            </p:nvSpPr>
            <p:spPr>
              <a:xfrm>
                <a:off x="9728" y="2678195"/>
                <a:ext cx="8019823" cy="1152047"/>
              </a:xfrm>
              <a:prstGeom prst="rect">
                <a:avLst/>
              </a:prstGeom>
              <a:blipFill>
                <a:blip r:embed="rId13"/>
                <a:stretch>
                  <a:fillRect l="-1597" b="-142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600697C0-D75B-D399-EB3E-E8A48DB2B1C7}"/>
                  </a:ext>
                </a:extLst>
              </p:cNvPr>
              <p:cNvSpPr txBox="1"/>
              <p:nvPr/>
            </p:nvSpPr>
            <p:spPr>
              <a:xfrm>
                <a:off x="0" y="5029210"/>
                <a:ext cx="11328614" cy="633571"/>
              </a:xfrm>
              <a:prstGeom prst="rect">
                <a:avLst/>
              </a:prstGeom>
              <a:noFill/>
            </p:spPr>
            <p:txBody>
              <a:bodyPr wrap="none" rtlCol="0">
                <a:spAutoFit/>
              </a:bodyPr>
              <a:lstStyle/>
              <a:p>
                <a:r>
                  <a:rPr kumimoji="1" lang="ja-JP" altLang="en-US" sz="2800" dirty="0"/>
                  <a:t>ここで、長さの次元を持つ量 </a:t>
                </a:r>
                <a14:m>
                  <m:oMath xmlns:m="http://schemas.openxmlformats.org/officeDocument/2006/math">
                    <m:r>
                      <a:rPr kumimoji="1" lang="en-US" altLang="ja-JP" sz="3600" b="0" i="1" smtClean="0">
                        <a:solidFill>
                          <a:srgbClr val="FF0000"/>
                        </a:solidFill>
                        <a:latin typeface="Cambria Math" panose="02040503050406030204" pitchFamily="18" charset="0"/>
                      </a:rPr>
                      <m:t>𝜆</m:t>
                    </m:r>
                  </m:oMath>
                </a14:m>
                <a:r>
                  <a:rPr kumimoji="1" lang="ja-JP" altLang="en-US" sz="2800" dirty="0"/>
                  <a:t> </a:t>
                </a:r>
                <a:r>
                  <a:rPr kumimoji="1" lang="en-US" altLang="ja-JP" sz="2800" dirty="0"/>
                  <a:t>(</a:t>
                </a:r>
                <a:r>
                  <a:rPr kumimoji="1" lang="ja-JP" altLang="en-US" sz="2800" b="1" dirty="0">
                    <a:solidFill>
                      <a:srgbClr val="FF0000"/>
                    </a:solidFill>
                  </a:rPr>
                  <a:t>ロンドン長</a:t>
                </a:r>
                <a:r>
                  <a:rPr kumimoji="1" lang="ja-JP" altLang="en-US" sz="2800" dirty="0"/>
                  <a:t>と</a:t>
                </a:r>
                <a:r>
                  <a:rPr lang="ja-JP" altLang="en-US" sz="2800" dirty="0"/>
                  <a:t>呼ばれる</a:t>
                </a:r>
                <a:r>
                  <a:rPr kumimoji="1" lang="en-US" altLang="ja-JP" sz="2800" dirty="0"/>
                  <a:t>)</a:t>
                </a:r>
                <a:r>
                  <a:rPr kumimoji="1" lang="ja-JP" altLang="en-US" sz="2800" dirty="0"/>
                  <a:t>を導入すると</a:t>
                </a:r>
              </a:p>
            </p:txBody>
          </p:sp>
        </mc:Choice>
        <mc:Fallback xmlns="">
          <p:sp>
            <p:nvSpPr>
              <p:cNvPr id="13" name="テキスト ボックス 12">
                <a:extLst>
                  <a:ext uri="{FF2B5EF4-FFF2-40B4-BE49-F238E27FC236}">
                    <a16:creationId xmlns:a16="http://schemas.microsoft.com/office/drawing/2014/main" id="{600697C0-D75B-D399-EB3E-E8A48DB2B1C7}"/>
                  </a:ext>
                </a:extLst>
              </p:cNvPr>
              <p:cNvSpPr txBox="1">
                <a:spLocks noRot="1" noChangeAspect="1" noMove="1" noResize="1" noEditPoints="1" noAdjustHandles="1" noChangeArrowheads="1" noChangeShapeType="1" noTextEdit="1"/>
              </p:cNvSpPr>
              <p:nvPr/>
            </p:nvSpPr>
            <p:spPr>
              <a:xfrm>
                <a:off x="0" y="5029210"/>
                <a:ext cx="11328614" cy="633571"/>
              </a:xfrm>
              <a:prstGeom prst="rect">
                <a:avLst/>
              </a:prstGeom>
              <a:blipFill>
                <a:blip r:embed="rId14"/>
                <a:stretch>
                  <a:fillRect l="-1076" b="-25962"/>
                </a:stretch>
              </a:blipFill>
            </p:spPr>
            <p:txBody>
              <a:bodyPr/>
              <a:lstStyle/>
              <a:p>
                <a:r>
                  <a:rPr lang="ja-JP" altLang="en-US">
                    <a:noFill/>
                  </a:rPr>
                  <a:t> </a:t>
                </a:r>
              </a:p>
            </p:txBody>
          </p:sp>
        </mc:Fallback>
      </mc:AlternateContent>
      <p:sp>
        <p:nvSpPr>
          <p:cNvPr id="2" name="テキスト ボックス 1">
            <a:extLst>
              <a:ext uri="{FF2B5EF4-FFF2-40B4-BE49-F238E27FC236}">
                <a16:creationId xmlns:a16="http://schemas.microsoft.com/office/drawing/2014/main" id="{0C9275C1-7DFE-A46E-950A-5E2455D8BD84}"/>
              </a:ext>
            </a:extLst>
          </p:cNvPr>
          <p:cNvSpPr txBox="1"/>
          <p:nvPr/>
        </p:nvSpPr>
        <p:spPr>
          <a:xfrm>
            <a:off x="29184" y="41659"/>
            <a:ext cx="2762654" cy="400110"/>
          </a:xfrm>
          <a:prstGeom prst="rect">
            <a:avLst/>
          </a:prstGeom>
          <a:noFill/>
          <a:ln>
            <a:solidFill>
              <a:schemeClr val="tx1"/>
            </a:solidFill>
          </a:ln>
        </p:spPr>
        <p:txBody>
          <a:bodyPr wrap="square">
            <a:spAutoFit/>
          </a:bodyPr>
          <a:lstStyle/>
          <a:p>
            <a:pPr algn="ctr"/>
            <a:r>
              <a:rPr lang="en-US" altLang="ja-JP" sz="2000" b="1" dirty="0"/>
              <a:t>3.2 </a:t>
            </a:r>
            <a:r>
              <a:rPr lang="ja-JP" altLang="en-US" sz="2000" b="1" dirty="0"/>
              <a:t>ロンドン方程式</a:t>
            </a:r>
            <a:endParaRPr kumimoji="1" lang="en-US" altLang="ja-JP" sz="2000" b="1" dirty="0"/>
          </a:p>
        </p:txBody>
      </p:sp>
    </p:spTree>
    <p:extLst>
      <p:ext uri="{BB962C8B-B14F-4D97-AF65-F5344CB8AC3E}">
        <p14:creationId xmlns:p14="http://schemas.microsoft.com/office/powerpoint/2010/main" val="33196026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AB47F416-D226-4E94-9E75-A701EDE014FE}"/>
                  </a:ext>
                </a:extLst>
              </p:cNvPr>
              <p:cNvSpPr txBox="1"/>
              <p:nvPr/>
            </p:nvSpPr>
            <p:spPr>
              <a:xfrm>
                <a:off x="1942210" y="636665"/>
                <a:ext cx="3074688"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1" i="1">
                          <a:latin typeface="Cambria Math" panose="02040503050406030204" pitchFamily="18" charset="0"/>
                        </a:rPr>
                        <m:t>𝒋</m:t>
                      </m:r>
                      <m:r>
                        <a:rPr lang="en-US" altLang="ja-JP" sz="2400" b="1" i="1">
                          <a:latin typeface="Cambria Math" panose="02040503050406030204" pitchFamily="18" charset="0"/>
                        </a:rPr>
                        <m:t>=</m:t>
                      </m:r>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𝜇</m:t>
                              </m:r>
                            </m:e>
                            <m:sub>
                              <m:r>
                                <a:rPr lang="en-US" altLang="ja-JP" sz="2400" i="1">
                                  <a:latin typeface="Cambria Math" panose="02040503050406030204" pitchFamily="18" charset="0"/>
                                </a:rPr>
                                <m:t>0</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𝜆</m:t>
                              </m:r>
                            </m:e>
                            <m:sup>
                              <m:r>
                                <a:rPr lang="en-US" altLang="ja-JP" sz="2400" i="1">
                                  <a:latin typeface="Cambria Math" panose="02040503050406030204" pitchFamily="18" charset="0"/>
                                </a:rPr>
                                <m:t>2</m:t>
                              </m:r>
                            </m:sup>
                          </m:sSup>
                        </m:den>
                      </m:f>
                      <m:d>
                        <m:dPr>
                          <m:ctrlPr>
                            <a:rPr lang="en-US" altLang="ja-JP" sz="2400" i="1">
                              <a:latin typeface="Cambria Math" panose="02040503050406030204" pitchFamily="18" charset="0"/>
                            </a:rPr>
                          </m:ctrlPr>
                        </m:dPr>
                        <m:e>
                          <m:r>
                            <a:rPr lang="en-US" altLang="ja-JP" sz="2400" b="1" i="1">
                              <a:latin typeface="Cambria Math" panose="02040503050406030204" pitchFamily="18" charset="0"/>
                            </a:rPr>
                            <m:t>𝑨</m:t>
                          </m:r>
                          <m:r>
                            <a:rPr lang="en-US" altLang="ja-JP" sz="2400">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ℏ</m:t>
                              </m:r>
                            </m:num>
                            <m:den>
                              <m:r>
                                <a:rPr lang="en-US" altLang="ja-JP" sz="2400" i="1">
                                  <a:latin typeface="Cambria Math" panose="02040503050406030204" pitchFamily="18" charset="0"/>
                                </a:rPr>
                                <m:t>𝑞</m:t>
                              </m:r>
                            </m:den>
                          </m:f>
                          <m:r>
                            <a:rPr lang="en-US" altLang="ja-JP" sz="2400">
                              <a:latin typeface="Cambria Math" panose="02040503050406030204" pitchFamily="18" charset="0"/>
                            </a:rPr>
                            <m:t>𝛻</m:t>
                          </m:r>
                          <m:r>
                            <a:rPr lang="en-US" altLang="ja-JP" sz="2400" i="1">
                              <a:latin typeface="Cambria Math" panose="02040503050406030204" pitchFamily="18" charset="0"/>
                            </a:rPr>
                            <m:t>𝜃</m:t>
                          </m:r>
                        </m:e>
                      </m:d>
                    </m:oMath>
                  </m:oMathPara>
                </a14:m>
                <a:endParaRPr lang="ja-JP" altLang="en-US" sz="2400" b="1" dirty="0"/>
              </a:p>
            </p:txBody>
          </p:sp>
        </mc:Choice>
        <mc:Fallback xmlns="">
          <p:sp>
            <p:nvSpPr>
              <p:cNvPr id="2" name="テキスト ボックス 1">
                <a:extLst>
                  <a:ext uri="{FF2B5EF4-FFF2-40B4-BE49-F238E27FC236}">
                    <a16:creationId xmlns:a16="http://schemas.microsoft.com/office/drawing/2014/main" id="{AB47F416-D226-4E94-9E75-A701EDE014FE}"/>
                  </a:ext>
                </a:extLst>
              </p:cNvPr>
              <p:cNvSpPr txBox="1">
                <a:spLocks noRot="1" noChangeAspect="1" noMove="1" noResize="1" noEditPoints="1" noAdjustHandles="1" noChangeArrowheads="1" noChangeShapeType="1" noTextEdit="1"/>
              </p:cNvSpPr>
              <p:nvPr/>
            </p:nvSpPr>
            <p:spPr>
              <a:xfrm>
                <a:off x="1942210" y="636665"/>
                <a:ext cx="3074688" cy="8298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F8BAD27-9635-403A-9DB5-E1816EFE18BD}"/>
                  </a:ext>
                </a:extLst>
              </p:cNvPr>
              <p:cNvSpPr txBox="1"/>
              <p:nvPr/>
            </p:nvSpPr>
            <p:spPr>
              <a:xfrm>
                <a:off x="2450019" y="1813787"/>
                <a:ext cx="2238497" cy="756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2400">
                          <a:latin typeface="Cambria Math" panose="02040503050406030204" pitchFamily="18" charset="0"/>
                          <a:ea typeface="Cambria Math" panose="02040503050406030204" pitchFamily="18" charset="0"/>
                        </a:rPr>
                        <m:t>rot</m:t>
                      </m:r>
                      <m:r>
                        <a:rPr lang="en-US" altLang="ja-JP" sz="2400">
                          <a:latin typeface="Cambria Math" panose="02040503050406030204" pitchFamily="18" charset="0"/>
                          <a:ea typeface="Cambria Math" panose="02040503050406030204" pitchFamily="18" charset="0"/>
                        </a:rPr>
                        <m:t> </m:t>
                      </m:r>
                      <m:r>
                        <a:rPr lang="en-US" altLang="ja-JP" sz="2400" b="1" i="1">
                          <a:latin typeface="Cambria Math" panose="02040503050406030204" pitchFamily="18" charset="0"/>
                        </a:rPr>
                        <m:t>𝒋</m:t>
                      </m:r>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𝜇</m:t>
                              </m:r>
                            </m:e>
                            <m:sub>
                              <m:r>
                                <a:rPr lang="en-US" altLang="ja-JP" sz="2400" i="1">
                                  <a:latin typeface="Cambria Math" panose="02040503050406030204" pitchFamily="18" charset="0"/>
                                </a:rPr>
                                <m:t>0</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𝜆</m:t>
                              </m:r>
                            </m:e>
                            <m:sup>
                              <m:r>
                                <a:rPr lang="en-US" altLang="ja-JP" sz="2400" i="1">
                                  <a:latin typeface="Cambria Math" panose="02040503050406030204" pitchFamily="18" charset="0"/>
                                </a:rPr>
                                <m:t>2</m:t>
                              </m:r>
                            </m:sup>
                          </m:sSup>
                        </m:den>
                      </m:f>
                      <m:r>
                        <a:rPr lang="en-US" altLang="ja-JP" sz="2400" b="1" i="1">
                          <a:latin typeface="Cambria Math" panose="02040503050406030204" pitchFamily="18" charset="0"/>
                        </a:rPr>
                        <m:t>𝑩</m:t>
                      </m:r>
                    </m:oMath>
                  </m:oMathPara>
                </a14:m>
                <a:endParaRPr lang="ja-JP" altLang="en-US" sz="2400" b="1" dirty="0"/>
              </a:p>
            </p:txBody>
          </p:sp>
        </mc:Choice>
        <mc:Fallback xmlns="">
          <p:sp>
            <p:nvSpPr>
              <p:cNvPr id="4" name="テキスト ボックス 3">
                <a:extLst>
                  <a:ext uri="{FF2B5EF4-FFF2-40B4-BE49-F238E27FC236}">
                    <a16:creationId xmlns:a16="http://schemas.microsoft.com/office/drawing/2014/main" id="{3F8BAD27-9635-403A-9DB5-E1816EFE18BD}"/>
                  </a:ext>
                </a:extLst>
              </p:cNvPr>
              <p:cNvSpPr txBox="1">
                <a:spLocks noRot="1" noChangeAspect="1" noMove="1" noResize="1" noEditPoints="1" noAdjustHandles="1" noChangeArrowheads="1" noChangeShapeType="1" noTextEdit="1"/>
              </p:cNvSpPr>
              <p:nvPr/>
            </p:nvSpPr>
            <p:spPr>
              <a:xfrm>
                <a:off x="2450019" y="1813787"/>
                <a:ext cx="2238497" cy="756617"/>
              </a:xfrm>
              <a:prstGeom prst="rect">
                <a:avLst/>
              </a:prstGeom>
              <a:blipFill>
                <a:blip r:embed="rId3"/>
                <a:stretch>
                  <a:fillRect/>
                </a:stretch>
              </a:blipFill>
            </p:spPr>
            <p:txBody>
              <a:bodyPr/>
              <a:lstStyle/>
              <a:p>
                <a:r>
                  <a:rPr lang="ja-JP" altLang="en-US">
                    <a:noFill/>
                  </a:rPr>
                  <a:t> </a:t>
                </a:r>
              </a:p>
            </p:txBody>
          </p:sp>
        </mc:Fallback>
      </mc:AlternateContent>
      <p:sp>
        <p:nvSpPr>
          <p:cNvPr id="5" name="スライド番号プレースホルダー 4">
            <a:extLst>
              <a:ext uri="{FF2B5EF4-FFF2-40B4-BE49-F238E27FC236}">
                <a16:creationId xmlns:a16="http://schemas.microsoft.com/office/drawing/2014/main" id="{7C70EF56-645D-43A1-B292-BA43B3BDE764}"/>
              </a:ext>
            </a:extLst>
          </p:cNvPr>
          <p:cNvSpPr>
            <a:spLocks noGrp="1"/>
          </p:cNvSpPr>
          <p:nvPr>
            <p:ph type="sldNum" sz="quarter" idx="12"/>
          </p:nvPr>
        </p:nvSpPr>
        <p:spPr/>
        <p:txBody>
          <a:bodyPr/>
          <a:lstStyle/>
          <a:p>
            <a:fld id="{10699C8D-F842-49A6-A00D-0295EA5A1C7D}" type="slidenum">
              <a:rPr kumimoji="1" lang="ja-JP" altLang="en-US" smtClean="0"/>
              <a:t>52</a:t>
            </a:fld>
            <a:endParaRPr kumimoji="1" lang="ja-JP" altLang="en-US"/>
          </a:p>
        </p:txBody>
      </p:sp>
      <p:sp>
        <p:nvSpPr>
          <p:cNvPr id="13" name="矢印: 左カーブ 12">
            <a:extLst>
              <a:ext uri="{FF2B5EF4-FFF2-40B4-BE49-F238E27FC236}">
                <a16:creationId xmlns:a16="http://schemas.microsoft.com/office/drawing/2014/main" id="{3F3CE78F-3226-47B7-9E39-0C040184BBE0}"/>
              </a:ext>
            </a:extLst>
          </p:cNvPr>
          <p:cNvSpPr/>
          <p:nvPr/>
        </p:nvSpPr>
        <p:spPr>
          <a:xfrm>
            <a:off x="5277377" y="1004347"/>
            <a:ext cx="857138" cy="12872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sp>
        <p:nvSpPr>
          <p:cNvPr id="8" name="テキスト ボックス 7">
            <a:extLst>
              <a:ext uri="{FF2B5EF4-FFF2-40B4-BE49-F238E27FC236}">
                <a16:creationId xmlns:a16="http://schemas.microsoft.com/office/drawing/2014/main" id="{D670C7C6-8CBF-35AE-A940-31D3448DB6C4}"/>
              </a:ext>
            </a:extLst>
          </p:cNvPr>
          <p:cNvSpPr txBox="1"/>
          <p:nvPr/>
        </p:nvSpPr>
        <p:spPr>
          <a:xfrm>
            <a:off x="6206737" y="1345115"/>
            <a:ext cx="1930337" cy="369332"/>
          </a:xfrm>
          <a:prstGeom prst="rect">
            <a:avLst/>
          </a:prstGeom>
          <a:noFill/>
        </p:spPr>
        <p:txBody>
          <a:bodyPr wrap="none" rtlCol="0">
            <a:spAutoFit/>
          </a:bodyPr>
          <a:lstStyle/>
          <a:p>
            <a:r>
              <a:rPr lang="en-US" altLang="ja-JP" dirty="0"/>
              <a:t>rot</a:t>
            </a:r>
            <a:r>
              <a:rPr lang="ja-JP" altLang="en-US" dirty="0"/>
              <a:t> を作用させる</a:t>
            </a:r>
          </a:p>
        </p:txBody>
      </p:sp>
      <mc:AlternateContent xmlns:mc="http://schemas.openxmlformats.org/markup-compatibility/2006" xmlns:a14="http://schemas.microsoft.com/office/drawing/2010/main">
        <mc:Choice Requires="a14">
          <p:sp>
            <p:nvSpPr>
              <p:cNvPr id="9" name="Rectangle 14">
                <a:extLst>
                  <a:ext uri="{FF2B5EF4-FFF2-40B4-BE49-F238E27FC236}">
                    <a16:creationId xmlns:a16="http://schemas.microsoft.com/office/drawing/2014/main" id="{413BEC28-7E94-6742-F9E9-623EE5B1E3A0}"/>
                  </a:ext>
                </a:extLst>
              </p:cNvPr>
              <p:cNvSpPr/>
              <p:nvPr/>
            </p:nvSpPr>
            <p:spPr>
              <a:xfrm>
                <a:off x="8579173" y="1647341"/>
                <a:ext cx="14654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a:latin typeface="Cambria Math" panose="02040503050406030204" pitchFamily="18" charset="0"/>
                          <a:ea typeface="Cambria Math" panose="02040503050406030204" pitchFamily="18" charset="0"/>
                        </a:rPr>
                        <m:t>rot</m:t>
                      </m:r>
                      <m:r>
                        <a:rPr lang="en-US" altLang="ja-JP">
                          <a:latin typeface="Cambria Math" panose="02040503050406030204" pitchFamily="18" charset="0"/>
                          <a:ea typeface="Cambria Math" panose="02040503050406030204" pitchFamily="18" charset="0"/>
                        </a:rPr>
                        <m:t> </m:t>
                      </m:r>
                      <m:r>
                        <m:rPr>
                          <m:sty m:val="p"/>
                        </m:rPr>
                        <a:rPr lang="en-US" altLang="ja-JP">
                          <a:latin typeface="Cambria Math" panose="02040503050406030204" pitchFamily="18" charset="0"/>
                          <a:ea typeface="Cambria Math" panose="02040503050406030204" pitchFamily="18" charset="0"/>
                        </a:rPr>
                        <m:t>grad</m:t>
                      </m:r>
                      <m:r>
                        <a:rPr lang="en-US" altLang="ja-JP">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9" name="Rectangle 14">
                <a:extLst>
                  <a:ext uri="{FF2B5EF4-FFF2-40B4-BE49-F238E27FC236}">
                    <a16:creationId xmlns:a16="http://schemas.microsoft.com/office/drawing/2014/main" id="{413BEC28-7E94-6742-F9E9-623EE5B1E3A0}"/>
                  </a:ext>
                </a:extLst>
              </p:cNvPr>
              <p:cNvSpPr>
                <a:spLocks noRot="1" noChangeAspect="1" noMove="1" noResize="1" noEditPoints="1" noAdjustHandles="1" noChangeArrowheads="1" noChangeShapeType="1" noTextEdit="1"/>
              </p:cNvSpPr>
              <p:nvPr/>
            </p:nvSpPr>
            <p:spPr>
              <a:xfrm>
                <a:off x="8579173" y="1647341"/>
                <a:ext cx="1465466" cy="369332"/>
              </a:xfrm>
              <a:prstGeom prst="rect">
                <a:avLst/>
              </a:prstGeom>
              <a:blipFill>
                <a:blip r:embed="rId4"/>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Rectangle 15">
                <a:extLst>
                  <a:ext uri="{FF2B5EF4-FFF2-40B4-BE49-F238E27FC236}">
                    <a16:creationId xmlns:a16="http://schemas.microsoft.com/office/drawing/2014/main" id="{057BFCB3-F5B8-7654-3795-7D66B131C8BD}"/>
                  </a:ext>
                </a:extLst>
              </p:cNvPr>
              <p:cNvSpPr/>
              <p:nvPr/>
            </p:nvSpPr>
            <p:spPr>
              <a:xfrm>
                <a:off x="8579174" y="1347398"/>
                <a:ext cx="1218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a:latin typeface="Cambria Math" panose="02040503050406030204" pitchFamily="18" charset="0"/>
                          <a:ea typeface="Cambria Math" panose="02040503050406030204" pitchFamily="18" charset="0"/>
                        </a:rPr>
                        <m:t>rot</m:t>
                      </m:r>
                      <m:r>
                        <a:rPr lang="en-US" altLang="ja-JP">
                          <a:latin typeface="Cambria Math" panose="02040503050406030204" pitchFamily="18" charset="0"/>
                          <a:ea typeface="Cambria Math" panose="02040503050406030204" pitchFamily="18" charset="0"/>
                        </a:rPr>
                        <m:t> </m:t>
                      </m:r>
                      <m:r>
                        <a:rPr lang="en-US" altLang="ja-JP" b="1" i="1">
                          <a:latin typeface="Cambria Math" panose="02040503050406030204" pitchFamily="18" charset="0"/>
                          <a:ea typeface="Cambria Math" panose="02040503050406030204" pitchFamily="18" charset="0"/>
                        </a:rPr>
                        <m:t>𝑨</m:t>
                      </m:r>
                      <m:r>
                        <a:rPr lang="en-US" altLang="ja-JP">
                          <a:latin typeface="Cambria Math" panose="02040503050406030204" pitchFamily="18" charset="0"/>
                          <a:ea typeface="Cambria Math" panose="02040503050406030204" pitchFamily="18" charset="0"/>
                        </a:rPr>
                        <m:t>=</m:t>
                      </m:r>
                      <m:r>
                        <a:rPr lang="en-US" altLang="ja-JP" b="1" i="1">
                          <a:latin typeface="Cambria Math" panose="02040503050406030204" pitchFamily="18" charset="0"/>
                          <a:ea typeface="Cambria Math" panose="02040503050406030204" pitchFamily="18" charset="0"/>
                        </a:rPr>
                        <m:t>𝑩</m:t>
                      </m:r>
                    </m:oMath>
                  </m:oMathPara>
                </a14:m>
                <a:endParaRPr lang="en-US" b="1" i="1" dirty="0"/>
              </a:p>
            </p:txBody>
          </p:sp>
        </mc:Choice>
        <mc:Fallback xmlns="">
          <p:sp>
            <p:nvSpPr>
              <p:cNvPr id="10" name="Rectangle 15">
                <a:extLst>
                  <a:ext uri="{FF2B5EF4-FFF2-40B4-BE49-F238E27FC236}">
                    <a16:creationId xmlns:a16="http://schemas.microsoft.com/office/drawing/2014/main" id="{057BFCB3-F5B8-7654-3795-7D66B131C8BD}"/>
                  </a:ext>
                </a:extLst>
              </p:cNvPr>
              <p:cNvSpPr>
                <a:spLocks noRot="1" noChangeAspect="1" noMove="1" noResize="1" noEditPoints="1" noAdjustHandles="1" noChangeArrowheads="1" noChangeShapeType="1" noTextEdit="1"/>
              </p:cNvSpPr>
              <p:nvPr/>
            </p:nvSpPr>
            <p:spPr>
              <a:xfrm>
                <a:off x="8579174" y="1347398"/>
                <a:ext cx="1218603" cy="369332"/>
              </a:xfrm>
              <a:prstGeom prst="rect">
                <a:avLst/>
              </a:prstGeom>
              <a:blipFill>
                <a:blip r:embed="rId5"/>
                <a:stretch>
                  <a:fillRect/>
                </a:stretch>
              </a:blipFill>
            </p:spPr>
            <p:txBody>
              <a:bodyPr/>
              <a:lstStyle/>
              <a:p>
                <a:r>
                  <a:rPr lang="ja-JP" altLang="en-US">
                    <a:noFill/>
                  </a:rPr>
                  <a:t> </a:t>
                </a:r>
              </a:p>
            </p:txBody>
          </p:sp>
        </mc:Fallback>
      </mc:AlternateContent>
      <p:sp>
        <p:nvSpPr>
          <p:cNvPr id="11" name="TextBox 16">
            <a:extLst>
              <a:ext uri="{FF2B5EF4-FFF2-40B4-BE49-F238E27FC236}">
                <a16:creationId xmlns:a16="http://schemas.microsoft.com/office/drawing/2014/main" id="{7A4A07DC-2398-9FD6-9F4B-704F389AB1A2}"/>
              </a:ext>
            </a:extLst>
          </p:cNvPr>
          <p:cNvSpPr txBox="1"/>
          <p:nvPr/>
        </p:nvSpPr>
        <p:spPr>
          <a:xfrm>
            <a:off x="8325846" y="1051798"/>
            <a:ext cx="877163" cy="369332"/>
          </a:xfrm>
          <a:prstGeom prst="rect">
            <a:avLst/>
          </a:prstGeom>
          <a:noFill/>
        </p:spPr>
        <p:txBody>
          <a:bodyPr wrap="none" rtlCol="0">
            <a:spAutoFit/>
          </a:bodyPr>
          <a:lstStyle/>
          <a:p>
            <a:r>
              <a:rPr lang="ja-JP" altLang="en-US" dirty="0"/>
              <a:t>ここで</a:t>
            </a:r>
            <a:endParaRPr lang="en-US" dirty="0"/>
          </a:p>
        </p:txBody>
      </p:sp>
      <p:sp>
        <p:nvSpPr>
          <p:cNvPr id="12" name="Double Bracket 17">
            <a:extLst>
              <a:ext uri="{FF2B5EF4-FFF2-40B4-BE49-F238E27FC236}">
                <a16:creationId xmlns:a16="http://schemas.microsoft.com/office/drawing/2014/main" id="{366DFEE3-FFFC-56C3-1DAE-C669821B0744}"/>
              </a:ext>
            </a:extLst>
          </p:cNvPr>
          <p:cNvSpPr/>
          <p:nvPr/>
        </p:nvSpPr>
        <p:spPr>
          <a:xfrm>
            <a:off x="8276393" y="1051798"/>
            <a:ext cx="1940313" cy="973852"/>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テキスト ボックス 13">
            <a:extLst>
              <a:ext uri="{FF2B5EF4-FFF2-40B4-BE49-F238E27FC236}">
                <a16:creationId xmlns:a16="http://schemas.microsoft.com/office/drawing/2014/main" id="{48D7CBE2-FAEC-47BC-395B-CFA17DE62A6F}"/>
              </a:ext>
            </a:extLst>
          </p:cNvPr>
          <p:cNvSpPr txBox="1"/>
          <p:nvPr/>
        </p:nvSpPr>
        <p:spPr>
          <a:xfrm>
            <a:off x="29184" y="41659"/>
            <a:ext cx="2762654" cy="400110"/>
          </a:xfrm>
          <a:prstGeom prst="rect">
            <a:avLst/>
          </a:prstGeom>
          <a:noFill/>
          <a:ln>
            <a:solidFill>
              <a:schemeClr val="tx1"/>
            </a:solidFill>
          </a:ln>
        </p:spPr>
        <p:txBody>
          <a:bodyPr wrap="square">
            <a:spAutoFit/>
          </a:bodyPr>
          <a:lstStyle/>
          <a:p>
            <a:pPr algn="ctr"/>
            <a:r>
              <a:rPr lang="en-US" altLang="ja-JP" sz="2000" b="1" dirty="0"/>
              <a:t>3.2 </a:t>
            </a:r>
            <a:r>
              <a:rPr lang="ja-JP" altLang="en-US" sz="2000" b="1" dirty="0"/>
              <a:t>ロンドン方程式</a:t>
            </a:r>
            <a:endParaRPr kumimoji="1" lang="en-US" altLang="ja-JP" sz="2000" b="1" dirty="0"/>
          </a:p>
        </p:txBody>
      </p:sp>
    </p:spTree>
    <p:extLst>
      <p:ext uri="{BB962C8B-B14F-4D97-AF65-F5344CB8AC3E}">
        <p14:creationId xmlns:p14="http://schemas.microsoft.com/office/powerpoint/2010/main" val="607106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AB47F416-D226-4E94-9E75-A701EDE014FE}"/>
                  </a:ext>
                </a:extLst>
              </p:cNvPr>
              <p:cNvSpPr txBox="1"/>
              <p:nvPr/>
            </p:nvSpPr>
            <p:spPr>
              <a:xfrm>
                <a:off x="1942210" y="636665"/>
                <a:ext cx="3074688"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1" i="1">
                          <a:latin typeface="Cambria Math" panose="02040503050406030204" pitchFamily="18" charset="0"/>
                        </a:rPr>
                        <m:t>𝒋</m:t>
                      </m:r>
                      <m:r>
                        <a:rPr lang="en-US" altLang="ja-JP" sz="2400" b="1" i="1">
                          <a:latin typeface="Cambria Math" panose="02040503050406030204" pitchFamily="18" charset="0"/>
                        </a:rPr>
                        <m:t>=</m:t>
                      </m:r>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𝜇</m:t>
                              </m:r>
                            </m:e>
                            <m:sub>
                              <m:r>
                                <a:rPr lang="en-US" altLang="ja-JP" sz="2400" i="1">
                                  <a:latin typeface="Cambria Math" panose="02040503050406030204" pitchFamily="18" charset="0"/>
                                </a:rPr>
                                <m:t>0</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𝜆</m:t>
                              </m:r>
                            </m:e>
                            <m:sup>
                              <m:r>
                                <a:rPr lang="en-US" altLang="ja-JP" sz="2400" i="1">
                                  <a:latin typeface="Cambria Math" panose="02040503050406030204" pitchFamily="18" charset="0"/>
                                </a:rPr>
                                <m:t>2</m:t>
                              </m:r>
                            </m:sup>
                          </m:sSup>
                        </m:den>
                      </m:f>
                      <m:d>
                        <m:dPr>
                          <m:ctrlPr>
                            <a:rPr lang="en-US" altLang="ja-JP" sz="2400" i="1">
                              <a:latin typeface="Cambria Math" panose="02040503050406030204" pitchFamily="18" charset="0"/>
                            </a:rPr>
                          </m:ctrlPr>
                        </m:dPr>
                        <m:e>
                          <m:r>
                            <a:rPr lang="en-US" altLang="ja-JP" sz="2400" b="1" i="1">
                              <a:latin typeface="Cambria Math" panose="02040503050406030204" pitchFamily="18" charset="0"/>
                            </a:rPr>
                            <m:t>𝑨</m:t>
                          </m:r>
                          <m:r>
                            <a:rPr lang="en-US" altLang="ja-JP" sz="2400">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ℏ</m:t>
                              </m:r>
                            </m:num>
                            <m:den>
                              <m:r>
                                <a:rPr lang="en-US" altLang="ja-JP" sz="2400" i="1">
                                  <a:latin typeface="Cambria Math" panose="02040503050406030204" pitchFamily="18" charset="0"/>
                                </a:rPr>
                                <m:t>𝑞</m:t>
                              </m:r>
                            </m:den>
                          </m:f>
                          <m:r>
                            <a:rPr lang="en-US" altLang="ja-JP" sz="2400">
                              <a:latin typeface="Cambria Math" panose="02040503050406030204" pitchFamily="18" charset="0"/>
                            </a:rPr>
                            <m:t>𝛻</m:t>
                          </m:r>
                          <m:r>
                            <a:rPr lang="en-US" altLang="ja-JP" sz="2400" i="1">
                              <a:latin typeface="Cambria Math" panose="02040503050406030204" pitchFamily="18" charset="0"/>
                            </a:rPr>
                            <m:t>𝜃</m:t>
                          </m:r>
                        </m:e>
                      </m:d>
                    </m:oMath>
                  </m:oMathPara>
                </a14:m>
                <a:endParaRPr lang="ja-JP" altLang="en-US" sz="2400" b="1" dirty="0"/>
              </a:p>
            </p:txBody>
          </p:sp>
        </mc:Choice>
        <mc:Fallback xmlns="">
          <p:sp>
            <p:nvSpPr>
              <p:cNvPr id="2" name="テキスト ボックス 1">
                <a:extLst>
                  <a:ext uri="{FF2B5EF4-FFF2-40B4-BE49-F238E27FC236}">
                    <a16:creationId xmlns:a16="http://schemas.microsoft.com/office/drawing/2014/main" id="{AB47F416-D226-4E94-9E75-A701EDE014FE}"/>
                  </a:ext>
                </a:extLst>
              </p:cNvPr>
              <p:cNvSpPr txBox="1">
                <a:spLocks noRot="1" noChangeAspect="1" noMove="1" noResize="1" noEditPoints="1" noAdjustHandles="1" noChangeArrowheads="1" noChangeShapeType="1" noTextEdit="1"/>
              </p:cNvSpPr>
              <p:nvPr/>
            </p:nvSpPr>
            <p:spPr>
              <a:xfrm>
                <a:off x="1942210" y="636665"/>
                <a:ext cx="3074688" cy="8298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F8BAD27-9635-403A-9DB5-E1816EFE18BD}"/>
                  </a:ext>
                </a:extLst>
              </p:cNvPr>
              <p:cNvSpPr txBox="1"/>
              <p:nvPr/>
            </p:nvSpPr>
            <p:spPr>
              <a:xfrm>
                <a:off x="2450019" y="1813787"/>
                <a:ext cx="2238497" cy="756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2400">
                          <a:latin typeface="Cambria Math" panose="02040503050406030204" pitchFamily="18" charset="0"/>
                          <a:ea typeface="Cambria Math" panose="02040503050406030204" pitchFamily="18" charset="0"/>
                        </a:rPr>
                        <m:t>rot</m:t>
                      </m:r>
                      <m:r>
                        <a:rPr lang="en-US" altLang="ja-JP" sz="2400">
                          <a:latin typeface="Cambria Math" panose="02040503050406030204" pitchFamily="18" charset="0"/>
                          <a:ea typeface="Cambria Math" panose="02040503050406030204" pitchFamily="18" charset="0"/>
                        </a:rPr>
                        <m:t> </m:t>
                      </m:r>
                      <m:r>
                        <a:rPr lang="en-US" altLang="ja-JP" sz="2400" b="1" i="1">
                          <a:latin typeface="Cambria Math" panose="02040503050406030204" pitchFamily="18" charset="0"/>
                        </a:rPr>
                        <m:t>𝒋</m:t>
                      </m:r>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𝜇</m:t>
                              </m:r>
                            </m:e>
                            <m:sub>
                              <m:r>
                                <a:rPr lang="en-US" altLang="ja-JP" sz="2400" i="1">
                                  <a:latin typeface="Cambria Math" panose="02040503050406030204" pitchFamily="18" charset="0"/>
                                </a:rPr>
                                <m:t>0</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𝜆</m:t>
                              </m:r>
                            </m:e>
                            <m:sup>
                              <m:r>
                                <a:rPr lang="en-US" altLang="ja-JP" sz="2400" i="1">
                                  <a:latin typeface="Cambria Math" panose="02040503050406030204" pitchFamily="18" charset="0"/>
                                </a:rPr>
                                <m:t>2</m:t>
                              </m:r>
                            </m:sup>
                          </m:sSup>
                        </m:den>
                      </m:f>
                      <m:r>
                        <a:rPr lang="en-US" altLang="ja-JP" sz="2400" b="1" i="1">
                          <a:latin typeface="Cambria Math" panose="02040503050406030204" pitchFamily="18" charset="0"/>
                        </a:rPr>
                        <m:t>𝑩</m:t>
                      </m:r>
                    </m:oMath>
                  </m:oMathPara>
                </a14:m>
                <a:endParaRPr lang="ja-JP" altLang="en-US" sz="2400" b="1" dirty="0"/>
              </a:p>
            </p:txBody>
          </p:sp>
        </mc:Choice>
        <mc:Fallback xmlns="">
          <p:sp>
            <p:nvSpPr>
              <p:cNvPr id="4" name="テキスト ボックス 3">
                <a:extLst>
                  <a:ext uri="{FF2B5EF4-FFF2-40B4-BE49-F238E27FC236}">
                    <a16:creationId xmlns:a16="http://schemas.microsoft.com/office/drawing/2014/main" id="{3F8BAD27-9635-403A-9DB5-E1816EFE18BD}"/>
                  </a:ext>
                </a:extLst>
              </p:cNvPr>
              <p:cNvSpPr txBox="1">
                <a:spLocks noRot="1" noChangeAspect="1" noMove="1" noResize="1" noEditPoints="1" noAdjustHandles="1" noChangeArrowheads="1" noChangeShapeType="1" noTextEdit="1"/>
              </p:cNvSpPr>
              <p:nvPr/>
            </p:nvSpPr>
            <p:spPr>
              <a:xfrm>
                <a:off x="2450019" y="1813787"/>
                <a:ext cx="2238497" cy="756617"/>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1C6EF22D-5CAE-41DF-A1AC-270B1770F749}"/>
              </a:ext>
            </a:extLst>
          </p:cNvPr>
          <p:cNvSpPr txBox="1"/>
          <p:nvPr/>
        </p:nvSpPr>
        <p:spPr>
          <a:xfrm>
            <a:off x="6206737" y="1345115"/>
            <a:ext cx="1930337" cy="369332"/>
          </a:xfrm>
          <a:prstGeom prst="rect">
            <a:avLst/>
          </a:prstGeom>
          <a:noFill/>
        </p:spPr>
        <p:txBody>
          <a:bodyPr wrap="none" rtlCol="0">
            <a:spAutoFit/>
          </a:bodyPr>
          <a:lstStyle/>
          <a:p>
            <a:r>
              <a:rPr lang="en-US" altLang="ja-JP" dirty="0"/>
              <a:t>rot</a:t>
            </a:r>
            <a:r>
              <a:rPr lang="ja-JP" altLang="en-US" dirty="0"/>
              <a:t> を作用させる</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D99F6D5-0E4F-46ED-BDB9-649250B82703}"/>
                  </a:ext>
                </a:extLst>
              </p:cNvPr>
              <p:cNvSpPr txBox="1"/>
              <p:nvPr/>
            </p:nvSpPr>
            <p:spPr>
              <a:xfrm>
                <a:off x="2519918" y="3082078"/>
                <a:ext cx="2555443" cy="693844"/>
              </a:xfrm>
              <a:prstGeom prst="rect">
                <a:avLst/>
              </a:prstGeom>
              <a:noFill/>
              <a:ln w="254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2400">
                          <a:latin typeface="Cambria Math" panose="02040503050406030204" pitchFamily="18" charset="0"/>
                          <a:ea typeface="Cambria Math" panose="02040503050406030204" pitchFamily="18" charset="0"/>
                        </a:rPr>
                        <m:t>rot</m:t>
                      </m:r>
                      <m:r>
                        <a:rPr lang="en-US" altLang="ja-JP" sz="2400">
                          <a:latin typeface="Cambria Math" panose="02040503050406030204" pitchFamily="18" charset="0"/>
                          <a:ea typeface="Cambria Math" panose="02040503050406030204" pitchFamily="18" charset="0"/>
                        </a:rPr>
                        <m:t> </m:t>
                      </m:r>
                      <m:r>
                        <m:rPr>
                          <m:sty m:val="p"/>
                        </m:rPr>
                        <a:rPr lang="en-US" altLang="ja-JP" sz="2400">
                          <a:latin typeface="Cambria Math" panose="02040503050406030204" pitchFamily="18" charset="0"/>
                          <a:ea typeface="Cambria Math" panose="02040503050406030204" pitchFamily="18" charset="0"/>
                        </a:rPr>
                        <m:t>rot</m:t>
                      </m:r>
                      <m:r>
                        <a:rPr lang="en-US" altLang="ja-JP" sz="2400">
                          <a:latin typeface="Cambria Math" panose="02040503050406030204" pitchFamily="18" charset="0"/>
                          <a:ea typeface="Cambria Math" panose="02040503050406030204" pitchFamily="18" charset="0"/>
                        </a:rPr>
                        <m:t> </m:t>
                      </m:r>
                      <m:r>
                        <a:rPr lang="en-US" altLang="ja-JP" sz="2400" b="1" i="1">
                          <a:latin typeface="Cambria Math" panose="02040503050406030204" pitchFamily="18" charset="0"/>
                        </a:rPr>
                        <m:t>𝑩</m:t>
                      </m:r>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𝜆</m:t>
                              </m:r>
                            </m:e>
                            <m:sup>
                              <m:r>
                                <a:rPr lang="en-US" altLang="ja-JP" sz="2400" i="1">
                                  <a:latin typeface="Cambria Math" panose="02040503050406030204" pitchFamily="18" charset="0"/>
                                </a:rPr>
                                <m:t>2</m:t>
                              </m:r>
                            </m:sup>
                          </m:sSup>
                        </m:den>
                      </m:f>
                      <m:r>
                        <a:rPr lang="en-US" altLang="ja-JP" sz="2400" b="1" i="1">
                          <a:latin typeface="Cambria Math" panose="02040503050406030204" pitchFamily="18" charset="0"/>
                        </a:rPr>
                        <m:t>𝑩</m:t>
                      </m:r>
                    </m:oMath>
                  </m:oMathPara>
                </a14:m>
                <a:endParaRPr lang="ja-JP" altLang="en-US" sz="2400" b="1" dirty="0"/>
              </a:p>
            </p:txBody>
          </p:sp>
        </mc:Choice>
        <mc:Fallback xmlns="">
          <p:sp>
            <p:nvSpPr>
              <p:cNvPr id="8" name="テキスト ボックス 7">
                <a:extLst>
                  <a:ext uri="{FF2B5EF4-FFF2-40B4-BE49-F238E27FC236}">
                    <a16:creationId xmlns:a16="http://schemas.microsoft.com/office/drawing/2014/main" id="{3D99F6D5-0E4F-46ED-BDB9-649250B82703}"/>
                  </a:ext>
                </a:extLst>
              </p:cNvPr>
              <p:cNvSpPr txBox="1">
                <a:spLocks noRot="1" noChangeAspect="1" noMove="1" noResize="1" noEditPoints="1" noAdjustHandles="1" noChangeArrowheads="1" noChangeShapeType="1" noTextEdit="1"/>
              </p:cNvSpPr>
              <p:nvPr/>
            </p:nvSpPr>
            <p:spPr>
              <a:xfrm>
                <a:off x="2519918" y="3082078"/>
                <a:ext cx="2555443" cy="693844"/>
              </a:xfrm>
              <a:prstGeom prst="rect">
                <a:avLst/>
              </a:prstGeom>
              <a:blipFill>
                <a:blip r:embed="rId4"/>
                <a:stretch>
                  <a:fillRect/>
                </a:stretch>
              </a:blipFill>
              <a:ln w="25400">
                <a:solidFill>
                  <a:srgbClr val="FF0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455D7713-4C40-4455-8CB2-D2CD4551418F}"/>
                  </a:ext>
                </a:extLst>
              </p:cNvPr>
              <p:cNvSpPr txBox="1"/>
              <p:nvPr/>
            </p:nvSpPr>
            <p:spPr>
              <a:xfrm>
                <a:off x="6384514" y="2591257"/>
                <a:ext cx="1468001" cy="936795"/>
              </a:xfrm>
              <a:prstGeom prst="rect">
                <a:avLst/>
              </a:prstGeom>
              <a:noFill/>
            </p:spPr>
            <p:txBody>
              <a:bodyPr wrap="square" rtlCol="0">
                <a:spAutoFit/>
              </a:bodyPr>
              <a:lstStyle/>
              <a:p>
                <a:r>
                  <a:rPr lang="en-US" altLang="ja-JP" dirty="0"/>
                  <a:t>Maxwell eq. </a:t>
                </a:r>
              </a:p>
              <a:p>
                <a:pPr/>
                <a14:m>
                  <m:oMathPara xmlns:m="http://schemas.openxmlformats.org/officeDocument/2006/math">
                    <m:oMathParaPr>
                      <m:jc m:val="centerGroup"/>
                    </m:oMathParaPr>
                    <m:oMath xmlns:m="http://schemas.openxmlformats.org/officeDocument/2006/math">
                      <m:r>
                        <a:rPr lang="en-US" altLang="ja-JP" b="1" i="1">
                          <a:latin typeface="Cambria Math" panose="02040503050406030204" pitchFamily="18" charset="0"/>
                        </a:rPr>
                        <m:t>𝒋</m:t>
                      </m:r>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𝜇</m:t>
                              </m:r>
                            </m:e>
                            <m:sub>
                              <m:r>
                                <a:rPr lang="en-US" altLang="ja-JP" i="1">
                                  <a:latin typeface="Cambria Math" panose="02040503050406030204" pitchFamily="18" charset="0"/>
                                </a:rPr>
                                <m:t>0</m:t>
                              </m:r>
                            </m:sub>
                          </m:sSub>
                        </m:den>
                      </m:f>
                      <m:r>
                        <m:rPr>
                          <m:sty m:val="p"/>
                        </m:rPr>
                        <a:rPr lang="en-US" altLang="ja-JP">
                          <a:latin typeface="Cambria Math" panose="02040503050406030204" pitchFamily="18" charset="0"/>
                          <a:ea typeface="Cambria Math" panose="02040503050406030204" pitchFamily="18" charset="0"/>
                        </a:rPr>
                        <m:t>rot</m:t>
                      </m:r>
                      <m:r>
                        <a:rPr lang="en-US" altLang="ja-JP" i="1">
                          <a:latin typeface="Cambria Math" panose="02040503050406030204" pitchFamily="18" charset="0"/>
                          <a:ea typeface="Cambria Math" panose="02040503050406030204" pitchFamily="18" charset="0"/>
                        </a:rPr>
                        <m:t> </m:t>
                      </m:r>
                      <m:r>
                        <a:rPr lang="en-US" altLang="ja-JP" b="1" i="1">
                          <a:latin typeface="Cambria Math" panose="02040503050406030204" pitchFamily="18" charset="0"/>
                        </a:rPr>
                        <m:t>𝑩</m:t>
                      </m:r>
                    </m:oMath>
                  </m:oMathPara>
                </a14:m>
                <a:endParaRPr lang="ja-JP" altLang="en-US" b="1" dirty="0"/>
              </a:p>
            </p:txBody>
          </p:sp>
        </mc:Choice>
        <mc:Fallback xmlns="">
          <p:sp>
            <p:nvSpPr>
              <p:cNvPr id="10" name="テキスト ボックス 9">
                <a:extLst>
                  <a:ext uri="{FF2B5EF4-FFF2-40B4-BE49-F238E27FC236}">
                    <a16:creationId xmlns:a16="http://schemas.microsoft.com/office/drawing/2014/main" id="{455D7713-4C40-4455-8CB2-D2CD4551418F}"/>
                  </a:ext>
                </a:extLst>
              </p:cNvPr>
              <p:cNvSpPr txBox="1">
                <a:spLocks noRot="1" noChangeAspect="1" noMove="1" noResize="1" noEditPoints="1" noAdjustHandles="1" noChangeArrowheads="1" noChangeShapeType="1" noTextEdit="1"/>
              </p:cNvSpPr>
              <p:nvPr/>
            </p:nvSpPr>
            <p:spPr>
              <a:xfrm>
                <a:off x="6384514" y="2591257"/>
                <a:ext cx="1468001" cy="936795"/>
              </a:xfrm>
              <a:prstGeom prst="rect">
                <a:avLst/>
              </a:prstGeom>
              <a:blipFill>
                <a:blip r:embed="rId5"/>
                <a:stretch>
                  <a:fillRect l="-3320" t="-3247" r="-6224"/>
                </a:stretch>
              </a:blipFill>
            </p:spPr>
            <p:txBody>
              <a:bodyPr/>
              <a:lstStyle/>
              <a:p>
                <a:r>
                  <a:rPr lang="ja-JP" altLang="en-US">
                    <a:noFill/>
                  </a:rPr>
                  <a:t> </a:t>
                </a:r>
              </a:p>
            </p:txBody>
          </p:sp>
        </mc:Fallback>
      </mc:AlternateContent>
      <p:sp>
        <p:nvSpPr>
          <p:cNvPr id="5" name="スライド番号プレースホルダー 4">
            <a:extLst>
              <a:ext uri="{FF2B5EF4-FFF2-40B4-BE49-F238E27FC236}">
                <a16:creationId xmlns:a16="http://schemas.microsoft.com/office/drawing/2014/main" id="{7C70EF56-645D-43A1-B292-BA43B3BDE764}"/>
              </a:ext>
            </a:extLst>
          </p:cNvPr>
          <p:cNvSpPr>
            <a:spLocks noGrp="1"/>
          </p:cNvSpPr>
          <p:nvPr>
            <p:ph type="sldNum" sz="quarter" idx="12"/>
          </p:nvPr>
        </p:nvSpPr>
        <p:spPr/>
        <p:txBody>
          <a:bodyPr/>
          <a:lstStyle/>
          <a:p>
            <a:fld id="{10699C8D-F842-49A6-A00D-0295EA5A1C7D}" type="slidenum">
              <a:rPr kumimoji="1" lang="ja-JP" altLang="en-US" smtClean="0"/>
              <a:t>53</a:t>
            </a:fld>
            <a:endParaRPr kumimoji="1" lang="ja-JP" altLang="en-US"/>
          </a:p>
        </p:txBody>
      </p:sp>
      <p:sp>
        <p:nvSpPr>
          <p:cNvPr id="11" name="TextBox 10"/>
          <p:cNvSpPr txBox="1"/>
          <p:nvPr/>
        </p:nvSpPr>
        <p:spPr>
          <a:xfrm>
            <a:off x="3165623" y="3816642"/>
            <a:ext cx="2295821" cy="400110"/>
          </a:xfrm>
          <a:prstGeom prst="rect">
            <a:avLst/>
          </a:prstGeom>
          <a:noFill/>
        </p:spPr>
        <p:txBody>
          <a:bodyPr wrap="none" rtlCol="0">
            <a:spAutoFit/>
          </a:bodyPr>
          <a:lstStyle/>
          <a:p>
            <a:r>
              <a:rPr lang="en-US" sz="2000" b="1" dirty="0">
                <a:solidFill>
                  <a:srgbClr val="FF0000"/>
                </a:solidFill>
              </a:rPr>
              <a:t>London equation</a:t>
            </a:r>
          </a:p>
        </p:txBody>
      </p:sp>
      <p:sp>
        <p:nvSpPr>
          <p:cNvPr id="13" name="矢印: 左カーブ 12">
            <a:extLst>
              <a:ext uri="{FF2B5EF4-FFF2-40B4-BE49-F238E27FC236}">
                <a16:creationId xmlns:a16="http://schemas.microsoft.com/office/drawing/2014/main" id="{3F3CE78F-3226-47B7-9E39-0C040184BBE0}"/>
              </a:ext>
            </a:extLst>
          </p:cNvPr>
          <p:cNvSpPr/>
          <p:nvPr/>
        </p:nvSpPr>
        <p:spPr>
          <a:xfrm>
            <a:off x="5277377" y="1004347"/>
            <a:ext cx="857138" cy="12872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sp>
        <p:nvSpPr>
          <p:cNvPr id="20" name="矢印: 左カーブ 19">
            <a:extLst>
              <a:ext uri="{FF2B5EF4-FFF2-40B4-BE49-F238E27FC236}">
                <a16:creationId xmlns:a16="http://schemas.microsoft.com/office/drawing/2014/main" id="{834C8939-7981-431A-A8F4-4C7446B0A150}"/>
              </a:ext>
            </a:extLst>
          </p:cNvPr>
          <p:cNvSpPr/>
          <p:nvPr/>
        </p:nvSpPr>
        <p:spPr>
          <a:xfrm>
            <a:off x="5309022" y="2304616"/>
            <a:ext cx="857138" cy="12872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mc:AlternateContent xmlns:mc="http://schemas.openxmlformats.org/markup-compatibility/2006" xmlns:a14="http://schemas.microsoft.com/office/drawing/2010/main">
        <mc:Choice Requires="a14">
          <p:sp>
            <p:nvSpPr>
              <p:cNvPr id="6" name="Rectangle 14">
                <a:extLst>
                  <a:ext uri="{FF2B5EF4-FFF2-40B4-BE49-F238E27FC236}">
                    <a16:creationId xmlns:a16="http://schemas.microsoft.com/office/drawing/2014/main" id="{97141B20-D8E3-650D-1746-B7AD5D4D6839}"/>
                  </a:ext>
                </a:extLst>
              </p:cNvPr>
              <p:cNvSpPr/>
              <p:nvPr/>
            </p:nvSpPr>
            <p:spPr>
              <a:xfrm>
                <a:off x="8579173" y="1647341"/>
                <a:ext cx="14654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a:latin typeface="Cambria Math" panose="02040503050406030204" pitchFamily="18" charset="0"/>
                          <a:ea typeface="Cambria Math" panose="02040503050406030204" pitchFamily="18" charset="0"/>
                        </a:rPr>
                        <m:t>rot</m:t>
                      </m:r>
                      <m:r>
                        <a:rPr lang="en-US" altLang="ja-JP">
                          <a:latin typeface="Cambria Math" panose="02040503050406030204" pitchFamily="18" charset="0"/>
                          <a:ea typeface="Cambria Math" panose="02040503050406030204" pitchFamily="18" charset="0"/>
                        </a:rPr>
                        <m:t> </m:t>
                      </m:r>
                      <m:r>
                        <m:rPr>
                          <m:sty m:val="p"/>
                        </m:rPr>
                        <a:rPr lang="en-US" altLang="ja-JP">
                          <a:latin typeface="Cambria Math" panose="02040503050406030204" pitchFamily="18" charset="0"/>
                          <a:ea typeface="Cambria Math" panose="02040503050406030204" pitchFamily="18" charset="0"/>
                        </a:rPr>
                        <m:t>grad</m:t>
                      </m:r>
                      <m:r>
                        <a:rPr lang="en-US" altLang="ja-JP">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6" name="Rectangle 14">
                <a:extLst>
                  <a:ext uri="{FF2B5EF4-FFF2-40B4-BE49-F238E27FC236}">
                    <a16:creationId xmlns:a16="http://schemas.microsoft.com/office/drawing/2014/main" id="{97141B20-D8E3-650D-1746-B7AD5D4D6839}"/>
                  </a:ext>
                </a:extLst>
              </p:cNvPr>
              <p:cNvSpPr>
                <a:spLocks noRot="1" noChangeAspect="1" noMove="1" noResize="1" noEditPoints="1" noAdjustHandles="1" noChangeArrowheads="1" noChangeShapeType="1" noTextEdit="1"/>
              </p:cNvSpPr>
              <p:nvPr/>
            </p:nvSpPr>
            <p:spPr>
              <a:xfrm>
                <a:off x="8579173" y="1647341"/>
                <a:ext cx="1465466" cy="369332"/>
              </a:xfrm>
              <a:prstGeom prst="rect">
                <a:avLst/>
              </a:prstGeom>
              <a:blipFill>
                <a:blip r:embed="rId6"/>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Rectangle 15">
                <a:extLst>
                  <a:ext uri="{FF2B5EF4-FFF2-40B4-BE49-F238E27FC236}">
                    <a16:creationId xmlns:a16="http://schemas.microsoft.com/office/drawing/2014/main" id="{8D346F1B-5F0F-FB70-D181-7358A4456631}"/>
                  </a:ext>
                </a:extLst>
              </p:cNvPr>
              <p:cNvSpPr/>
              <p:nvPr/>
            </p:nvSpPr>
            <p:spPr>
              <a:xfrm>
                <a:off x="8579174" y="1347398"/>
                <a:ext cx="1218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a:latin typeface="Cambria Math" panose="02040503050406030204" pitchFamily="18" charset="0"/>
                          <a:ea typeface="Cambria Math" panose="02040503050406030204" pitchFamily="18" charset="0"/>
                        </a:rPr>
                        <m:t>rot</m:t>
                      </m:r>
                      <m:r>
                        <a:rPr lang="en-US" altLang="ja-JP">
                          <a:latin typeface="Cambria Math" panose="02040503050406030204" pitchFamily="18" charset="0"/>
                          <a:ea typeface="Cambria Math" panose="02040503050406030204" pitchFamily="18" charset="0"/>
                        </a:rPr>
                        <m:t> </m:t>
                      </m:r>
                      <m:r>
                        <a:rPr lang="en-US" altLang="ja-JP" b="1" i="1">
                          <a:latin typeface="Cambria Math" panose="02040503050406030204" pitchFamily="18" charset="0"/>
                          <a:ea typeface="Cambria Math" panose="02040503050406030204" pitchFamily="18" charset="0"/>
                        </a:rPr>
                        <m:t>𝑨</m:t>
                      </m:r>
                      <m:r>
                        <a:rPr lang="en-US" altLang="ja-JP">
                          <a:latin typeface="Cambria Math" panose="02040503050406030204" pitchFamily="18" charset="0"/>
                          <a:ea typeface="Cambria Math" panose="02040503050406030204" pitchFamily="18" charset="0"/>
                        </a:rPr>
                        <m:t>=</m:t>
                      </m:r>
                      <m:r>
                        <a:rPr lang="en-US" altLang="ja-JP" b="1" i="1">
                          <a:latin typeface="Cambria Math" panose="02040503050406030204" pitchFamily="18" charset="0"/>
                          <a:ea typeface="Cambria Math" panose="02040503050406030204" pitchFamily="18" charset="0"/>
                        </a:rPr>
                        <m:t>𝑩</m:t>
                      </m:r>
                    </m:oMath>
                  </m:oMathPara>
                </a14:m>
                <a:endParaRPr lang="en-US" b="1" i="1" dirty="0"/>
              </a:p>
            </p:txBody>
          </p:sp>
        </mc:Choice>
        <mc:Fallback xmlns="">
          <p:sp>
            <p:nvSpPr>
              <p:cNvPr id="9" name="Rectangle 15">
                <a:extLst>
                  <a:ext uri="{FF2B5EF4-FFF2-40B4-BE49-F238E27FC236}">
                    <a16:creationId xmlns:a16="http://schemas.microsoft.com/office/drawing/2014/main" id="{8D346F1B-5F0F-FB70-D181-7358A4456631}"/>
                  </a:ext>
                </a:extLst>
              </p:cNvPr>
              <p:cNvSpPr>
                <a:spLocks noRot="1" noChangeAspect="1" noMove="1" noResize="1" noEditPoints="1" noAdjustHandles="1" noChangeArrowheads="1" noChangeShapeType="1" noTextEdit="1"/>
              </p:cNvSpPr>
              <p:nvPr/>
            </p:nvSpPr>
            <p:spPr>
              <a:xfrm>
                <a:off x="8579174" y="1347398"/>
                <a:ext cx="1218603" cy="369332"/>
              </a:xfrm>
              <a:prstGeom prst="rect">
                <a:avLst/>
              </a:prstGeom>
              <a:blipFill>
                <a:blip r:embed="rId7"/>
                <a:stretch>
                  <a:fillRect/>
                </a:stretch>
              </a:blipFill>
            </p:spPr>
            <p:txBody>
              <a:bodyPr/>
              <a:lstStyle/>
              <a:p>
                <a:r>
                  <a:rPr lang="ja-JP" altLang="en-US">
                    <a:noFill/>
                  </a:rPr>
                  <a:t> </a:t>
                </a:r>
              </a:p>
            </p:txBody>
          </p:sp>
        </mc:Fallback>
      </mc:AlternateContent>
      <p:sp>
        <p:nvSpPr>
          <p:cNvPr id="12" name="TextBox 16">
            <a:extLst>
              <a:ext uri="{FF2B5EF4-FFF2-40B4-BE49-F238E27FC236}">
                <a16:creationId xmlns:a16="http://schemas.microsoft.com/office/drawing/2014/main" id="{3BFC4F94-0AB0-6CF4-A4F2-9E1C01D9F83C}"/>
              </a:ext>
            </a:extLst>
          </p:cNvPr>
          <p:cNvSpPr txBox="1"/>
          <p:nvPr/>
        </p:nvSpPr>
        <p:spPr>
          <a:xfrm>
            <a:off x="8325846" y="1051798"/>
            <a:ext cx="877163" cy="369332"/>
          </a:xfrm>
          <a:prstGeom prst="rect">
            <a:avLst/>
          </a:prstGeom>
          <a:noFill/>
        </p:spPr>
        <p:txBody>
          <a:bodyPr wrap="none" rtlCol="0">
            <a:spAutoFit/>
          </a:bodyPr>
          <a:lstStyle/>
          <a:p>
            <a:r>
              <a:rPr lang="ja-JP" altLang="en-US" dirty="0"/>
              <a:t>ここで</a:t>
            </a:r>
            <a:endParaRPr lang="en-US" dirty="0"/>
          </a:p>
        </p:txBody>
      </p:sp>
      <p:sp>
        <p:nvSpPr>
          <p:cNvPr id="14" name="Double Bracket 17">
            <a:extLst>
              <a:ext uri="{FF2B5EF4-FFF2-40B4-BE49-F238E27FC236}">
                <a16:creationId xmlns:a16="http://schemas.microsoft.com/office/drawing/2014/main" id="{E523C0F6-345A-85BA-437E-B175E9F8B245}"/>
              </a:ext>
            </a:extLst>
          </p:cNvPr>
          <p:cNvSpPr/>
          <p:nvPr/>
        </p:nvSpPr>
        <p:spPr>
          <a:xfrm>
            <a:off x="8276393" y="1051798"/>
            <a:ext cx="1940313" cy="973852"/>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テキスト ボックス 21">
            <a:extLst>
              <a:ext uri="{FF2B5EF4-FFF2-40B4-BE49-F238E27FC236}">
                <a16:creationId xmlns:a16="http://schemas.microsoft.com/office/drawing/2014/main" id="{D758C5D7-4693-F0F5-4F4F-46CD8605782A}"/>
              </a:ext>
            </a:extLst>
          </p:cNvPr>
          <p:cNvSpPr txBox="1"/>
          <p:nvPr/>
        </p:nvSpPr>
        <p:spPr>
          <a:xfrm>
            <a:off x="29184" y="41659"/>
            <a:ext cx="2762654" cy="400110"/>
          </a:xfrm>
          <a:prstGeom prst="rect">
            <a:avLst/>
          </a:prstGeom>
          <a:noFill/>
          <a:ln>
            <a:solidFill>
              <a:schemeClr val="tx1"/>
            </a:solidFill>
          </a:ln>
        </p:spPr>
        <p:txBody>
          <a:bodyPr wrap="square">
            <a:spAutoFit/>
          </a:bodyPr>
          <a:lstStyle/>
          <a:p>
            <a:pPr algn="ctr"/>
            <a:r>
              <a:rPr lang="en-US" altLang="ja-JP" sz="2000" b="1" dirty="0"/>
              <a:t>3.2 </a:t>
            </a:r>
            <a:r>
              <a:rPr lang="ja-JP" altLang="en-US" sz="2000" b="1" dirty="0"/>
              <a:t>ロンドン方程式</a:t>
            </a:r>
            <a:endParaRPr kumimoji="1" lang="en-US" altLang="ja-JP" sz="2000" b="1" dirty="0"/>
          </a:p>
        </p:txBody>
      </p:sp>
    </p:spTree>
    <p:extLst>
      <p:ext uri="{BB962C8B-B14F-4D97-AF65-F5344CB8AC3E}">
        <p14:creationId xmlns:p14="http://schemas.microsoft.com/office/powerpoint/2010/main" val="16222120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AB47F416-D226-4E94-9E75-A701EDE014FE}"/>
                  </a:ext>
                </a:extLst>
              </p:cNvPr>
              <p:cNvSpPr txBox="1"/>
              <p:nvPr/>
            </p:nvSpPr>
            <p:spPr>
              <a:xfrm>
                <a:off x="1942210" y="636665"/>
                <a:ext cx="3074688"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1" i="1">
                          <a:latin typeface="Cambria Math" panose="02040503050406030204" pitchFamily="18" charset="0"/>
                        </a:rPr>
                        <m:t>𝒋</m:t>
                      </m:r>
                      <m:r>
                        <a:rPr lang="en-US" altLang="ja-JP" sz="2400" b="1" i="1">
                          <a:latin typeface="Cambria Math" panose="02040503050406030204" pitchFamily="18" charset="0"/>
                        </a:rPr>
                        <m:t>=</m:t>
                      </m:r>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𝜇</m:t>
                              </m:r>
                            </m:e>
                            <m:sub>
                              <m:r>
                                <a:rPr lang="en-US" altLang="ja-JP" sz="2400" i="1">
                                  <a:latin typeface="Cambria Math" panose="02040503050406030204" pitchFamily="18" charset="0"/>
                                </a:rPr>
                                <m:t>0</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𝜆</m:t>
                              </m:r>
                            </m:e>
                            <m:sup>
                              <m:r>
                                <a:rPr lang="en-US" altLang="ja-JP" sz="2400" i="1">
                                  <a:latin typeface="Cambria Math" panose="02040503050406030204" pitchFamily="18" charset="0"/>
                                </a:rPr>
                                <m:t>2</m:t>
                              </m:r>
                            </m:sup>
                          </m:sSup>
                        </m:den>
                      </m:f>
                      <m:d>
                        <m:dPr>
                          <m:ctrlPr>
                            <a:rPr lang="en-US" altLang="ja-JP" sz="2400" i="1">
                              <a:latin typeface="Cambria Math" panose="02040503050406030204" pitchFamily="18" charset="0"/>
                            </a:rPr>
                          </m:ctrlPr>
                        </m:dPr>
                        <m:e>
                          <m:r>
                            <a:rPr lang="en-US" altLang="ja-JP" sz="2400" b="1" i="1">
                              <a:latin typeface="Cambria Math" panose="02040503050406030204" pitchFamily="18" charset="0"/>
                            </a:rPr>
                            <m:t>𝑨</m:t>
                          </m:r>
                          <m:r>
                            <a:rPr lang="en-US" altLang="ja-JP" sz="2400">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ℏ</m:t>
                              </m:r>
                            </m:num>
                            <m:den>
                              <m:r>
                                <a:rPr lang="en-US" altLang="ja-JP" sz="2400" i="1">
                                  <a:latin typeface="Cambria Math" panose="02040503050406030204" pitchFamily="18" charset="0"/>
                                </a:rPr>
                                <m:t>𝑞</m:t>
                              </m:r>
                            </m:den>
                          </m:f>
                          <m:r>
                            <a:rPr lang="en-US" altLang="ja-JP" sz="2400">
                              <a:latin typeface="Cambria Math" panose="02040503050406030204" pitchFamily="18" charset="0"/>
                            </a:rPr>
                            <m:t>𝛻</m:t>
                          </m:r>
                          <m:r>
                            <a:rPr lang="en-US" altLang="ja-JP" sz="2400" i="1">
                              <a:latin typeface="Cambria Math" panose="02040503050406030204" pitchFamily="18" charset="0"/>
                            </a:rPr>
                            <m:t>𝜃</m:t>
                          </m:r>
                        </m:e>
                      </m:d>
                    </m:oMath>
                  </m:oMathPara>
                </a14:m>
                <a:endParaRPr lang="ja-JP" altLang="en-US" sz="2400" b="1" dirty="0"/>
              </a:p>
            </p:txBody>
          </p:sp>
        </mc:Choice>
        <mc:Fallback xmlns="">
          <p:sp>
            <p:nvSpPr>
              <p:cNvPr id="2" name="テキスト ボックス 1">
                <a:extLst>
                  <a:ext uri="{FF2B5EF4-FFF2-40B4-BE49-F238E27FC236}">
                    <a16:creationId xmlns:a16="http://schemas.microsoft.com/office/drawing/2014/main" id="{AB47F416-D226-4E94-9E75-A701EDE014FE}"/>
                  </a:ext>
                </a:extLst>
              </p:cNvPr>
              <p:cNvSpPr txBox="1">
                <a:spLocks noRot="1" noChangeAspect="1" noMove="1" noResize="1" noEditPoints="1" noAdjustHandles="1" noChangeArrowheads="1" noChangeShapeType="1" noTextEdit="1"/>
              </p:cNvSpPr>
              <p:nvPr/>
            </p:nvSpPr>
            <p:spPr>
              <a:xfrm>
                <a:off x="1942210" y="636665"/>
                <a:ext cx="3074688" cy="8298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F8BAD27-9635-403A-9DB5-E1816EFE18BD}"/>
                  </a:ext>
                </a:extLst>
              </p:cNvPr>
              <p:cNvSpPr txBox="1"/>
              <p:nvPr/>
            </p:nvSpPr>
            <p:spPr>
              <a:xfrm>
                <a:off x="2450019" y="1813787"/>
                <a:ext cx="2238497" cy="756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2400">
                          <a:latin typeface="Cambria Math" panose="02040503050406030204" pitchFamily="18" charset="0"/>
                          <a:ea typeface="Cambria Math" panose="02040503050406030204" pitchFamily="18" charset="0"/>
                        </a:rPr>
                        <m:t>rot</m:t>
                      </m:r>
                      <m:r>
                        <a:rPr lang="en-US" altLang="ja-JP" sz="2400">
                          <a:latin typeface="Cambria Math" panose="02040503050406030204" pitchFamily="18" charset="0"/>
                          <a:ea typeface="Cambria Math" panose="02040503050406030204" pitchFamily="18" charset="0"/>
                        </a:rPr>
                        <m:t> </m:t>
                      </m:r>
                      <m:r>
                        <a:rPr lang="en-US" altLang="ja-JP" sz="2400" b="1" i="1">
                          <a:latin typeface="Cambria Math" panose="02040503050406030204" pitchFamily="18" charset="0"/>
                        </a:rPr>
                        <m:t>𝒋</m:t>
                      </m:r>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𝜇</m:t>
                              </m:r>
                            </m:e>
                            <m:sub>
                              <m:r>
                                <a:rPr lang="en-US" altLang="ja-JP" sz="2400" i="1">
                                  <a:latin typeface="Cambria Math" panose="02040503050406030204" pitchFamily="18" charset="0"/>
                                </a:rPr>
                                <m:t>0</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𝜆</m:t>
                              </m:r>
                            </m:e>
                            <m:sup>
                              <m:r>
                                <a:rPr lang="en-US" altLang="ja-JP" sz="2400" i="1">
                                  <a:latin typeface="Cambria Math" panose="02040503050406030204" pitchFamily="18" charset="0"/>
                                </a:rPr>
                                <m:t>2</m:t>
                              </m:r>
                            </m:sup>
                          </m:sSup>
                        </m:den>
                      </m:f>
                      <m:r>
                        <a:rPr lang="en-US" altLang="ja-JP" sz="2400" b="1" i="1">
                          <a:latin typeface="Cambria Math" panose="02040503050406030204" pitchFamily="18" charset="0"/>
                        </a:rPr>
                        <m:t>𝑩</m:t>
                      </m:r>
                    </m:oMath>
                  </m:oMathPara>
                </a14:m>
                <a:endParaRPr lang="ja-JP" altLang="en-US" sz="2400" b="1" dirty="0"/>
              </a:p>
            </p:txBody>
          </p:sp>
        </mc:Choice>
        <mc:Fallback xmlns="">
          <p:sp>
            <p:nvSpPr>
              <p:cNvPr id="4" name="テキスト ボックス 3">
                <a:extLst>
                  <a:ext uri="{FF2B5EF4-FFF2-40B4-BE49-F238E27FC236}">
                    <a16:creationId xmlns:a16="http://schemas.microsoft.com/office/drawing/2014/main" id="{3F8BAD27-9635-403A-9DB5-E1816EFE18BD}"/>
                  </a:ext>
                </a:extLst>
              </p:cNvPr>
              <p:cNvSpPr txBox="1">
                <a:spLocks noRot="1" noChangeAspect="1" noMove="1" noResize="1" noEditPoints="1" noAdjustHandles="1" noChangeArrowheads="1" noChangeShapeType="1" noTextEdit="1"/>
              </p:cNvSpPr>
              <p:nvPr/>
            </p:nvSpPr>
            <p:spPr>
              <a:xfrm>
                <a:off x="2450019" y="1813787"/>
                <a:ext cx="2238497" cy="75661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D99F6D5-0E4F-46ED-BDB9-649250B82703}"/>
                  </a:ext>
                </a:extLst>
              </p:cNvPr>
              <p:cNvSpPr txBox="1"/>
              <p:nvPr/>
            </p:nvSpPr>
            <p:spPr>
              <a:xfrm>
                <a:off x="2519918" y="3082078"/>
                <a:ext cx="2555443" cy="693844"/>
              </a:xfrm>
              <a:prstGeom prst="rect">
                <a:avLst/>
              </a:prstGeom>
              <a:noFill/>
              <a:ln w="254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2400">
                          <a:latin typeface="Cambria Math" panose="02040503050406030204" pitchFamily="18" charset="0"/>
                          <a:ea typeface="Cambria Math" panose="02040503050406030204" pitchFamily="18" charset="0"/>
                        </a:rPr>
                        <m:t>rot</m:t>
                      </m:r>
                      <m:r>
                        <a:rPr lang="en-US" altLang="ja-JP" sz="2400">
                          <a:latin typeface="Cambria Math" panose="02040503050406030204" pitchFamily="18" charset="0"/>
                          <a:ea typeface="Cambria Math" panose="02040503050406030204" pitchFamily="18" charset="0"/>
                        </a:rPr>
                        <m:t> </m:t>
                      </m:r>
                      <m:r>
                        <m:rPr>
                          <m:sty m:val="p"/>
                        </m:rPr>
                        <a:rPr lang="en-US" altLang="ja-JP" sz="2400">
                          <a:latin typeface="Cambria Math" panose="02040503050406030204" pitchFamily="18" charset="0"/>
                          <a:ea typeface="Cambria Math" panose="02040503050406030204" pitchFamily="18" charset="0"/>
                        </a:rPr>
                        <m:t>rot</m:t>
                      </m:r>
                      <m:r>
                        <a:rPr lang="en-US" altLang="ja-JP" sz="2400">
                          <a:latin typeface="Cambria Math" panose="02040503050406030204" pitchFamily="18" charset="0"/>
                          <a:ea typeface="Cambria Math" panose="02040503050406030204" pitchFamily="18" charset="0"/>
                        </a:rPr>
                        <m:t> </m:t>
                      </m:r>
                      <m:r>
                        <a:rPr lang="en-US" altLang="ja-JP" sz="2400" b="1" i="1">
                          <a:latin typeface="Cambria Math" panose="02040503050406030204" pitchFamily="18" charset="0"/>
                        </a:rPr>
                        <m:t>𝑩</m:t>
                      </m:r>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𝜆</m:t>
                              </m:r>
                            </m:e>
                            <m:sup>
                              <m:r>
                                <a:rPr lang="en-US" altLang="ja-JP" sz="2400" i="1">
                                  <a:latin typeface="Cambria Math" panose="02040503050406030204" pitchFamily="18" charset="0"/>
                                </a:rPr>
                                <m:t>2</m:t>
                              </m:r>
                            </m:sup>
                          </m:sSup>
                        </m:den>
                      </m:f>
                      <m:r>
                        <a:rPr lang="en-US" altLang="ja-JP" sz="2400" b="1" i="1">
                          <a:latin typeface="Cambria Math" panose="02040503050406030204" pitchFamily="18" charset="0"/>
                        </a:rPr>
                        <m:t>𝑩</m:t>
                      </m:r>
                    </m:oMath>
                  </m:oMathPara>
                </a14:m>
                <a:endParaRPr lang="ja-JP" altLang="en-US" sz="2400" b="1" dirty="0"/>
              </a:p>
            </p:txBody>
          </p:sp>
        </mc:Choice>
        <mc:Fallback xmlns="">
          <p:sp>
            <p:nvSpPr>
              <p:cNvPr id="8" name="テキスト ボックス 7">
                <a:extLst>
                  <a:ext uri="{FF2B5EF4-FFF2-40B4-BE49-F238E27FC236}">
                    <a16:creationId xmlns:a16="http://schemas.microsoft.com/office/drawing/2014/main" id="{3D99F6D5-0E4F-46ED-BDB9-649250B82703}"/>
                  </a:ext>
                </a:extLst>
              </p:cNvPr>
              <p:cNvSpPr txBox="1">
                <a:spLocks noRot="1" noChangeAspect="1" noMove="1" noResize="1" noEditPoints="1" noAdjustHandles="1" noChangeArrowheads="1" noChangeShapeType="1" noTextEdit="1"/>
              </p:cNvSpPr>
              <p:nvPr/>
            </p:nvSpPr>
            <p:spPr>
              <a:xfrm>
                <a:off x="2519918" y="3082078"/>
                <a:ext cx="2555443" cy="693844"/>
              </a:xfrm>
              <a:prstGeom prst="rect">
                <a:avLst/>
              </a:prstGeom>
              <a:blipFill>
                <a:blip r:embed="rId4"/>
                <a:stretch>
                  <a:fillRect/>
                </a:stretch>
              </a:blipFill>
              <a:ln w="25400">
                <a:solidFill>
                  <a:srgbClr val="FF0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455D7713-4C40-4455-8CB2-D2CD4551418F}"/>
                  </a:ext>
                </a:extLst>
              </p:cNvPr>
              <p:cNvSpPr txBox="1"/>
              <p:nvPr/>
            </p:nvSpPr>
            <p:spPr>
              <a:xfrm>
                <a:off x="6384514" y="2591257"/>
                <a:ext cx="1468001" cy="936795"/>
              </a:xfrm>
              <a:prstGeom prst="rect">
                <a:avLst/>
              </a:prstGeom>
              <a:noFill/>
            </p:spPr>
            <p:txBody>
              <a:bodyPr wrap="square" rtlCol="0">
                <a:spAutoFit/>
              </a:bodyPr>
              <a:lstStyle/>
              <a:p>
                <a:r>
                  <a:rPr lang="en-US" altLang="ja-JP" dirty="0"/>
                  <a:t>Maxwell eq. </a:t>
                </a:r>
              </a:p>
              <a:p>
                <a:pPr/>
                <a14:m>
                  <m:oMathPara xmlns:m="http://schemas.openxmlformats.org/officeDocument/2006/math">
                    <m:oMathParaPr>
                      <m:jc m:val="centerGroup"/>
                    </m:oMathParaPr>
                    <m:oMath xmlns:m="http://schemas.openxmlformats.org/officeDocument/2006/math">
                      <m:r>
                        <a:rPr lang="en-US" altLang="ja-JP" b="1" i="1">
                          <a:latin typeface="Cambria Math" panose="02040503050406030204" pitchFamily="18" charset="0"/>
                        </a:rPr>
                        <m:t>𝒋</m:t>
                      </m:r>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𝜇</m:t>
                              </m:r>
                            </m:e>
                            <m:sub>
                              <m:r>
                                <a:rPr lang="en-US" altLang="ja-JP" i="1">
                                  <a:latin typeface="Cambria Math" panose="02040503050406030204" pitchFamily="18" charset="0"/>
                                </a:rPr>
                                <m:t>0</m:t>
                              </m:r>
                            </m:sub>
                          </m:sSub>
                        </m:den>
                      </m:f>
                      <m:r>
                        <m:rPr>
                          <m:sty m:val="p"/>
                        </m:rPr>
                        <a:rPr lang="en-US" altLang="ja-JP">
                          <a:latin typeface="Cambria Math" panose="02040503050406030204" pitchFamily="18" charset="0"/>
                          <a:ea typeface="Cambria Math" panose="02040503050406030204" pitchFamily="18" charset="0"/>
                        </a:rPr>
                        <m:t>rot</m:t>
                      </m:r>
                      <m:r>
                        <a:rPr lang="en-US" altLang="ja-JP" i="1">
                          <a:latin typeface="Cambria Math" panose="02040503050406030204" pitchFamily="18" charset="0"/>
                          <a:ea typeface="Cambria Math" panose="02040503050406030204" pitchFamily="18" charset="0"/>
                        </a:rPr>
                        <m:t> </m:t>
                      </m:r>
                      <m:r>
                        <a:rPr lang="en-US" altLang="ja-JP" b="1" i="1">
                          <a:latin typeface="Cambria Math" panose="02040503050406030204" pitchFamily="18" charset="0"/>
                        </a:rPr>
                        <m:t>𝑩</m:t>
                      </m:r>
                    </m:oMath>
                  </m:oMathPara>
                </a14:m>
                <a:endParaRPr lang="ja-JP" altLang="en-US" b="1" dirty="0"/>
              </a:p>
            </p:txBody>
          </p:sp>
        </mc:Choice>
        <mc:Fallback xmlns="">
          <p:sp>
            <p:nvSpPr>
              <p:cNvPr id="10" name="テキスト ボックス 9">
                <a:extLst>
                  <a:ext uri="{FF2B5EF4-FFF2-40B4-BE49-F238E27FC236}">
                    <a16:creationId xmlns:a16="http://schemas.microsoft.com/office/drawing/2014/main" id="{455D7713-4C40-4455-8CB2-D2CD4551418F}"/>
                  </a:ext>
                </a:extLst>
              </p:cNvPr>
              <p:cNvSpPr txBox="1">
                <a:spLocks noRot="1" noChangeAspect="1" noMove="1" noResize="1" noEditPoints="1" noAdjustHandles="1" noChangeArrowheads="1" noChangeShapeType="1" noTextEdit="1"/>
              </p:cNvSpPr>
              <p:nvPr/>
            </p:nvSpPr>
            <p:spPr>
              <a:xfrm>
                <a:off x="6384514" y="2591257"/>
                <a:ext cx="1468001" cy="936795"/>
              </a:xfrm>
              <a:prstGeom prst="rect">
                <a:avLst/>
              </a:prstGeom>
              <a:blipFill>
                <a:blip r:embed="rId5"/>
                <a:stretch>
                  <a:fillRect l="-3320" t="-3247" r="-6224"/>
                </a:stretch>
              </a:blipFill>
            </p:spPr>
            <p:txBody>
              <a:bodyPr/>
              <a:lstStyle/>
              <a:p>
                <a:r>
                  <a:rPr lang="ja-JP" altLang="en-US">
                    <a:noFill/>
                  </a:rPr>
                  <a:t> </a:t>
                </a:r>
              </a:p>
            </p:txBody>
          </p:sp>
        </mc:Fallback>
      </mc:AlternateContent>
      <p:sp>
        <p:nvSpPr>
          <p:cNvPr id="5" name="スライド番号プレースホルダー 4">
            <a:extLst>
              <a:ext uri="{FF2B5EF4-FFF2-40B4-BE49-F238E27FC236}">
                <a16:creationId xmlns:a16="http://schemas.microsoft.com/office/drawing/2014/main" id="{7C70EF56-645D-43A1-B292-BA43B3BDE764}"/>
              </a:ext>
            </a:extLst>
          </p:cNvPr>
          <p:cNvSpPr>
            <a:spLocks noGrp="1"/>
          </p:cNvSpPr>
          <p:nvPr>
            <p:ph type="sldNum" sz="quarter" idx="12"/>
          </p:nvPr>
        </p:nvSpPr>
        <p:spPr/>
        <p:txBody>
          <a:bodyPr/>
          <a:lstStyle/>
          <a:p>
            <a:fld id="{10699C8D-F842-49A6-A00D-0295EA5A1C7D}" type="slidenum">
              <a:rPr kumimoji="1" lang="ja-JP" altLang="en-US" smtClean="0"/>
              <a:t>54</a:t>
            </a:fld>
            <a:endParaRPr kumimoji="1" lang="ja-JP" altLang="en-US"/>
          </a:p>
        </p:txBody>
      </p:sp>
      <p:sp>
        <p:nvSpPr>
          <p:cNvPr id="11" name="TextBox 10"/>
          <p:cNvSpPr txBox="1"/>
          <p:nvPr/>
        </p:nvSpPr>
        <p:spPr>
          <a:xfrm>
            <a:off x="3165623" y="3816642"/>
            <a:ext cx="2295821" cy="400110"/>
          </a:xfrm>
          <a:prstGeom prst="rect">
            <a:avLst/>
          </a:prstGeom>
          <a:noFill/>
        </p:spPr>
        <p:txBody>
          <a:bodyPr wrap="none" rtlCol="0">
            <a:spAutoFit/>
          </a:bodyPr>
          <a:lstStyle/>
          <a:p>
            <a:r>
              <a:rPr lang="en-US" sz="2000" b="1" dirty="0">
                <a:solidFill>
                  <a:srgbClr val="FF0000"/>
                </a:solidFill>
              </a:rPr>
              <a:t>London equation</a:t>
            </a:r>
          </a:p>
        </p:txBody>
      </p:sp>
      <mc:AlternateContent xmlns:mc="http://schemas.openxmlformats.org/markup-compatibility/2006" xmlns:a14="http://schemas.microsoft.com/office/drawing/2010/main">
        <mc:Choice Requires="a14">
          <p:sp>
            <p:nvSpPr>
              <p:cNvPr id="12" name="TextBox 11"/>
              <p:cNvSpPr txBox="1"/>
              <p:nvPr/>
            </p:nvSpPr>
            <p:spPr>
              <a:xfrm>
                <a:off x="1524000" y="4266744"/>
                <a:ext cx="9144000" cy="400110"/>
              </a:xfrm>
              <a:prstGeom prst="rect">
                <a:avLst/>
              </a:prstGeom>
              <a:noFill/>
            </p:spPr>
            <p:txBody>
              <a:bodyPr wrap="square" rtlCol="0">
                <a:spAutoFit/>
              </a:bodyPr>
              <a:lstStyle/>
              <a:p>
                <a:r>
                  <a:rPr lang="ja-JP" altLang="en-US" sz="2000" dirty="0"/>
                  <a:t>ここで</a:t>
                </a:r>
                <a:r>
                  <a:rPr lang="en-US" sz="2000" dirty="0"/>
                  <a:t> </a:t>
                </a:r>
                <a14:m>
                  <m:oMath xmlns:m="http://schemas.openxmlformats.org/officeDocument/2006/math">
                    <m:r>
                      <m:rPr>
                        <m:sty m:val="p"/>
                      </m:rPr>
                      <a:rPr lang="en-US" altLang="ja-JP" sz="2000">
                        <a:latin typeface="Cambria Math" panose="02040503050406030204" pitchFamily="18" charset="0"/>
                        <a:ea typeface="Cambria Math" panose="02040503050406030204" pitchFamily="18" charset="0"/>
                      </a:rPr>
                      <m:t>rot</m:t>
                    </m:r>
                    <m:r>
                      <a:rPr lang="en-US" altLang="ja-JP" sz="2000">
                        <a:latin typeface="Cambria Math" panose="02040503050406030204" pitchFamily="18" charset="0"/>
                        <a:ea typeface="Cambria Math" panose="02040503050406030204" pitchFamily="18" charset="0"/>
                      </a:rPr>
                      <m:t> </m:t>
                    </m:r>
                    <m:r>
                      <m:rPr>
                        <m:sty m:val="p"/>
                      </m:rPr>
                      <a:rPr lang="en-US" altLang="ja-JP" sz="2000">
                        <a:latin typeface="Cambria Math" panose="02040503050406030204" pitchFamily="18" charset="0"/>
                        <a:ea typeface="Cambria Math" panose="02040503050406030204" pitchFamily="18" charset="0"/>
                      </a:rPr>
                      <m:t>rot</m:t>
                    </m:r>
                    <m:r>
                      <a:rPr lang="en-US" altLang="ja-JP" sz="2000">
                        <a:latin typeface="Cambria Math" panose="02040503050406030204" pitchFamily="18" charset="0"/>
                        <a:ea typeface="Cambria Math" panose="02040503050406030204" pitchFamily="18" charset="0"/>
                      </a:rPr>
                      <m:t>=−</m:t>
                    </m:r>
                    <m:r>
                      <m:rPr>
                        <m:sty m:val="p"/>
                      </m:rPr>
                      <a:rPr lang="en-US" altLang="ja-JP" sz="2000">
                        <a:latin typeface="Cambria Math" panose="02040503050406030204" pitchFamily="18" charset="0"/>
                        <a:ea typeface="Cambria Math" panose="02040503050406030204" pitchFamily="18" charset="0"/>
                      </a:rPr>
                      <m:t>Δ</m:t>
                    </m:r>
                    <m:r>
                      <a:rPr lang="en-US" altLang="ja-JP" sz="2000" i="1">
                        <a:latin typeface="Cambria Math" panose="02040503050406030204" pitchFamily="18" charset="0"/>
                        <a:ea typeface="Cambria Math" panose="02040503050406030204" pitchFamily="18" charset="0"/>
                      </a:rPr>
                      <m:t>+</m:t>
                    </m:r>
                    <m:r>
                      <m:rPr>
                        <m:sty m:val="p"/>
                      </m:rPr>
                      <a:rPr lang="en-US" altLang="ja-JP" sz="2000">
                        <a:latin typeface="Cambria Math" panose="02040503050406030204" pitchFamily="18" charset="0"/>
                        <a:ea typeface="Cambria Math" panose="02040503050406030204" pitchFamily="18" charset="0"/>
                      </a:rPr>
                      <m:t>grad</m:t>
                    </m:r>
                    <m:r>
                      <a:rPr lang="en-US" altLang="ja-JP" sz="2000">
                        <a:latin typeface="Cambria Math" panose="02040503050406030204" pitchFamily="18" charset="0"/>
                        <a:ea typeface="Cambria Math" panose="02040503050406030204" pitchFamily="18" charset="0"/>
                      </a:rPr>
                      <m:t> </m:t>
                    </m:r>
                    <m:r>
                      <m:rPr>
                        <m:sty m:val="p"/>
                      </m:rPr>
                      <a:rPr lang="en-US" altLang="ja-JP" sz="2000">
                        <a:latin typeface="Cambria Math" panose="02040503050406030204" pitchFamily="18" charset="0"/>
                        <a:ea typeface="Cambria Math" panose="02040503050406030204" pitchFamily="18" charset="0"/>
                      </a:rPr>
                      <m:t>div</m:t>
                    </m:r>
                    <m:r>
                      <a:rPr lang="en-US" altLang="ja-JP" sz="2000">
                        <a:latin typeface="Cambria Math" panose="02040503050406030204" pitchFamily="18" charset="0"/>
                        <a:ea typeface="Cambria Math" panose="02040503050406030204" pitchFamily="18" charset="0"/>
                      </a:rPr>
                      <m:t> </m:t>
                    </m:r>
                  </m:oMath>
                </a14:m>
                <a:r>
                  <a:rPr lang="ja-JP" altLang="en-US" sz="2000" dirty="0"/>
                  <a:t>と</a:t>
                </a:r>
                <a:r>
                  <a:rPr lang="en-US" sz="2000" dirty="0"/>
                  <a:t> </a:t>
                </a:r>
                <a14:m>
                  <m:oMath xmlns:m="http://schemas.openxmlformats.org/officeDocument/2006/math">
                    <m:r>
                      <m:rPr>
                        <m:sty m:val="p"/>
                      </m:rPr>
                      <a:rPr lang="en-US" altLang="ja-JP" sz="2000">
                        <a:latin typeface="Cambria Math" panose="02040503050406030204" pitchFamily="18" charset="0"/>
                      </a:rPr>
                      <m:t>div</m:t>
                    </m:r>
                    <m:r>
                      <a:rPr lang="en-US" altLang="ja-JP" sz="2000">
                        <a:latin typeface="Cambria Math" panose="02040503050406030204" pitchFamily="18" charset="0"/>
                      </a:rPr>
                      <m:t> </m:t>
                    </m:r>
                    <m:r>
                      <a:rPr lang="en-US" altLang="ja-JP" sz="2000" b="1" i="1">
                        <a:latin typeface="Cambria Math" panose="02040503050406030204" pitchFamily="18" charset="0"/>
                      </a:rPr>
                      <m:t>𝑩</m:t>
                    </m:r>
                    <m:r>
                      <a:rPr lang="en-US" altLang="ja-JP" sz="2000" b="1" i="1">
                        <a:latin typeface="Cambria Math" panose="02040503050406030204" pitchFamily="18" charset="0"/>
                      </a:rPr>
                      <m:t>=</m:t>
                    </m:r>
                    <m:r>
                      <a:rPr lang="en-US" altLang="ja-JP" sz="2000" i="1">
                        <a:latin typeface="Cambria Math" panose="02040503050406030204" pitchFamily="18" charset="0"/>
                      </a:rPr>
                      <m:t>0</m:t>
                    </m:r>
                  </m:oMath>
                </a14:m>
                <a:r>
                  <a:rPr lang="ja-JP" altLang="en-US" sz="2000" dirty="0"/>
                  <a:t> から</a:t>
                </a:r>
                <a:r>
                  <a:rPr lang="en-US" sz="2000" dirty="0"/>
                  <a:t> </a:t>
                </a:r>
              </a:p>
            </p:txBody>
          </p:sp>
        </mc:Choice>
        <mc:Fallback xmlns="">
          <p:sp>
            <p:nvSpPr>
              <p:cNvPr id="12" name="TextBox 11"/>
              <p:cNvSpPr txBox="1">
                <a:spLocks noRot="1" noChangeAspect="1" noMove="1" noResize="1" noEditPoints="1" noAdjustHandles="1" noChangeArrowheads="1" noChangeShapeType="1" noTextEdit="1"/>
              </p:cNvSpPr>
              <p:nvPr/>
            </p:nvSpPr>
            <p:spPr>
              <a:xfrm>
                <a:off x="1524000" y="4266744"/>
                <a:ext cx="9144000" cy="400110"/>
              </a:xfrm>
              <a:prstGeom prst="rect">
                <a:avLst/>
              </a:prstGeom>
              <a:blipFill>
                <a:blip r:embed="rId6"/>
                <a:stretch>
                  <a:fillRect l="-667" t="-7576"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7">
                <a:extLst>
                  <a:ext uri="{FF2B5EF4-FFF2-40B4-BE49-F238E27FC236}">
                    <a16:creationId xmlns:a16="http://schemas.microsoft.com/office/drawing/2014/main" id="{3D99F6D5-0E4F-46ED-BDB9-649250B82703}"/>
                  </a:ext>
                </a:extLst>
              </p:cNvPr>
              <p:cNvSpPr txBox="1"/>
              <p:nvPr/>
            </p:nvSpPr>
            <p:spPr>
              <a:xfrm>
                <a:off x="4938926" y="4711169"/>
                <a:ext cx="1464825" cy="693844"/>
              </a:xfrm>
              <a:prstGeom prst="rect">
                <a:avLst/>
              </a:prstGeom>
              <a:noFill/>
              <a:ln w="254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2400">
                          <a:latin typeface="Cambria Math" panose="02040503050406030204" pitchFamily="18" charset="0"/>
                          <a:ea typeface="Cambria Math" panose="02040503050406030204" pitchFamily="18" charset="0"/>
                        </a:rPr>
                        <m:t>Δ</m:t>
                      </m:r>
                      <m:r>
                        <a:rPr lang="en-US" altLang="ja-JP" sz="2400" b="1" i="1">
                          <a:latin typeface="Cambria Math" panose="02040503050406030204" pitchFamily="18" charset="0"/>
                        </a:rPr>
                        <m:t>𝑩</m:t>
                      </m:r>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𝜆</m:t>
                              </m:r>
                            </m:e>
                            <m:sup>
                              <m:r>
                                <a:rPr lang="en-US" altLang="ja-JP" sz="2400" i="1">
                                  <a:latin typeface="Cambria Math" panose="02040503050406030204" pitchFamily="18" charset="0"/>
                                </a:rPr>
                                <m:t>2</m:t>
                              </m:r>
                            </m:sup>
                          </m:sSup>
                        </m:den>
                      </m:f>
                      <m:r>
                        <a:rPr lang="en-US" altLang="ja-JP" sz="2400" b="1" i="1">
                          <a:latin typeface="Cambria Math" panose="02040503050406030204" pitchFamily="18" charset="0"/>
                        </a:rPr>
                        <m:t>𝑩</m:t>
                      </m:r>
                    </m:oMath>
                  </m:oMathPara>
                </a14:m>
                <a:endParaRPr lang="ja-JP" altLang="en-US" sz="2400" b="1" dirty="0"/>
              </a:p>
            </p:txBody>
          </p:sp>
        </mc:Choice>
        <mc:Fallback xmlns="">
          <p:sp>
            <p:nvSpPr>
              <p:cNvPr id="14" name="テキスト ボックス 7">
                <a:extLst>
                  <a:ext uri="{FF2B5EF4-FFF2-40B4-BE49-F238E27FC236}">
                    <a16:creationId xmlns:a16="http://schemas.microsoft.com/office/drawing/2014/main" id="{3D99F6D5-0E4F-46ED-BDB9-649250B82703}"/>
                  </a:ext>
                </a:extLst>
              </p:cNvPr>
              <p:cNvSpPr txBox="1">
                <a:spLocks noRot="1" noChangeAspect="1" noMove="1" noResize="1" noEditPoints="1" noAdjustHandles="1" noChangeArrowheads="1" noChangeShapeType="1" noTextEdit="1"/>
              </p:cNvSpPr>
              <p:nvPr/>
            </p:nvSpPr>
            <p:spPr>
              <a:xfrm>
                <a:off x="4938926" y="4711169"/>
                <a:ext cx="1464825" cy="693844"/>
              </a:xfrm>
              <a:prstGeom prst="rect">
                <a:avLst/>
              </a:prstGeom>
              <a:blipFill>
                <a:blip r:embed="rId7"/>
                <a:stretch>
                  <a:fillRect/>
                </a:stretch>
              </a:blipFill>
              <a:ln w="25400">
                <a:solidFill>
                  <a:srgbClr val="FF0000"/>
                </a:solidFill>
              </a:ln>
            </p:spPr>
            <p:txBody>
              <a:bodyPr/>
              <a:lstStyle/>
              <a:p>
                <a:r>
                  <a:rPr lang="ja-JP" altLang="en-US">
                    <a:noFill/>
                  </a:rPr>
                  <a:t> </a:t>
                </a:r>
              </a:p>
            </p:txBody>
          </p:sp>
        </mc:Fallback>
      </mc:AlternateContent>
      <p:sp>
        <p:nvSpPr>
          <p:cNvPr id="13" name="矢印: 左カーブ 12">
            <a:extLst>
              <a:ext uri="{FF2B5EF4-FFF2-40B4-BE49-F238E27FC236}">
                <a16:creationId xmlns:a16="http://schemas.microsoft.com/office/drawing/2014/main" id="{3F3CE78F-3226-47B7-9E39-0C040184BBE0}"/>
              </a:ext>
            </a:extLst>
          </p:cNvPr>
          <p:cNvSpPr/>
          <p:nvPr/>
        </p:nvSpPr>
        <p:spPr>
          <a:xfrm>
            <a:off x="5277377" y="1004347"/>
            <a:ext cx="857138" cy="12872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sp>
        <p:nvSpPr>
          <p:cNvPr id="20" name="矢印: 左カーブ 19">
            <a:extLst>
              <a:ext uri="{FF2B5EF4-FFF2-40B4-BE49-F238E27FC236}">
                <a16:creationId xmlns:a16="http://schemas.microsoft.com/office/drawing/2014/main" id="{834C8939-7981-431A-A8F4-4C7446B0A150}"/>
              </a:ext>
            </a:extLst>
          </p:cNvPr>
          <p:cNvSpPr/>
          <p:nvPr/>
        </p:nvSpPr>
        <p:spPr>
          <a:xfrm>
            <a:off x="5309022" y="2304616"/>
            <a:ext cx="857138" cy="12872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mc:AlternateContent xmlns:mc="http://schemas.openxmlformats.org/markup-compatibility/2006" xmlns:a14="http://schemas.microsoft.com/office/drawing/2010/main">
        <mc:Choice Requires="a14">
          <p:sp>
            <p:nvSpPr>
              <p:cNvPr id="21" name="Rectangle 4">
                <a:extLst>
                  <a:ext uri="{FF2B5EF4-FFF2-40B4-BE49-F238E27FC236}">
                    <a16:creationId xmlns:a16="http://schemas.microsoft.com/office/drawing/2014/main" id="{8AAC222B-595E-42A6-B580-4EB70B6880BD}"/>
                  </a:ext>
                </a:extLst>
              </p:cNvPr>
              <p:cNvSpPr/>
              <p:nvPr/>
            </p:nvSpPr>
            <p:spPr>
              <a:xfrm>
                <a:off x="25940" y="5647684"/>
                <a:ext cx="11390747" cy="523220"/>
              </a:xfrm>
              <a:prstGeom prst="rect">
                <a:avLst/>
              </a:prstGeom>
            </p:spPr>
            <p:txBody>
              <a:bodyPr wrap="none">
                <a:spAutoFit/>
              </a:bodyPr>
              <a:lstStyle/>
              <a:p>
                <a14:m>
                  <m:oMath xmlns:m="http://schemas.openxmlformats.org/officeDocument/2006/math">
                    <m:r>
                      <a:rPr lang="en-US" altLang="ja-JP" sz="2800" i="1" smtClean="0">
                        <a:latin typeface="Cambria Math" panose="02040503050406030204" pitchFamily="18" charset="0"/>
                      </a:rPr>
                      <m:t>𝜆</m:t>
                    </m:r>
                  </m:oMath>
                </a14:m>
                <a:r>
                  <a:rPr lang="en-US" altLang="ja-JP" sz="2800" dirty="0"/>
                  <a:t> </a:t>
                </a:r>
                <a:r>
                  <a:rPr lang="ja-JP" altLang="en-US" sz="2800" dirty="0"/>
                  <a:t>の次元は簡単にチェックできる。</a:t>
                </a:r>
                <a:r>
                  <a:rPr lang="en-US" altLang="ja-JP" sz="2800" dirty="0"/>
                  <a:t> </a:t>
                </a:r>
                <a14:m>
                  <m:oMath xmlns:m="http://schemas.openxmlformats.org/officeDocument/2006/math">
                    <m:d>
                      <m:dPr>
                        <m:begChr m:val="["/>
                        <m:endChr m:val="]"/>
                        <m:ctrlPr>
                          <a:rPr lang="en-US" altLang="ja-JP" sz="2800" i="1">
                            <a:latin typeface="Cambria Math" panose="02040503050406030204" pitchFamily="18" charset="0"/>
                          </a:rPr>
                        </m:ctrlPr>
                      </m:dPr>
                      <m:e>
                        <m:r>
                          <m:rPr>
                            <m:sty m:val="p"/>
                          </m:rPr>
                          <a:rPr lang="en-US" altLang="ja-JP" sz="2800" b="0" i="0" smtClean="0">
                            <a:latin typeface="Cambria Math" panose="02040503050406030204" pitchFamily="18" charset="0"/>
                          </a:rPr>
                          <m:t>Laplacian</m:t>
                        </m:r>
                      </m:e>
                    </m:d>
                    <m:r>
                      <a:rPr lang="en-US" altLang="ja-JP" sz="2800" i="1">
                        <a:latin typeface="Cambria Math" panose="02040503050406030204" pitchFamily="18" charset="0"/>
                      </a:rPr>
                      <m:t>=</m:t>
                    </m:r>
                    <m:sSup>
                      <m:sSupPr>
                        <m:ctrlPr>
                          <a:rPr lang="en-US" altLang="ja-JP" sz="2800" i="1">
                            <a:latin typeface="Cambria Math" panose="02040503050406030204" pitchFamily="18" charset="0"/>
                          </a:rPr>
                        </m:ctrlPr>
                      </m:sSupPr>
                      <m:e>
                        <m:r>
                          <m:rPr>
                            <m:sty m:val="p"/>
                          </m:rPr>
                          <a:rPr lang="en-US" altLang="ja-JP" sz="2800">
                            <a:latin typeface="Cambria Math" panose="02040503050406030204" pitchFamily="18" charset="0"/>
                          </a:rPr>
                          <m:t>m</m:t>
                        </m:r>
                      </m:e>
                      <m:sup>
                        <m:r>
                          <a:rPr lang="en-US" altLang="ja-JP" sz="2800">
                            <a:latin typeface="Cambria Math" panose="02040503050406030204" pitchFamily="18" charset="0"/>
                          </a:rPr>
                          <m:t>−2</m:t>
                        </m:r>
                      </m:sup>
                    </m:sSup>
                  </m:oMath>
                </a14:m>
                <a:r>
                  <a:rPr lang="en-US" sz="2800" dirty="0"/>
                  <a:t> </a:t>
                </a:r>
                <a:r>
                  <a:rPr lang="ja-JP" altLang="en-US" sz="2800" dirty="0"/>
                  <a:t>だから</a:t>
                </a:r>
                <a14:m>
                  <m:oMath xmlns:m="http://schemas.openxmlformats.org/officeDocument/2006/math">
                    <m:d>
                      <m:dPr>
                        <m:begChr m:val="["/>
                        <m:endChr m:val="]"/>
                        <m:ctrlPr>
                          <a:rPr lang="en-US" altLang="ja-JP" sz="2800" i="1">
                            <a:latin typeface="Cambria Math" panose="02040503050406030204" pitchFamily="18" charset="0"/>
                          </a:rPr>
                        </m:ctrlPr>
                      </m:dPr>
                      <m:e>
                        <m:r>
                          <a:rPr lang="en-US" altLang="ja-JP" sz="2800" i="1">
                            <a:latin typeface="Cambria Math" panose="02040503050406030204" pitchFamily="18" charset="0"/>
                          </a:rPr>
                          <m:t>𝜆</m:t>
                        </m:r>
                      </m:e>
                    </m:d>
                    <m:r>
                      <a:rPr lang="en-US" altLang="ja-JP" sz="2800" i="1">
                        <a:latin typeface="Cambria Math" panose="02040503050406030204" pitchFamily="18" charset="0"/>
                      </a:rPr>
                      <m:t>=</m:t>
                    </m:r>
                    <m:r>
                      <m:rPr>
                        <m:sty m:val="p"/>
                      </m:rPr>
                      <a:rPr lang="en-US" altLang="ja-JP" sz="2800">
                        <a:latin typeface="Cambria Math" panose="02040503050406030204" pitchFamily="18" charset="0"/>
                      </a:rPr>
                      <m:t>m</m:t>
                    </m:r>
                  </m:oMath>
                </a14:m>
                <a:r>
                  <a:rPr lang="en-US" sz="2800" dirty="0"/>
                  <a:t>.</a:t>
                </a:r>
              </a:p>
            </p:txBody>
          </p:sp>
        </mc:Choice>
        <mc:Fallback xmlns="">
          <p:sp>
            <p:nvSpPr>
              <p:cNvPr id="21" name="Rectangle 4">
                <a:extLst>
                  <a:ext uri="{FF2B5EF4-FFF2-40B4-BE49-F238E27FC236}">
                    <a16:creationId xmlns:a16="http://schemas.microsoft.com/office/drawing/2014/main" id="{8AAC222B-595E-42A6-B580-4EB70B6880BD}"/>
                  </a:ext>
                </a:extLst>
              </p:cNvPr>
              <p:cNvSpPr>
                <a:spLocks noRot="1" noChangeAspect="1" noMove="1" noResize="1" noEditPoints="1" noAdjustHandles="1" noChangeArrowheads="1" noChangeShapeType="1" noTextEdit="1"/>
              </p:cNvSpPr>
              <p:nvPr/>
            </p:nvSpPr>
            <p:spPr>
              <a:xfrm>
                <a:off x="25940" y="5647684"/>
                <a:ext cx="11390747" cy="523220"/>
              </a:xfrm>
              <a:prstGeom prst="rect">
                <a:avLst/>
              </a:prstGeom>
              <a:blipFill>
                <a:blip r:embed="rId8"/>
                <a:stretch>
                  <a:fillRect t="-10465" b="-32558"/>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DC233E98-7C9B-A737-9E6C-BE070E69FEA8}"/>
              </a:ext>
            </a:extLst>
          </p:cNvPr>
          <p:cNvSpPr txBox="1"/>
          <p:nvPr/>
        </p:nvSpPr>
        <p:spPr>
          <a:xfrm>
            <a:off x="6206737" y="1345115"/>
            <a:ext cx="1930337" cy="369332"/>
          </a:xfrm>
          <a:prstGeom prst="rect">
            <a:avLst/>
          </a:prstGeom>
          <a:noFill/>
        </p:spPr>
        <p:txBody>
          <a:bodyPr wrap="none" rtlCol="0">
            <a:spAutoFit/>
          </a:bodyPr>
          <a:lstStyle/>
          <a:p>
            <a:r>
              <a:rPr lang="en-US" altLang="ja-JP" dirty="0"/>
              <a:t>rot</a:t>
            </a:r>
            <a:r>
              <a:rPr lang="ja-JP" altLang="en-US" dirty="0"/>
              <a:t> を作用させる</a:t>
            </a:r>
          </a:p>
        </p:txBody>
      </p:sp>
      <mc:AlternateContent xmlns:mc="http://schemas.openxmlformats.org/markup-compatibility/2006" xmlns:a14="http://schemas.microsoft.com/office/drawing/2010/main">
        <mc:Choice Requires="a14">
          <p:sp>
            <p:nvSpPr>
              <p:cNvPr id="22" name="Rectangle 14">
                <a:extLst>
                  <a:ext uri="{FF2B5EF4-FFF2-40B4-BE49-F238E27FC236}">
                    <a16:creationId xmlns:a16="http://schemas.microsoft.com/office/drawing/2014/main" id="{D6771C61-E2B0-959F-D2A5-313850692B91}"/>
                  </a:ext>
                </a:extLst>
              </p:cNvPr>
              <p:cNvSpPr/>
              <p:nvPr/>
            </p:nvSpPr>
            <p:spPr>
              <a:xfrm>
                <a:off x="8579173" y="1647341"/>
                <a:ext cx="14654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a:latin typeface="Cambria Math" panose="02040503050406030204" pitchFamily="18" charset="0"/>
                          <a:ea typeface="Cambria Math" panose="02040503050406030204" pitchFamily="18" charset="0"/>
                        </a:rPr>
                        <m:t>rot</m:t>
                      </m:r>
                      <m:r>
                        <a:rPr lang="en-US" altLang="ja-JP">
                          <a:latin typeface="Cambria Math" panose="02040503050406030204" pitchFamily="18" charset="0"/>
                          <a:ea typeface="Cambria Math" panose="02040503050406030204" pitchFamily="18" charset="0"/>
                        </a:rPr>
                        <m:t> </m:t>
                      </m:r>
                      <m:r>
                        <m:rPr>
                          <m:sty m:val="p"/>
                        </m:rPr>
                        <a:rPr lang="en-US" altLang="ja-JP">
                          <a:latin typeface="Cambria Math" panose="02040503050406030204" pitchFamily="18" charset="0"/>
                          <a:ea typeface="Cambria Math" panose="02040503050406030204" pitchFamily="18" charset="0"/>
                        </a:rPr>
                        <m:t>grad</m:t>
                      </m:r>
                      <m:r>
                        <a:rPr lang="en-US" altLang="ja-JP">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2" name="Rectangle 14">
                <a:extLst>
                  <a:ext uri="{FF2B5EF4-FFF2-40B4-BE49-F238E27FC236}">
                    <a16:creationId xmlns:a16="http://schemas.microsoft.com/office/drawing/2014/main" id="{D6771C61-E2B0-959F-D2A5-313850692B91}"/>
                  </a:ext>
                </a:extLst>
              </p:cNvPr>
              <p:cNvSpPr>
                <a:spLocks noRot="1" noChangeAspect="1" noMove="1" noResize="1" noEditPoints="1" noAdjustHandles="1" noChangeArrowheads="1" noChangeShapeType="1" noTextEdit="1"/>
              </p:cNvSpPr>
              <p:nvPr/>
            </p:nvSpPr>
            <p:spPr>
              <a:xfrm>
                <a:off x="8579173" y="1647341"/>
                <a:ext cx="1465466" cy="369332"/>
              </a:xfrm>
              <a:prstGeom prst="rect">
                <a:avLst/>
              </a:prstGeom>
              <a:blipFill>
                <a:blip r:embed="rId9"/>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Rectangle 15">
                <a:extLst>
                  <a:ext uri="{FF2B5EF4-FFF2-40B4-BE49-F238E27FC236}">
                    <a16:creationId xmlns:a16="http://schemas.microsoft.com/office/drawing/2014/main" id="{6AC4EE15-314D-7223-8CE6-0BFED8C60CB1}"/>
                  </a:ext>
                </a:extLst>
              </p:cNvPr>
              <p:cNvSpPr/>
              <p:nvPr/>
            </p:nvSpPr>
            <p:spPr>
              <a:xfrm>
                <a:off x="8579174" y="1347398"/>
                <a:ext cx="1218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a:latin typeface="Cambria Math" panose="02040503050406030204" pitchFamily="18" charset="0"/>
                          <a:ea typeface="Cambria Math" panose="02040503050406030204" pitchFamily="18" charset="0"/>
                        </a:rPr>
                        <m:t>rot</m:t>
                      </m:r>
                      <m:r>
                        <a:rPr lang="en-US" altLang="ja-JP">
                          <a:latin typeface="Cambria Math" panose="02040503050406030204" pitchFamily="18" charset="0"/>
                          <a:ea typeface="Cambria Math" panose="02040503050406030204" pitchFamily="18" charset="0"/>
                        </a:rPr>
                        <m:t> </m:t>
                      </m:r>
                      <m:r>
                        <a:rPr lang="en-US" altLang="ja-JP" b="1" i="1">
                          <a:latin typeface="Cambria Math" panose="02040503050406030204" pitchFamily="18" charset="0"/>
                          <a:ea typeface="Cambria Math" panose="02040503050406030204" pitchFamily="18" charset="0"/>
                        </a:rPr>
                        <m:t>𝑨</m:t>
                      </m:r>
                      <m:r>
                        <a:rPr lang="en-US" altLang="ja-JP">
                          <a:latin typeface="Cambria Math" panose="02040503050406030204" pitchFamily="18" charset="0"/>
                          <a:ea typeface="Cambria Math" panose="02040503050406030204" pitchFamily="18" charset="0"/>
                        </a:rPr>
                        <m:t>=</m:t>
                      </m:r>
                      <m:r>
                        <a:rPr lang="en-US" altLang="ja-JP" b="1" i="1">
                          <a:latin typeface="Cambria Math" panose="02040503050406030204" pitchFamily="18" charset="0"/>
                          <a:ea typeface="Cambria Math" panose="02040503050406030204" pitchFamily="18" charset="0"/>
                        </a:rPr>
                        <m:t>𝑩</m:t>
                      </m:r>
                    </m:oMath>
                  </m:oMathPara>
                </a14:m>
                <a:endParaRPr lang="en-US" b="1" i="1" dirty="0"/>
              </a:p>
            </p:txBody>
          </p:sp>
        </mc:Choice>
        <mc:Fallback xmlns="">
          <p:sp>
            <p:nvSpPr>
              <p:cNvPr id="23" name="Rectangle 15">
                <a:extLst>
                  <a:ext uri="{FF2B5EF4-FFF2-40B4-BE49-F238E27FC236}">
                    <a16:creationId xmlns:a16="http://schemas.microsoft.com/office/drawing/2014/main" id="{6AC4EE15-314D-7223-8CE6-0BFED8C60CB1}"/>
                  </a:ext>
                </a:extLst>
              </p:cNvPr>
              <p:cNvSpPr>
                <a:spLocks noRot="1" noChangeAspect="1" noMove="1" noResize="1" noEditPoints="1" noAdjustHandles="1" noChangeArrowheads="1" noChangeShapeType="1" noTextEdit="1"/>
              </p:cNvSpPr>
              <p:nvPr/>
            </p:nvSpPr>
            <p:spPr>
              <a:xfrm>
                <a:off x="8579174" y="1347398"/>
                <a:ext cx="1218603" cy="369332"/>
              </a:xfrm>
              <a:prstGeom prst="rect">
                <a:avLst/>
              </a:prstGeom>
              <a:blipFill>
                <a:blip r:embed="rId10"/>
                <a:stretch>
                  <a:fillRect/>
                </a:stretch>
              </a:blipFill>
            </p:spPr>
            <p:txBody>
              <a:bodyPr/>
              <a:lstStyle/>
              <a:p>
                <a:r>
                  <a:rPr lang="ja-JP" altLang="en-US">
                    <a:noFill/>
                  </a:rPr>
                  <a:t> </a:t>
                </a:r>
              </a:p>
            </p:txBody>
          </p:sp>
        </mc:Fallback>
      </mc:AlternateContent>
      <p:sp>
        <p:nvSpPr>
          <p:cNvPr id="24" name="TextBox 16">
            <a:extLst>
              <a:ext uri="{FF2B5EF4-FFF2-40B4-BE49-F238E27FC236}">
                <a16:creationId xmlns:a16="http://schemas.microsoft.com/office/drawing/2014/main" id="{BB44CDFC-B2CD-46F5-0BCE-06D3E4FF8ADD}"/>
              </a:ext>
            </a:extLst>
          </p:cNvPr>
          <p:cNvSpPr txBox="1"/>
          <p:nvPr/>
        </p:nvSpPr>
        <p:spPr>
          <a:xfrm>
            <a:off x="8325846" y="1051798"/>
            <a:ext cx="877163" cy="369332"/>
          </a:xfrm>
          <a:prstGeom prst="rect">
            <a:avLst/>
          </a:prstGeom>
          <a:noFill/>
        </p:spPr>
        <p:txBody>
          <a:bodyPr wrap="none" rtlCol="0">
            <a:spAutoFit/>
          </a:bodyPr>
          <a:lstStyle/>
          <a:p>
            <a:r>
              <a:rPr lang="ja-JP" altLang="en-US" dirty="0"/>
              <a:t>ここで</a:t>
            </a:r>
            <a:endParaRPr lang="en-US" dirty="0"/>
          </a:p>
        </p:txBody>
      </p:sp>
      <p:sp>
        <p:nvSpPr>
          <p:cNvPr id="25" name="Double Bracket 17">
            <a:extLst>
              <a:ext uri="{FF2B5EF4-FFF2-40B4-BE49-F238E27FC236}">
                <a16:creationId xmlns:a16="http://schemas.microsoft.com/office/drawing/2014/main" id="{201C0BA1-6D48-0501-BED0-49A57009DA14}"/>
              </a:ext>
            </a:extLst>
          </p:cNvPr>
          <p:cNvSpPr/>
          <p:nvPr/>
        </p:nvSpPr>
        <p:spPr>
          <a:xfrm>
            <a:off x="8276393" y="1051798"/>
            <a:ext cx="1940313" cy="973852"/>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テキスト ボックス 25">
            <a:extLst>
              <a:ext uri="{FF2B5EF4-FFF2-40B4-BE49-F238E27FC236}">
                <a16:creationId xmlns:a16="http://schemas.microsoft.com/office/drawing/2014/main" id="{0D4EFFD6-6449-EF9F-826D-1D1CB676C62A}"/>
              </a:ext>
            </a:extLst>
          </p:cNvPr>
          <p:cNvSpPr txBox="1"/>
          <p:nvPr/>
        </p:nvSpPr>
        <p:spPr>
          <a:xfrm>
            <a:off x="29184" y="41659"/>
            <a:ext cx="2762654" cy="400110"/>
          </a:xfrm>
          <a:prstGeom prst="rect">
            <a:avLst/>
          </a:prstGeom>
          <a:noFill/>
          <a:ln>
            <a:solidFill>
              <a:schemeClr val="tx1"/>
            </a:solidFill>
          </a:ln>
        </p:spPr>
        <p:txBody>
          <a:bodyPr wrap="square">
            <a:spAutoFit/>
          </a:bodyPr>
          <a:lstStyle/>
          <a:p>
            <a:pPr algn="ctr"/>
            <a:r>
              <a:rPr lang="en-US" altLang="ja-JP" sz="2000" b="1" dirty="0"/>
              <a:t>3.2 </a:t>
            </a:r>
            <a:r>
              <a:rPr lang="ja-JP" altLang="en-US" sz="2000" b="1" dirty="0"/>
              <a:t>ロンドン方程式</a:t>
            </a:r>
            <a:endParaRPr kumimoji="1" lang="en-US" altLang="ja-JP" sz="2000" b="1" dirty="0"/>
          </a:p>
        </p:txBody>
      </p:sp>
      <p:sp>
        <p:nvSpPr>
          <p:cNvPr id="3" name="TextBox 10">
            <a:extLst>
              <a:ext uri="{FF2B5EF4-FFF2-40B4-BE49-F238E27FC236}">
                <a16:creationId xmlns:a16="http://schemas.microsoft.com/office/drawing/2014/main" id="{A4C25B90-93E2-C66C-731A-83FF1D3F86C0}"/>
              </a:ext>
            </a:extLst>
          </p:cNvPr>
          <p:cNvSpPr txBox="1"/>
          <p:nvPr/>
        </p:nvSpPr>
        <p:spPr>
          <a:xfrm>
            <a:off x="6463528" y="5110492"/>
            <a:ext cx="2295821" cy="400110"/>
          </a:xfrm>
          <a:prstGeom prst="rect">
            <a:avLst/>
          </a:prstGeom>
          <a:noFill/>
        </p:spPr>
        <p:txBody>
          <a:bodyPr wrap="none" rtlCol="0">
            <a:spAutoFit/>
          </a:bodyPr>
          <a:lstStyle/>
          <a:p>
            <a:r>
              <a:rPr lang="en-US" sz="2000" b="1" dirty="0">
                <a:solidFill>
                  <a:srgbClr val="FF0000"/>
                </a:solidFill>
              </a:rPr>
              <a:t>London equation</a:t>
            </a:r>
          </a:p>
        </p:txBody>
      </p:sp>
    </p:spTree>
    <p:extLst>
      <p:ext uri="{BB962C8B-B14F-4D97-AF65-F5344CB8AC3E}">
        <p14:creationId xmlns:p14="http://schemas.microsoft.com/office/powerpoint/2010/main" val="36908696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7F63F44-8D4C-28A3-CD2B-0853F994FC03}"/>
              </a:ext>
            </a:extLst>
          </p:cNvPr>
          <p:cNvSpPr txBox="1"/>
          <p:nvPr/>
        </p:nvSpPr>
        <p:spPr>
          <a:xfrm>
            <a:off x="29184" y="41659"/>
            <a:ext cx="2762654" cy="400110"/>
          </a:xfrm>
          <a:prstGeom prst="rect">
            <a:avLst/>
          </a:prstGeom>
          <a:noFill/>
          <a:ln>
            <a:solidFill>
              <a:schemeClr val="tx1"/>
            </a:solidFill>
          </a:ln>
        </p:spPr>
        <p:txBody>
          <a:bodyPr wrap="square">
            <a:spAutoFit/>
          </a:bodyPr>
          <a:lstStyle/>
          <a:p>
            <a:pPr algn="ctr"/>
            <a:r>
              <a:rPr lang="en-US" altLang="ja-JP" sz="2000" b="1" dirty="0"/>
              <a:t>3.2 </a:t>
            </a:r>
            <a:r>
              <a:rPr lang="ja-JP" altLang="en-US" sz="2000" b="1" dirty="0"/>
              <a:t>ロンドン方程式</a:t>
            </a:r>
            <a:endParaRPr kumimoji="1" lang="en-US" altLang="ja-JP" sz="2000" b="1" dirty="0"/>
          </a:p>
        </p:txBody>
      </p:sp>
      <mc:AlternateContent xmlns:mc="http://schemas.openxmlformats.org/markup-compatibility/2006" xmlns:a14="http://schemas.microsoft.com/office/drawing/2010/main">
        <mc:Choice Requires="a14">
          <p:sp>
            <p:nvSpPr>
              <p:cNvPr id="4" name="テキスト ボックス 7">
                <a:extLst>
                  <a:ext uri="{FF2B5EF4-FFF2-40B4-BE49-F238E27FC236}">
                    <a16:creationId xmlns:a16="http://schemas.microsoft.com/office/drawing/2014/main" id="{3279550E-1FE4-6F8E-18BB-46C46A9ADDBB}"/>
                  </a:ext>
                </a:extLst>
              </p:cNvPr>
              <p:cNvSpPr txBox="1"/>
              <p:nvPr/>
            </p:nvSpPr>
            <p:spPr>
              <a:xfrm>
                <a:off x="2928195" y="440929"/>
                <a:ext cx="1710084" cy="809452"/>
              </a:xfrm>
              <a:prstGeom prst="rect">
                <a:avLst/>
              </a:prstGeom>
              <a:noFill/>
              <a:ln w="254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2800">
                          <a:latin typeface="Cambria Math" panose="02040503050406030204" pitchFamily="18" charset="0"/>
                          <a:ea typeface="Cambria Math" panose="02040503050406030204" pitchFamily="18" charset="0"/>
                        </a:rPr>
                        <m:t>Δ</m:t>
                      </m:r>
                      <m:r>
                        <a:rPr lang="en-US" altLang="ja-JP" sz="2800" b="1" i="1">
                          <a:latin typeface="Cambria Math" panose="02040503050406030204" pitchFamily="18" charset="0"/>
                        </a:rPr>
                        <m:t>𝑩</m:t>
                      </m:r>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1</m:t>
                          </m:r>
                        </m:num>
                        <m:den>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𝜆</m:t>
                              </m:r>
                            </m:e>
                            <m:sup>
                              <m:r>
                                <a:rPr lang="en-US" altLang="ja-JP" sz="2800" i="1">
                                  <a:latin typeface="Cambria Math" panose="02040503050406030204" pitchFamily="18" charset="0"/>
                                </a:rPr>
                                <m:t>2</m:t>
                              </m:r>
                            </m:sup>
                          </m:sSup>
                        </m:den>
                      </m:f>
                      <m:r>
                        <a:rPr lang="en-US" altLang="ja-JP" sz="2800" b="1" i="1">
                          <a:latin typeface="Cambria Math" panose="02040503050406030204" pitchFamily="18" charset="0"/>
                        </a:rPr>
                        <m:t>𝑩</m:t>
                      </m:r>
                    </m:oMath>
                  </m:oMathPara>
                </a14:m>
                <a:endParaRPr lang="ja-JP" altLang="en-US" sz="2800" b="1" dirty="0"/>
              </a:p>
            </p:txBody>
          </p:sp>
        </mc:Choice>
        <mc:Fallback xmlns="">
          <p:sp>
            <p:nvSpPr>
              <p:cNvPr id="4" name="テキスト ボックス 7">
                <a:extLst>
                  <a:ext uri="{FF2B5EF4-FFF2-40B4-BE49-F238E27FC236}">
                    <a16:creationId xmlns:a16="http://schemas.microsoft.com/office/drawing/2014/main" id="{3279550E-1FE4-6F8E-18BB-46C46A9ADDBB}"/>
                  </a:ext>
                </a:extLst>
              </p:cNvPr>
              <p:cNvSpPr txBox="1">
                <a:spLocks noRot="1" noChangeAspect="1" noMove="1" noResize="1" noEditPoints="1" noAdjustHandles="1" noChangeArrowheads="1" noChangeShapeType="1" noTextEdit="1"/>
              </p:cNvSpPr>
              <p:nvPr/>
            </p:nvSpPr>
            <p:spPr>
              <a:xfrm>
                <a:off x="2928195" y="440929"/>
                <a:ext cx="1710084" cy="809452"/>
              </a:xfrm>
              <a:prstGeom prst="rect">
                <a:avLst/>
              </a:prstGeom>
              <a:blipFill>
                <a:blip r:embed="rId2"/>
                <a:stretch>
                  <a:fillRect/>
                </a:stretch>
              </a:blipFill>
              <a:ln w="25400">
                <a:solidFill>
                  <a:srgbClr val="FF0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7">
                <a:extLst>
                  <a:ext uri="{FF2B5EF4-FFF2-40B4-BE49-F238E27FC236}">
                    <a16:creationId xmlns:a16="http://schemas.microsoft.com/office/drawing/2014/main" id="{A86CC7B1-332E-DF6A-D05E-2D0D76C70B51}"/>
                  </a:ext>
                </a:extLst>
              </p:cNvPr>
              <p:cNvSpPr txBox="1"/>
              <p:nvPr/>
            </p:nvSpPr>
            <p:spPr>
              <a:xfrm>
                <a:off x="8594082" y="413352"/>
                <a:ext cx="1854995" cy="864596"/>
              </a:xfrm>
              <a:prstGeom prst="rect">
                <a:avLst/>
              </a:prstGeom>
              <a:noFill/>
              <a:ln w="254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ja-JP" sz="2800" i="1" smtClean="0">
                              <a:latin typeface="Cambria Math" panose="02040503050406030204" pitchFamily="18" charset="0"/>
                            </a:rPr>
                          </m:ctrlPr>
                        </m:fPr>
                        <m:num>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𝑑</m:t>
                              </m:r>
                            </m:e>
                            <m:sup>
                              <m:r>
                                <a:rPr lang="en-US" altLang="ja-JP" sz="2800" b="0" i="1" smtClean="0">
                                  <a:latin typeface="Cambria Math" panose="02040503050406030204" pitchFamily="18" charset="0"/>
                                </a:rPr>
                                <m:t>2</m:t>
                              </m:r>
                            </m:sup>
                          </m:sSup>
                          <m:r>
                            <a:rPr lang="en-US" altLang="ja-JP" sz="2800" b="0" i="1" smtClean="0">
                              <a:latin typeface="Cambria Math" panose="02040503050406030204" pitchFamily="18" charset="0"/>
                            </a:rPr>
                            <m:t>𝐵</m:t>
                          </m:r>
                        </m:num>
                        <m:den>
                          <m:r>
                            <a:rPr lang="en-US" altLang="ja-JP" sz="2800" b="0" i="1" smtClean="0">
                              <a:latin typeface="Cambria Math" panose="02040503050406030204" pitchFamily="18" charset="0"/>
                            </a:rPr>
                            <m:t>𝑑</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𝑥</m:t>
                              </m:r>
                            </m:e>
                            <m:sup>
                              <m:r>
                                <a:rPr lang="en-US" altLang="ja-JP" sz="2800" b="0" i="1" smtClean="0">
                                  <a:latin typeface="Cambria Math" panose="02040503050406030204" pitchFamily="18" charset="0"/>
                                </a:rPr>
                                <m:t>2</m:t>
                              </m:r>
                            </m:sup>
                          </m:sSup>
                        </m:den>
                      </m:f>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1</m:t>
                          </m:r>
                        </m:num>
                        <m:den>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𝜆</m:t>
                              </m:r>
                            </m:e>
                            <m:sup>
                              <m:r>
                                <a:rPr lang="en-US" altLang="ja-JP" sz="2800" i="1">
                                  <a:latin typeface="Cambria Math" panose="02040503050406030204" pitchFamily="18" charset="0"/>
                                </a:rPr>
                                <m:t>2</m:t>
                              </m:r>
                            </m:sup>
                          </m:sSup>
                        </m:den>
                      </m:f>
                      <m:r>
                        <a:rPr lang="en-US" altLang="ja-JP" sz="2800" b="0" i="1" smtClean="0">
                          <a:latin typeface="Cambria Math" panose="02040503050406030204" pitchFamily="18" charset="0"/>
                        </a:rPr>
                        <m:t>𝐵</m:t>
                      </m:r>
                    </m:oMath>
                  </m:oMathPara>
                </a14:m>
                <a:endParaRPr lang="ja-JP" altLang="en-US" sz="2800" b="1" dirty="0"/>
              </a:p>
            </p:txBody>
          </p:sp>
        </mc:Choice>
        <mc:Fallback xmlns="">
          <p:sp>
            <p:nvSpPr>
              <p:cNvPr id="5" name="テキスト ボックス 7">
                <a:extLst>
                  <a:ext uri="{FF2B5EF4-FFF2-40B4-BE49-F238E27FC236}">
                    <a16:creationId xmlns:a16="http://schemas.microsoft.com/office/drawing/2014/main" id="{A86CC7B1-332E-DF6A-D05E-2D0D76C70B51}"/>
                  </a:ext>
                </a:extLst>
              </p:cNvPr>
              <p:cNvSpPr txBox="1">
                <a:spLocks noRot="1" noChangeAspect="1" noMove="1" noResize="1" noEditPoints="1" noAdjustHandles="1" noChangeArrowheads="1" noChangeShapeType="1" noTextEdit="1"/>
              </p:cNvSpPr>
              <p:nvPr/>
            </p:nvSpPr>
            <p:spPr>
              <a:xfrm>
                <a:off x="8594082" y="413352"/>
                <a:ext cx="1854995" cy="864596"/>
              </a:xfrm>
              <a:prstGeom prst="rect">
                <a:avLst/>
              </a:prstGeom>
              <a:blipFill>
                <a:blip r:embed="rId3"/>
                <a:stretch>
                  <a:fillRect/>
                </a:stretch>
              </a:blipFill>
              <a:ln w="25400">
                <a:solidFill>
                  <a:srgbClr val="FF0000"/>
                </a:solidFill>
              </a:ln>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B198B443-D1A8-993A-0B33-C1E7FC2F90A8}"/>
              </a:ext>
            </a:extLst>
          </p:cNvPr>
          <p:cNvSpPr txBox="1"/>
          <p:nvPr/>
        </p:nvSpPr>
        <p:spPr>
          <a:xfrm>
            <a:off x="685958" y="622545"/>
            <a:ext cx="2339102" cy="523220"/>
          </a:xfrm>
          <a:prstGeom prst="rect">
            <a:avLst/>
          </a:prstGeom>
          <a:noFill/>
        </p:spPr>
        <p:txBody>
          <a:bodyPr wrap="none" rtlCol="0">
            <a:spAutoFit/>
          </a:bodyPr>
          <a:lstStyle/>
          <a:p>
            <a:r>
              <a:rPr lang="ja-JP" altLang="en-US" sz="2800" dirty="0"/>
              <a:t>まとめると</a:t>
            </a:r>
            <a:r>
              <a:rPr kumimoji="1" lang="ja-JP" altLang="en-US" sz="2800" dirty="0"/>
              <a:t>、</a:t>
            </a:r>
          </a:p>
        </p:txBody>
      </p:sp>
      <p:sp>
        <p:nvSpPr>
          <p:cNvPr id="7" name="テキスト ボックス 6">
            <a:extLst>
              <a:ext uri="{FF2B5EF4-FFF2-40B4-BE49-F238E27FC236}">
                <a16:creationId xmlns:a16="http://schemas.microsoft.com/office/drawing/2014/main" id="{DE8A6F79-1F81-12ED-5761-8F36A9A10845}"/>
              </a:ext>
            </a:extLst>
          </p:cNvPr>
          <p:cNvSpPr txBox="1"/>
          <p:nvPr/>
        </p:nvSpPr>
        <p:spPr>
          <a:xfrm>
            <a:off x="4671104" y="622545"/>
            <a:ext cx="3775393" cy="523220"/>
          </a:xfrm>
          <a:prstGeom prst="rect">
            <a:avLst/>
          </a:prstGeom>
          <a:noFill/>
        </p:spPr>
        <p:txBody>
          <a:bodyPr wrap="none" rtlCol="0">
            <a:spAutoFit/>
          </a:bodyPr>
          <a:lstStyle/>
          <a:p>
            <a:r>
              <a:rPr lang="ja-JP" altLang="en-US" sz="2800" dirty="0"/>
              <a:t>または</a:t>
            </a:r>
            <a:r>
              <a:rPr kumimoji="1" lang="ja-JP" altLang="en-US" sz="2800" dirty="0"/>
              <a:t>、その１次元版</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601CFF14-2FC7-396A-1266-B33972F097AB}"/>
                  </a:ext>
                </a:extLst>
              </p:cNvPr>
              <p:cNvSpPr txBox="1"/>
              <p:nvPr/>
            </p:nvSpPr>
            <p:spPr>
              <a:xfrm>
                <a:off x="685958" y="1406656"/>
                <a:ext cx="9353586" cy="954107"/>
              </a:xfrm>
              <a:prstGeom prst="rect">
                <a:avLst/>
              </a:prstGeom>
              <a:noFill/>
            </p:spPr>
            <p:txBody>
              <a:bodyPr wrap="none" rtlCol="0">
                <a:spAutoFit/>
              </a:bodyPr>
              <a:lstStyle/>
              <a:p>
                <a:r>
                  <a:rPr kumimoji="1" lang="ja-JP" altLang="en-US" sz="2800" dirty="0"/>
                  <a:t>を</a:t>
                </a:r>
                <a:r>
                  <a:rPr kumimoji="1" lang="ja-JP" altLang="en-US" sz="2800" b="1" dirty="0">
                    <a:solidFill>
                      <a:srgbClr val="FF0000"/>
                    </a:solidFill>
                  </a:rPr>
                  <a:t>ロンドン方程式</a:t>
                </a:r>
                <a:r>
                  <a:rPr kumimoji="1" lang="ja-JP" altLang="en-US" sz="2800" dirty="0"/>
                  <a:t>と呼ぶ。</a:t>
                </a:r>
                <a:endParaRPr kumimoji="1" lang="en-US" altLang="ja-JP" sz="2800" dirty="0"/>
              </a:p>
              <a:p>
                <a:r>
                  <a:rPr kumimoji="1" lang="ja-JP" altLang="en-US" sz="2800" dirty="0"/>
                  <a:t>ここに現れた長さの次元を持つ量</a:t>
                </a:r>
                <a14:m>
                  <m:oMath xmlns:m="http://schemas.openxmlformats.org/officeDocument/2006/math">
                    <m:r>
                      <a:rPr kumimoji="1" lang="en-US" altLang="ja-JP" sz="2800" b="0" i="1" smtClean="0">
                        <a:solidFill>
                          <a:srgbClr val="FF0000"/>
                        </a:solidFill>
                        <a:latin typeface="Cambria Math" panose="02040503050406030204" pitchFamily="18" charset="0"/>
                      </a:rPr>
                      <m:t>𝜆</m:t>
                    </m:r>
                  </m:oMath>
                </a14:m>
                <a:r>
                  <a:rPr kumimoji="1" lang="ja-JP" altLang="en-US" sz="2800" dirty="0"/>
                  <a:t>を</a:t>
                </a:r>
                <a:r>
                  <a:rPr lang="ja-JP" altLang="en-US" sz="2800" b="1" dirty="0">
                    <a:solidFill>
                      <a:srgbClr val="FF0000"/>
                    </a:solidFill>
                  </a:rPr>
                  <a:t>ロンドン長</a:t>
                </a:r>
                <a:r>
                  <a:rPr lang="ja-JP" altLang="en-US" sz="2800" dirty="0"/>
                  <a:t>と呼ぶ。</a:t>
                </a:r>
                <a:endParaRPr kumimoji="1" lang="en-US" altLang="ja-JP" sz="2800" dirty="0"/>
              </a:p>
            </p:txBody>
          </p:sp>
        </mc:Choice>
        <mc:Fallback xmlns="">
          <p:sp>
            <p:nvSpPr>
              <p:cNvPr id="8" name="テキスト ボックス 7">
                <a:extLst>
                  <a:ext uri="{FF2B5EF4-FFF2-40B4-BE49-F238E27FC236}">
                    <a16:creationId xmlns:a16="http://schemas.microsoft.com/office/drawing/2014/main" id="{601CFF14-2FC7-396A-1266-B33972F097AB}"/>
                  </a:ext>
                </a:extLst>
              </p:cNvPr>
              <p:cNvSpPr txBox="1">
                <a:spLocks noRot="1" noChangeAspect="1" noMove="1" noResize="1" noEditPoints="1" noAdjustHandles="1" noChangeArrowheads="1" noChangeShapeType="1" noTextEdit="1"/>
              </p:cNvSpPr>
              <p:nvPr/>
            </p:nvSpPr>
            <p:spPr>
              <a:xfrm>
                <a:off x="685958" y="1406656"/>
                <a:ext cx="9353586" cy="954107"/>
              </a:xfrm>
              <a:prstGeom prst="rect">
                <a:avLst/>
              </a:prstGeom>
              <a:blipFill>
                <a:blip r:embed="rId4"/>
                <a:stretch>
                  <a:fillRect l="-1369" t="-7051" b="-17949"/>
                </a:stretch>
              </a:blipFill>
            </p:spPr>
            <p:txBody>
              <a:bodyPr/>
              <a:lstStyle/>
              <a:p>
                <a:r>
                  <a:rPr lang="ja-JP" altLang="en-US">
                    <a:noFill/>
                  </a:rPr>
                  <a:t> </a:t>
                </a:r>
              </a:p>
            </p:txBody>
          </p:sp>
        </mc:Fallback>
      </mc:AlternateContent>
      <p:pic>
        <p:nvPicPr>
          <p:cNvPr id="12" name="図 11">
            <a:extLst>
              <a:ext uri="{FF2B5EF4-FFF2-40B4-BE49-F238E27FC236}">
                <a16:creationId xmlns:a16="http://schemas.microsoft.com/office/drawing/2014/main" id="{E8CB2648-8CB9-AEFA-B249-84F568748BDA}"/>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410511" y="2728506"/>
            <a:ext cx="8923549" cy="3788300"/>
          </a:xfrm>
          <a:prstGeom prst="rect">
            <a:avLst/>
          </a:prstGeom>
        </p:spPr>
      </p:pic>
      <p:sp>
        <p:nvSpPr>
          <p:cNvPr id="14" name="テキスト ボックス 13">
            <a:extLst>
              <a:ext uri="{FF2B5EF4-FFF2-40B4-BE49-F238E27FC236}">
                <a16:creationId xmlns:a16="http://schemas.microsoft.com/office/drawing/2014/main" id="{2AC099DF-405E-6744-81D8-24F3249CAD7A}"/>
              </a:ext>
            </a:extLst>
          </p:cNvPr>
          <p:cNvSpPr txBox="1"/>
          <p:nvPr/>
        </p:nvSpPr>
        <p:spPr>
          <a:xfrm>
            <a:off x="3047172" y="6488668"/>
            <a:ext cx="7286888" cy="307777"/>
          </a:xfrm>
          <a:prstGeom prst="rect">
            <a:avLst/>
          </a:prstGeom>
          <a:noFill/>
        </p:spPr>
        <p:txBody>
          <a:bodyPr wrap="square">
            <a:spAutoFit/>
          </a:bodyPr>
          <a:lstStyle/>
          <a:p>
            <a:r>
              <a:rPr lang="fr-FR" altLang="ja-JP" sz="1400" dirty="0">
                <a:solidFill>
                  <a:schemeClr val="accent1"/>
                </a:solidFill>
              </a:rPr>
              <a:t>Anne-Marie Valente-Feliciano, Supercond. Sci. Technol. </a:t>
            </a:r>
            <a:r>
              <a:rPr lang="fr-FR" altLang="ja-JP" sz="1400" b="1" dirty="0">
                <a:solidFill>
                  <a:schemeClr val="accent1"/>
                </a:solidFill>
              </a:rPr>
              <a:t>29</a:t>
            </a:r>
            <a:r>
              <a:rPr lang="fr-FR" altLang="ja-JP" sz="1400" dirty="0">
                <a:solidFill>
                  <a:schemeClr val="accent1"/>
                </a:solidFill>
              </a:rPr>
              <a:t>, 113002 (2016) </a:t>
            </a:r>
            <a:endParaRPr lang="ja-JP" altLang="en-US" sz="1400" dirty="0">
              <a:solidFill>
                <a:schemeClr val="accent1"/>
              </a:solidFill>
            </a:endParaRPr>
          </a:p>
        </p:txBody>
      </p:sp>
      <p:sp>
        <p:nvSpPr>
          <p:cNvPr id="15" name="四角形: 角を丸くする 14">
            <a:extLst>
              <a:ext uri="{FF2B5EF4-FFF2-40B4-BE49-F238E27FC236}">
                <a16:creationId xmlns:a16="http://schemas.microsoft.com/office/drawing/2014/main" id="{CA3A3418-AC2D-C182-F499-3C3A895470E1}"/>
              </a:ext>
            </a:extLst>
          </p:cNvPr>
          <p:cNvSpPr/>
          <p:nvPr/>
        </p:nvSpPr>
        <p:spPr>
          <a:xfrm>
            <a:off x="7245626" y="3021496"/>
            <a:ext cx="1230688" cy="3447294"/>
          </a:xfrm>
          <a:prstGeom prst="round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791130CC-F020-8ABC-A1CE-5F19872E2628}"/>
              </a:ext>
            </a:extLst>
          </p:cNvPr>
          <p:cNvSpPr/>
          <p:nvPr/>
        </p:nvSpPr>
        <p:spPr>
          <a:xfrm>
            <a:off x="1542821" y="3069512"/>
            <a:ext cx="1230688" cy="3447294"/>
          </a:xfrm>
          <a:prstGeom prst="round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C43A4EE-15DA-513B-E1B7-E02C6311BC3B}"/>
                  </a:ext>
                </a:extLst>
              </p:cNvPr>
              <p:cNvSpPr txBox="1"/>
              <p:nvPr/>
            </p:nvSpPr>
            <p:spPr>
              <a:xfrm>
                <a:off x="9739767" y="1554402"/>
                <a:ext cx="1766275" cy="1001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𝜆</m:t>
                      </m:r>
                      <m:r>
                        <a:rPr lang="en-US" altLang="ja-JP" sz="2000" i="1">
                          <a:latin typeface="Cambria Math" panose="02040503050406030204" pitchFamily="18" charset="0"/>
                        </a:rPr>
                        <m:t>=</m:t>
                      </m:r>
                      <m:rad>
                        <m:radPr>
                          <m:degHide m:val="on"/>
                          <m:ctrlPr>
                            <a:rPr lang="en-US" altLang="ja-JP" sz="2000" i="1">
                              <a:latin typeface="Cambria Math" panose="02040503050406030204" pitchFamily="18" charset="0"/>
                            </a:rPr>
                          </m:ctrlPr>
                        </m:radPr>
                        <m:deg/>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𝑚</m:t>
                              </m:r>
                            </m:num>
                            <m:den>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𝜇</m:t>
                                  </m:r>
                                </m:e>
                                <m:sub>
                                  <m:r>
                                    <a:rPr lang="en-US" altLang="ja-JP" sz="2000" i="1">
                                      <a:latin typeface="Cambria Math" panose="02040503050406030204" pitchFamily="18" charset="0"/>
                                    </a:rPr>
                                    <m:t>0</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𝑛</m:t>
                                  </m:r>
                                </m:e>
                                <m:sub>
                                  <m:r>
                                    <a:rPr lang="en-US" altLang="ja-JP" sz="2000" i="1">
                                      <a:latin typeface="Cambria Math" panose="02040503050406030204" pitchFamily="18" charset="0"/>
                                    </a:rPr>
                                    <m:t>𝑠</m:t>
                                  </m:r>
                                </m:sub>
                              </m:sSub>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2</m:t>
                                  </m:r>
                                </m:sup>
                              </m:sSup>
                            </m:den>
                          </m:f>
                        </m:e>
                      </m:rad>
                    </m:oMath>
                  </m:oMathPara>
                </a14:m>
                <a:endParaRPr lang="ja-JP" altLang="en-US" sz="2000" dirty="0"/>
              </a:p>
            </p:txBody>
          </p:sp>
        </mc:Choice>
        <mc:Fallback xmlns="">
          <p:sp>
            <p:nvSpPr>
              <p:cNvPr id="9" name="テキスト ボックス 8">
                <a:extLst>
                  <a:ext uri="{FF2B5EF4-FFF2-40B4-BE49-F238E27FC236}">
                    <a16:creationId xmlns:a16="http://schemas.microsoft.com/office/drawing/2014/main" id="{FC43A4EE-15DA-513B-E1B7-E02C6311BC3B}"/>
                  </a:ext>
                </a:extLst>
              </p:cNvPr>
              <p:cNvSpPr txBox="1">
                <a:spLocks noRot="1" noChangeAspect="1" noMove="1" noResize="1" noEditPoints="1" noAdjustHandles="1" noChangeArrowheads="1" noChangeShapeType="1" noTextEdit="1"/>
              </p:cNvSpPr>
              <p:nvPr/>
            </p:nvSpPr>
            <p:spPr>
              <a:xfrm>
                <a:off x="9739767" y="1554402"/>
                <a:ext cx="1766275" cy="1001684"/>
              </a:xfrm>
              <a:prstGeom prst="rect">
                <a:avLst/>
              </a:prstGeom>
              <a:blipFill>
                <a:blip r:embed="rId6"/>
                <a:stretch>
                  <a:fillRect/>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18F8220E-331B-5201-473D-6E7466BCF916}"/>
              </a:ext>
            </a:extLst>
          </p:cNvPr>
          <p:cNvSpPr txBox="1"/>
          <p:nvPr/>
        </p:nvSpPr>
        <p:spPr>
          <a:xfrm>
            <a:off x="685958" y="2440275"/>
            <a:ext cx="6097656" cy="369332"/>
          </a:xfrm>
          <a:prstGeom prst="rect">
            <a:avLst/>
          </a:prstGeom>
          <a:noFill/>
        </p:spPr>
        <p:txBody>
          <a:bodyPr wrap="square">
            <a:spAutoFit/>
          </a:bodyPr>
          <a:lstStyle/>
          <a:p>
            <a:r>
              <a:rPr lang="en-US" altLang="ja-JP" sz="1800" b="1" dirty="0">
                <a:solidFill>
                  <a:srgbClr val="FF0000"/>
                </a:solidFill>
              </a:rPr>
              <a:t>※</a:t>
            </a:r>
            <a:r>
              <a:rPr lang="ja-JP" altLang="en-US" sz="1800" b="1" dirty="0">
                <a:solidFill>
                  <a:srgbClr val="FF0000"/>
                </a:solidFill>
              </a:rPr>
              <a:t>ロンドン長は材料に依存する</a:t>
            </a:r>
            <a:endParaRPr lang="ja-JP" altLang="en-US" dirty="0"/>
          </a:p>
        </p:txBody>
      </p:sp>
    </p:spTree>
    <p:extLst>
      <p:ext uri="{BB962C8B-B14F-4D97-AF65-F5344CB8AC3E}">
        <p14:creationId xmlns:p14="http://schemas.microsoft.com/office/powerpoint/2010/main" val="13350023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E32AF2A-AAAE-40CE-9E6A-49D3D569F4A4}"/>
                  </a:ext>
                </a:extLst>
              </p:cNvPr>
              <p:cNvSpPr txBox="1"/>
              <p:nvPr/>
            </p:nvSpPr>
            <p:spPr>
              <a:xfrm>
                <a:off x="3167707" y="2548560"/>
                <a:ext cx="2439129" cy="99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000" b="1" i="1">
                          <a:latin typeface="Cambria Math" panose="02040503050406030204" pitchFamily="18" charset="0"/>
                        </a:rPr>
                        <m:t>𝑩</m:t>
                      </m:r>
                      <m:r>
                        <a:rPr lang="en-US" altLang="ja-JP" sz="2000" i="1">
                          <a:latin typeface="Cambria Math" panose="02040503050406030204" pitchFamily="18" charset="0"/>
                        </a:rPr>
                        <m:t>=</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sSub>
                                  <m:sSubPr>
                                    <m:ctrlPr>
                                      <a:rPr lang="en-US" altLang="ja-JP" sz="2000" i="1">
                                        <a:latin typeface="Cambria Math" panose="02040503050406030204" pitchFamily="18" charset="0"/>
                                      </a:rPr>
                                    </m:ctrlPr>
                                  </m:sSubPr>
                                  <m:e>
                                    <m:r>
                                      <m:rPr>
                                        <m:brk m:alnAt="7"/>
                                      </m:rPr>
                                      <a:rPr lang="en-US" altLang="ja-JP" sz="2000" i="1">
                                        <a:latin typeface="Cambria Math" panose="02040503050406030204" pitchFamily="18" charset="0"/>
                                      </a:rPr>
                                      <m:t>𝐵</m:t>
                                    </m:r>
                                  </m:e>
                                  <m:sub>
                                    <m:r>
                                      <m:rPr>
                                        <m:brk m:alnAt="7"/>
                                      </m:rPr>
                                      <a:rPr lang="en-US" altLang="ja-JP" sz="2000" i="1">
                                        <a:latin typeface="Cambria Math" panose="02040503050406030204" pitchFamily="18" charset="0"/>
                                      </a:rPr>
                                      <m:t>𝑥</m:t>
                                    </m:r>
                                  </m:sub>
                                </m:sSub>
                              </m:e>
                            </m:m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𝐵</m:t>
                                    </m:r>
                                  </m:e>
                                  <m:sub>
                                    <m:r>
                                      <a:rPr lang="en-US" altLang="ja-JP" sz="2000" i="1">
                                        <a:latin typeface="Cambria Math" panose="02040503050406030204" pitchFamily="18" charset="0"/>
                                      </a:rPr>
                                      <m:t>𝑦</m:t>
                                    </m:r>
                                  </m:sub>
                                </m:sSub>
                              </m:e>
                            </m:mr>
                            <m:m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𝐵</m:t>
                                    </m:r>
                                  </m:e>
                                  <m:sub>
                                    <m:r>
                                      <a:rPr lang="en-US" altLang="ja-JP" sz="2000" i="1">
                                        <a:latin typeface="Cambria Math" panose="02040503050406030204" pitchFamily="18" charset="0"/>
                                      </a:rPr>
                                      <m:t>𝑧</m:t>
                                    </m:r>
                                  </m:sub>
                                </m:sSub>
                              </m:e>
                            </m:mr>
                          </m:m>
                        </m:e>
                      </m:d>
                      <m:r>
                        <a:rPr lang="en-US" altLang="ja-JP" sz="2000" i="1">
                          <a:latin typeface="Cambria Math" panose="02040503050406030204" pitchFamily="18" charset="0"/>
                        </a:rPr>
                        <m:t>=</m:t>
                      </m:r>
                      <m:d>
                        <m:dPr>
                          <m:ctrlPr>
                            <a:rPr lang="en-US" altLang="ja-JP" sz="2000" i="1">
                              <a:latin typeface="Cambria Math" panose="02040503050406030204" pitchFamily="18" charset="0"/>
                            </a:rPr>
                          </m:ctrlPr>
                        </m:dPr>
                        <m:e>
                          <m:m>
                            <m:mPr>
                              <m:mcs>
                                <m:mc>
                                  <m:mcPr>
                                    <m:count m:val="1"/>
                                    <m:mcJc m:val="center"/>
                                  </m:mcPr>
                                </m:mc>
                              </m:mcs>
                              <m:ctrlPr>
                                <a:rPr lang="en-US" altLang="ja-JP" sz="2000" i="1">
                                  <a:latin typeface="Cambria Math" panose="02040503050406030204" pitchFamily="18" charset="0"/>
                                </a:rPr>
                              </m:ctrlPr>
                            </m:mPr>
                            <m:mr>
                              <m:e>
                                <m:r>
                                  <a:rPr lang="en-US" altLang="ja-JP" sz="2000" i="1">
                                    <a:latin typeface="Cambria Math" panose="02040503050406030204" pitchFamily="18" charset="0"/>
                                  </a:rPr>
                                  <m:t>0</m:t>
                                </m:r>
                              </m:e>
                            </m:mr>
                            <m:mr>
                              <m:e>
                                <m:r>
                                  <a:rPr lang="en-US" altLang="ja-JP" sz="2000" i="1">
                                    <a:latin typeface="Cambria Math" panose="02040503050406030204" pitchFamily="18" charset="0"/>
                                  </a:rPr>
                                  <m:t>0</m:t>
                                </m:r>
                              </m:e>
                            </m:mr>
                            <m:mr>
                              <m:e>
                                <m:r>
                                  <a:rPr lang="en-US" altLang="ja-JP" sz="2000" i="1">
                                    <a:latin typeface="Cambria Math" panose="02040503050406030204" pitchFamily="18" charset="0"/>
                                  </a:rPr>
                                  <m:t>𝐵</m:t>
                                </m:r>
                                <m:r>
                                  <a:rPr lang="en-US" altLang="ja-JP" sz="2000" i="1">
                                    <a:latin typeface="Cambria Math" panose="02040503050406030204" pitchFamily="18" charset="0"/>
                                  </a:rPr>
                                  <m:t>(</m:t>
                                </m:r>
                                <m:r>
                                  <a:rPr lang="en-US" altLang="ja-JP" sz="2000" i="1">
                                    <a:latin typeface="Cambria Math" panose="02040503050406030204" pitchFamily="18" charset="0"/>
                                  </a:rPr>
                                  <m:t>𝑥</m:t>
                                </m:r>
                                <m:r>
                                  <a:rPr lang="en-US" altLang="ja-JP" sz="2000" i="1">
                                    <a:latin typeface="Cambria Math" panose="02040503050406030204" pitchFamily="18" charset="0"/>
                                  </a:rPr>
                                  <m:t>)</m:t>
                                </m:r>
                              </m:e>
                            </m:mr>
                          </m:m>
                        </m:e>
                      </m:d>
                    </m:oMath>
                  </m:oMathPara>
                </a14:m>
                <a:endParaRPr lang="ja-JP" altLang="en-US" sz="2000" dirty="0"/>
              </a:p>
            </p:txBody>
          </p:sp>
        </mc:Choice>
        <mc:Fallback xmlns="">
          <p:sp>
            <p:nvSpPr>
              <p:cNvPr id="4" name="テキスト ボックス 3">
                <a:extLst>
                  <a:ext uri="{FF2B5EF4-FFF2-40B4-BE49-F238E27FC236}">
                    <a16:creationId xmlns:a16="http://schemas.microsoft.com/office/drawing/2014/main" id="{7E32AF2A-AAAE-40CE-9E6A-49D3D569F4A4}"/>
                  </a:ext>
                </a:extLst>
              </p:cNvPr>
              <p:cNvSpPr txBox="1">
                <a:spLocks noRot="1" noChangeAspect="1" noMove="1" noResize="1" noEditPoints="1" noAdjustHandles="1" noChangeArrowheads="1" noChangeShapeType="1" noTextEdit="1"/>
              </p:cNvSpPr>
              <p:nvPr/>
            </p:nvSpPr>
            <p:spPr>
              <a:xfrm>
                <a:off x="3167707" y="2548560"/>
                <a:ext cx="2439129" cy="99084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17BEF8C2-4E8B-4B3E-871A-BF421C49CBBE}"/>
                  </a:ext>
                </a:extLst>
              </p:cNvPr>
              <p:cNvSpPr txBox="1"/>
              <p:nvPr/>
            </p:nvSpPr>
            <p:spPr>
              <a:xfrm>
                <a:off x="1488838" y="1138340"/>
                <a:ext cx="7257632" cy="1569660"/>
              </a:xfrm>
              <a:prstGeom prst="rect">
                <a:avLst/>
              </a:prstGeom>
              <a:noFill/>
            </p:spPr>
            <p:txBody>
              <a:bodyPr wrap="square" rtlCol="0">
                <a:spAutoFit/>
              </a:bodyPr>
              <a:lstStyle/>
              <a:p>
                <a:r>
                  <a:rPr lang="ja-JP" altLang="en-US" sz="2400" b="0" dirty="0"/>
                  <a:t>右のような系を考える。</a:t>
                </a:r>
                <a14:m>
                  <m:oMath xmlns:m="http://schemas.openxmlformats.org/officeDocument/2006/math">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≥0</m:t>
                    </m:r>
                  </m:oMath>
                </a14:m>
                <a:r>
                  <a:rPr lang="ja-JP" altLang="en-US" sz="2400" dirty="0"/>
                  <a:t>は、あるロンドン長</a:t>
                </a:r>
                <a14:m>
                  <m:oMath xmlns:m="http://schemas.openxmlformats.org/officeDocument/2006/math">
                    <m:r>
                      <a:rPr lang="en-US" altLang="ja-JP" sz="2400" b="0" i="1" smtClean="0">
                        <a:latin typeface="Cambria Math" panose="02040503050406030204" pitchFamily="18" charset="0"/>
                      </a:rPr>
                      <m:t>𝜆</m:t>
                    </m:r>
                  </m:oMath>
                </a14:m>
                <a:r>
                  <a:rPr lang="ja-JP" altLang="en-US" sz="2400" dirty="0"/>
                  <a:t>を持つ超伝導体で占められている。</a:t>
                </a:r>
                <a:r>
                  <a:rPr lang="en-US" altLang="ja-JP" sz="2400" dirty="0"/>
                  <a:t> </a:t>
                </a:r>
                <a14:m>
                  <m:oMath xmlns:m="http://schemas.openxmlformats.org/officeDocument/2006/math">
                    <m:r>
                      <a:rPr lang="en-US" altLang="ja-JP" sz="2400" i="1">
                        <a:latin typeface="Cambria Math" panose="02040503050406030204" pitchFamily="18" charset="0"/>
                      </a:rPr>
                      <m:t>𝑥</m:t>
                    </m:r>
                    <m:r>
                      <a:rPr lang="en-US" altLang="ja-JP" sz="2400" b="0" i="1" smtClean="0">
                        <a:latin typeface="Cambria Math" panose="02040503050406030204" pitchFamily="18" charset="0"/>
                      </a:rPr>
                      <m:t>=</m:t>
                    </m:r>
                    <m:r>
                      <a:rPr lang="en-US" altLang="ja-JP" sz="2400" i="1">
                        <a:latin typeface="Cambria Math" panose="02040503050406030204" pitchFamily="18" charset="0"/>
                      </a:rPr>
                      <m:t>0</m:t>
                    </m:r>
                  </m:oMath>
                </a14:m>
                <a:r>
                  <a:rPr lang="ja-JP" altLang="en-US" sz="2400" dirty="0"/>
                  <a:t>が表面。</a:t>
                </a:r>
                <a:endParaRPr lang="en-US" altLang="ja-JP" sz="2400" dirty="0"/>
              </a:p>
              <a:p>
                <a:r>
                  <a:rPr lang="ja-JP" altLang="en-US" sz="2400" dirty="0"/>
                  <a:t>この超伝導体に</a:t>
                </a:r>
                <a:r>
                  <a:rPr lang="en-US" altLang="ja-JP" sz="2400" dirty="0"/>
                  <a:t>z</a:t>
                </a:r>
                <a:r>
                  <a:rPr lang="ja-JP" altLang="en-US" sz="2400" dirty="0"/>
                  <a:t>方向の磁場が印加されているとする。</a:t>
                </a:r>
              </a:p>
            </p:txBody>
          </p:sp>
        </mc:Choice>
        <mc:Fallback xmlns="">
          <p:sp>
            <p:nvSpPr>
              <p:cNvPr id="5" name="テキスト ボックス 4">
                <a:extLst>
                  <a:ext uri="{FF2B5EF4-FFF2-40B4-BE49-F238E27FC236}">
                    <a16:creationId xmlns:a16="http://schemas.microsoft.com/office/drawing/2014/main" id="{17BEF8C2-4E8B-4B3E-871A-BF421C49CBBE}"/>
                  </a:ext>
                </a:extLst>
              </p:cNvPr>
              <p:cNvSpPr txBox="1">
                <a:spLocks noRot="1" noChangeAspect="1" noMove="1" noResize="1" noEditPoints="1" noAdjustHandles="1" noChangeArrowheads="1" noChangeShapeType="1" noTextEdit="1"/>
              </p:cNvSpPr>
              <p:nvPr/>
            </p:nvSpPr>
            <p:spPr>
              <a:xfrm>
                <a:off x="1488838" y="1138340"/>
                <a:ext cx="7257632" cy="1569660"/>
              </a:xfrm>
              <a:prstGeom prst="rect">
                <a:avLst/>
              </a:prstGeom>
              <a:blipFill>
                <a:blip r:embed="rId3"/>
                <a:stretch>
                  <a:fillRect l="-1259" t="-3113" b="-8171"/>
                </a:stretch>
              </a:blipFill>
            </p:spPr>
            <p:txBody>
              <a:bodyPr/>
              <a:lstStyle/>
              <a:p>
                <a:r>
                  <a:rPr lang="ja-JP" altLang="en-US">
                    <a:noFill/>
                  </a:rPr>
                  <a:t> </a:t>
                </a:r>
              </a:p>
            </p:txBody>
          </p:sp>
        </mc:Fallback>
      </mc:AlternateContent>
      <p:sp>
        <p:nvSpPr>
          <p:cNvPr id="6" name="正方形/長方形 5">
            <a:extLst>
              <a:ext uri="{FF2B5EF4-FFF2-40B4-BE49-F238E27FC236}">
                <a16:creationId xmlns:a16="http://schemas.microsoft.com/office/drawing/2014/main" id="{CD9511A2-2B56-43A0-BED1-A5449455470C}"/>
              </a:ext>
            </a:extLst>
          </p:cNvPr>
          <p:cNvSpPr/>
          <p:nvPr/>
        </p:nvSpPr>
        <p:spPr>
          <a:xfrm>
            <a:off x="9550831" y="1154174"/>
            <a:ext cx="2304662" cy="201522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8" name="直線矢印コネクタ 7">
            <a:extLst>
              <a:ext uri="{FF2B5EF4-FFF2-40B4-BE49-F238E27FC236}">
                <a16:creationId xmlns:a16="http://schemas.microsoft.com/office/drawing/2014/main" id="{59D4242A-D002-41BC-9056-8D0F9AB449FE}"/>
              </a:ext>
            </a:extLst>
          </p:cNvPr>
          <p:cNvCxnSpPr/>
          <p:nvPr/>
        </p:nvCxnSpPr>
        <p:spPr>
          <a:xfrm>
            <a:off x="9466861" y="3017778"/>
            <a:ext cx="25939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5D264E8B-1126-4397-9BFC-F615952A6767}"/>
              </a:ext>
            </a:extLst>
          </p:cNvPr>
          <p:cNvCxnSpPr/>
          <p:nvPr/>
        </p:nvCxnSpPr>
        <p:spPr>
          <a:xfrm flipV="1">
            <a:off x="9541509" y="860074"/>
            <a:ext cx="0" cy="23093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7ED859B3-AE1D-4CBF-AB8E-8AACDA7723E6}"/>
              </a:ext>
            </a:extLst>
          </p:cNvPr>
          <p:cNvSpPr txBox="1"/>
          <p:nvPr/>
        </p:nvSpPr>
        <p:spPr>
          <a:xfrm>
            <a:off x="11855494" y="3085422"/>
            <a:ext cx="45719" cy="369332"/>
          </a:xfrm>
          <a:prstGeom prst="rect">
            <a:avLst/>
          </a:prstGeom>
          <a:noFill/>
        </p:spPr>
        <p:txBody>
          <a:bodyPr wrap="square" rtlCol="0">
            <a:spAutoFit/>
          </a:bodyPr>
          <a:lstStyle/>
          <a:p>
            <a:r>
              <a:rPr lang="en-US" altLang="ja-JP" dirty="0"/>
              <a:t>x</a:t>
            </a:r>
            <a:endParaRPr lang="ja-JP" altLang="en-US" dirty="0"/>
          </a:p>
        </p:txBody>
      </p:sp>
      <p:sp>
        <p:nvSpPr>
          <p:cNvPr id="12" name="テキスト ボックス 11">
            <a:extLst>
              <a:ext uri="{FF2B5EF4-FFF2-40B4-BE49-F238E27FC236}">
                <a16:creationId xmlns:a16="http://schemas.microsoft.com/office/drawing/2014/main" id="{54CB62C3-E002-48B3-98B6-8B8B4185B42E}"/>
              </a:ext>
            </a:extLst>
          </p:cNvPr>
          <p:cNvSpPr txBox="1"/>
          <p:nvPr/>
        </p:nvSpPr>
        <p:spPr>
          <a:xfrm>
            <a:off x="9270918" y="860073"/>
            <a:ext cx="298480" cy="369332"/>
          </a:xfrm>
          <a:prstGeom prst="rect">
            <a:avLst/>
          </a:prstGeom>
          <a:noFill/>
        </p:spPr>
        <p:txBody>
          <a:bodyPr wrap="none" rtlCol="0">
            <a:spAutoFit/>
          </a:bodyPr>
          <a:lstStyle/>
          <a:p>
            <a:r>
              <a:rPr lang="en-US" altLang="ja-JP" dirty="0"/>
              <a:t>y</a:t>
            </a:r>
            <a:endParaRPr lang="ja-JP" altLang="en-US" dirty="0"/>
          </a:p>
        </p:txBody>
      </p:sp>
      <p:sp>
        <p:nvSpPr>
          <p:cNvPr id="13" name="テキスト ボックス 12">
            <a:extLst>
              <a:ext uri="{FF2B5EF4-FFF2-40B4-BE49-F238E27FC236}">
                <a16:creationId xmlns:a16="http://schemas.microsoft.com/office/drawing/2014/main" id="{E59FEF79-1401-4A1B-8220-227FB0F14391}"/>
              </a:ext>
            </a:extLst>
          </p:cNvPr>
          <p:cNvSpPr txBox="1"/>
          <p:nvPr/>
        </p:nvSpPr>
        <p:spPr>
          <a:xfrm>
            <a:off x="9921855" y="1932993"/>
            <a:ext cx="1874231" cy="369332"/>
          </a:xfrm>
          <a:prstGeom prst="rect">
            <a:avLst/>
          </a:prstGeom>
          <a:noFill/>
        </p:spPr>
        <p:txBody>
          <a:bodyPr wrap="none" rtlCol="0">
            <a:spAutoFit/>
          </a:bodyPr>
          <a:lstStyle/>
          <a:p>
            <a:r>
              <a:rPr lang="en-US" altLang="ja-JP" dirty="0"/>
              <a:t>Superconductor</a:t>
            </a:r>
            <a:endParaRPr lang="ja-JP" altLang="en-US" dirty="0"/>
          </a:p>
        </p:txBody>
      </p:sp>
      <p:sp>
        <p:nvSpPr>
          <p:cNvPr id="14" name="楕円 13">
            <a:extLst>
              <a:ext uri="{FF2B5EF4-FFF2-40B4-BE49-F238E27FC236}">
                <a16:creationId xmlns:a16="http://schemas.microsoft.com/office/drawing/2014/main" id="{339B9684-AF50-4DB9-A5B5-5F38FB43ABA1}"/>
              </a:ext>
            </a:extLst>
          </p:cNvPr>
          <p:cNvSpPr>
            <a:spLocks noChangeAspect="1"/>
          </p:cNvSpPr>
          <p:nvPr/>
        </p:nvSpPr>
        <p:spPr>
          <a:xfrm>
            <a:off x="8866201" y="1777113"/>
            <a:ext cx="221685" cy="2216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楕円 14">
            <a:extLst>
              <a:ext uri="{FF2B5EF4-FFF2-40B4-BE49-F238E27FC236}">
                <a16:creationId xmlns:a16="http://schemas.microsoft.com/office/drawing/2014/main" id="{25D5B22F-4046-4B80-B0B4-20C19415EF17}"/>
              </a:ext>
            </a:extLst>
          </p:cNvPr>
          <p:cNvSpPr>
            <a:spLocks noChangeAspect="1"/>
          </p:cNvSpPr>
          <p:nvPr/>
        </p:nvSpPr>
        <p:spPr>
          <a:xfrm>
            <a:off x="8774359" y="1691592"/>
            <a:ext cx="392727" cy="39272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38A6E2C1-5955-4D94-8BDE-8FC7AA7DEC53}"/>
                  </a:ext>
                </a:extLst>
              </p:cNvPr>
              <p:cNvSpPr/>
              <p:nvPr/>
            </p:nvSpPr>
            <p:spPr>
              <a:xfrm>
                <a:off x="8747881" y="2137450"/>
                <a:ext cx="4171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1" i="1">
                          <a:latin typeface="Cambria Math" panose="02040503050406030204" pitchFamily="18" charset="0"/>
                        </a:rPr>
                        <m:t>𝑩</m:t>
                      </m:r>
                    </m:oMath>
                  </m:oMathPara>
                </a14:m>
                <a:endParaRPr lang="ja-JP" altLang="en-US" dirty="0"/>
              </a:p>
            </p:txBody>
          </p:sp>
        </mc:Choice>
        <mc:Fallback xmlns="">
          <p:sp>
            <p:nvSpPr>
              <p:cNvPr id="16" name="正方形/長方形 15">
                <a:extLst>
                  <a:ext uri="{FF2B5EF4-FFF2-40B4-BE49-F238E27FC236}">
                    <a16:creationId xmlns:a16="http://schemas.microsoft.com/office/drawing/2014/main" id="{38A6E2C1-5955-4D94-8BDE-8FC7AA7DEC53}"/>
                  </a:ext>
                </a:extLst>
              </p:cNvPr>
              <p:cNvSpPr>
                <a:spLocks noRot="1" noChangeAspect="1" noMove="1" noResize="1" noEditPoints="1" noAdjustHandles="1" noChangeArrowheads="1" noChangeShapeType="1" noTextEdit="1"/>
              </p:cNvSpPr>
              <p:nvPr/>
            </p:nvSpPr>
            <p:spPr>
              <a:xfrm>
                <a:off x="8747881" y="2137450"/>
                <a:ext cx="417101"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AD8318A-0B3B-452B-ADFA-236BD2FD04A3}"/>
                  </a:ext>
                </a:extLst>
              </p:cNvPr>
              <p:cNvSpPr txBox="1"/>
              <p:nvPr/>
            </p:nvSpPr>
            <p:spPr>
              <a:xfrm>
                <a:off x="1001484" y="3952646"/>
                <a:ext cx="10121040" cy="1938992"/>
              </a:xfrm>
              <a:prstGeom prst="rect">
                <a:avLst/>
              </a:prstGeom>
              <a:noFill/>
            </p:spPr>
            <p:txBody>
              <a:bodyPr wrap="none" rtlCol="0">
                <a:spAutoFit/>
              </a:bodyPr>
              <a:lstStyle/>
              <a:p>
                <a:r>
                  <a:rPr lang="ja-JP" altLang="en-US" sz="2400" dirty="0"/>
                  <a:t>このとき、ロンドン方程式は、　　　　　　　　　　　と書ける。</a:t>
                </a:r>
                <a:endParaRPr lang="en-US" altLang="ja-JP" sz="2400" dirty="0"/>
              </a:p>
              <a:p>
                <a:endParaRPr lang="en-US" altLang="ja-JP" sz="2400" dirty="0"/>
              </a:p>
              <a:p>
                <a:endParaRPr lang="en-US" altLang="ja-JP" sz="2400" dirty="0"/>
              </a:p>
              <a:p>
                <a:pPr marL="457200" indent="-457200">
                  <a:buAutoNum type="arabicParenBoth"/>
                </a:pPr>
                <a:r>
                  <a:rPr lang="ja-JP" altLang="en-US" sz="2400" dirty="0"/>
                  <a:t>ロンドン方程式を解いて </a:t>
                </a:r>
                <a14:m>
                  <m:oMath xmlns:m="http://schemas.openxmlformats.org/officeDocument/2006/math">
                    <m:r>
                      <a:rPr lang="en-US" altLang="ja-JP" sz="2400" i="1" smtClean="0">
                        <a:latin typeface="Cambria Math" panose="02040503050406030204" pitchFamily="18" charset="0"/>
                      </a:rPr>
                      <m:t>𝐵</m:t>
                    </m:r>
                  </m:oMath>
                </a14:m>
                <a:r>
                  <a:rPr lang="ja-JP" altLang="en-US" sz="2400" dirty="0"/>
                  <a:t> の深さ分布を求めよ。</a:t>
                </a:r>
                <a:endParaRPr lang="en-US" altLang="ja-JP" sz="2400" dirty="0"/>
              </a:p>
              <a:p>
                <a:pPr marL="457200" indent="-457200">
                  <a:buAutoNum type="arabicParenBoth"/>
                </a:pPr>
                <a:r>
                  <a:rPr lang="en-US" altLang="ja-JP" sz="2400" dirty="0"/>
                  <a:t> </a:t>
                </a:r>
                <a:r>
                  <a:rPr lang="ja-JP" altLang="en-US" sz="2400" dirty="0"/>
                  <a:t>アンペールの法則 </a:t>
                </a:r>
                <a14:m>
                  <m:oMath xmlns:m="http://schemas.openxmlformats.org/officeDocument/2006/math">
                    <m:r>
                      <m:rPr>
                        <m:sty m:val="p"/>
                      </m:rPr>
                      <a:rPr lang="en-US" altLang="ja-JP" sz="2400" smtClean="0">
                        <a:latin typeface="Cambria Math" panose="02040503050406030204" pitchFamily="18" charset="0"/>
                      </a:rPr>
                      <m:t>rot</m:t>
                    </m:r>
                    <m:r>
                      <a:rPr lang="en-US" altLang="ja-JP" sz="2400" i="1">
                        <a:latin typeface="Cambria Math" panose="02040503050406030204" pitchFamily="18" charset="0"/>
                      </a:rPr>
                      <m:t> </m:t>
                    </m:r>
                    <m:r>
                      <a:rPr lang="en-US" altLang="ja-JP" sz="2400" b="1" i="1">
                        <a:latin typeface="Cambria Math" panose="02040503050406030204" pitchFamily="18" charset="0"/>
                      </a:rPr>
                      <m:t>𝑩</m:t>
                    </m:r>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𝜇</m:t>
                        </m:r>
                      </m:e>
                      <m:sub>
                        <m:r>
                          <a:rPr lang="en-US" altLang="ja-JP" sz="2400" i="1">
                            <a:latin typeface="Cambria Math" panose="02040503050406030204" pitchFamily="18" charset="0"/>
                          </a:rPr>
                          <m:t>0</m:t>
                        </m:r>
                      </m:sub>
                    </m:sSub>
                    <m:r>
                      <a:rPr lang="en-US" altLang="ja-JP" sz="2400" b="1" i="1">
                        <a:latin typeface="Cambria Math" panose="02040503050406030204" pitchFamily="18" charset="0"/>
                      </a:rPr>
                      <m:t>𝒋</m:t>
                    </m:r>
                  </m:oMath>
                </a14:m>
                <a:r>
                  <a:rPr lang="ja-JP" altLang="en-US" sz="2400" dirty="0"/>
                  <a:t> を用いて、遮蔽電流の分布を求めよ。</a:t>
                </a:r>
              </a:p>
            </p:txBody>
          </p:sp>
        </mc:Choice>
        <mc:Fallback xmlns="">
          <p:sp>
            <p:nvSpPr>
              <p:cNvPr id="17" name="テキスト ボックス 16">
                <a:extLst>
                  <a:ext uri="{FF2B5EF4-FFF2-40B4-BE49-F238E27FC236}">
                    <a16:creationId xmlns:a16="http://schemas.microsoft.com/office/drawing/2014/main" id="{5AD8318A-0B3B-452B-ADFA-236BD2FD04A3}"/>
                  </a:ext>
                </a:extLst>
              </p:cNvPr>
              <p:cNvSpPr txBox="1">
                <a:spLocks noRot="1" noChangeAspect="1" noMove="1" noResize="1" noEditPoints="1" noAdjustHandles="1" noChangeArrowheads="1" noChangeShapeType="1" noTextEdit="1"/>
              </p:cNvSpPr>
              <p:nvPr/>
            </p:nvSpPr>
            <p:spPr>
              <a:xfrm>
                <a:off x="1001484" y="3952646"/>
                <a:ext cx="10121040" cy="1938992"/>
              </a:xfrm>
              <a:prstGeom prst="rect">
                <a:avLst/>
              </a:prstGeom>
              <a:blipFill>
                <a:blip r:embed="rId5"/>
                <a:stretch>
                  <a:fillRect l="-1023" t="-2516" b="-72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5CCCA005-7804-4D96-96C2-A8133EF04F2C}"/>
                  </a:ext>
                </a:extLst>
              </p:cNvPr>
              <p:cNvSpPr txBox="1"/>
              <p:nvPr/>
            </p:nvSpPr>
            <p:spPr>
              <a:xfrm>
                <a:off x="5710465" y="3736508"/>
                <a:ext cx="2426562" cy="741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ja-JP" sz="2400" i="1">
                              <a:latin typeface="Cambria Math" panose="02040503050406030204" pitchFamily="18" charset="0"/>
                            </a:rPr>
                          </m:ctrlPr>
                        </m:fPr>
                        <m:num>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𝑑</m:t>
                              </m:r>
                            </m:e>
                            <m:sup>
                              <m:r>
                                <a:rPr lang="en-US" altLang="ja-JP" sz="2400" i="1">
                                  <a:latin typeface="Cambria Math" panose="02040503050406030204" pitchFamily="18" charset="0"/>
                                </a:rPr>
                                <m:t>2</m:t>
                              </m:r>
                            </m:sup>
                          </m:sSup>
                          <m:r>
                            <a:rPr lang="en-US" altLang="ja-JP" sz="2400" i="1">
                              <a:latin typeface="Cambria Math" panose="02040503050406030204" pitchFamily="18" charset="0"/>
                            </a:rPr>
                            <m:t>𝐵</m:t>
                          </m:r>
                          <m:r>
                            <a:rPr lang="en-US" altLang="ja-JP" sz="2400" i="1">
                              <a:latin typeface="Cambria Math" panose="02040503050406030204" pitchFamily="18" charset="0"/>
                            </a:rPr>
                            <m:t>(</m:t>
                          </m:r>
                          <m:r>
                            <a:rPr lang="en-US" altLang="ja-JP" sz="2400" i="1">
                              <a:latin typeface="Cambria Math" panose="02040503050406030204" pitchFamily="18" charset="0"/>
                            </a:rPr>
                            <m:t>𝑥</m:t>
                          </m:r>
                          <m:r>
                            <a:rPr lang="en-US" altLang="ja-JP" sz="2400" i="1">
                              <a:latin typeface="Cambria Math" panose="02040503050406030204" pitchFamily="18" charset="0"/>
                            </a:rPr>
                            <m:t>)</m:t>
                          </m:r>
                        </m:num>
                        <m:den>
                          <m:r>
                            <a:rPr lang="en-US" altLang="ja-JP" sz="2400" i="1">
                              <a:latin typeface="Cambria Math" panose="02040503050406030204" pitchFamily="18" charset="0"/>
                            </a:rPr>
                            <m:t>𝑑</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𝜆</m:t>
                              </m:r>
                            </m:e>
                            <m:sup>
                              <m:r>
                                <a:rPr lang="en-US" altLang="ja-JP" sz="2400" i="1">
                                  <a:latin typeface="Cambria Math" panose="02040503050406030204" pitchFamily="18" charset="0"/>
                                </a:rPr>
                                <m:t>2</m:t>
                              </m:r>
                            </m:sup>
                          </m:sSup>
                        </m:den>
                      </m:f>
                      <m:r>
                        <a:rPr lang="en-US" altLang="ja-JP" sz="2400" i="1">
                          <a:latin typeface="Cambria Math" panose="02040503050406030204" pitchFamily="18" charset="0"/>
                        </a:rPr>
                        <m:t>𝐵</m:t>
                      </m:r>
                      <m:r>
                        <a:rPr lang="en-US" altLang="ja-JP" sz="2400" i="1">
                          <a:latin typeface="Cambria Math" panose="02040503050406030204" pitchFamily="18" charset="0"/>
                        </a:rPr>
                        <m:t>(</m:t>
                      </m:r>
                      <m:r>
                        <a:rPr lang="en-US" altLang="ja-JP" sz="2400" i="1">
                          <a:latin typeface="Cambria Math" panose="02040503050406030204" pitchFamily="18" charset="0"/>
                        </a:rPr>
                        <m:t>𝑥</m:t>
                      </m:r>
                      <m:r>
                        <a:rPr lang="en-US" altLang="ja-JP" sz="2400" i="1">
                          <a:latin typeface="Cambria Math" panose="02040503050406030204" pitchFamily="18" charset="0"/>
                        </a:rPr>
                        <m:t>)</m:t>
                      </m:r>
                    </m:oMath>
                  </m:oMathPara>
                </a14:m>
                <a:endParaRPr lang="ja-JP" altLang="en-US" sz="2400" dirty="0"/>
              </a:p>
            </p:txBody>
          </p:sp>
        </mc:Choice>
        <mc:Fallback xmlns="">
          <p:sp>
            <p:nvSpPr>
              <p:cNvPr id="18" name="テキスト ボックス 17">
                <a:extLst>
                  <a:ext uri="{FF2B5EF4-FFF2-40B4-BE49-F238E27FC236}">
                    <a16:creationId xmlns:a16="http://schemas.microsoft.com/office/drawing/2014/main" id="{5CCCA005-7804-4D96-96C2-A8133EF04F2C}"/>
                  </a:ext>
                </a:extLst>
              </p:cNvPr>
              <p:cNvSpPr txBox="1">
                <a:spLocks noRot="1" noChangeAspect="1" noMove="1" noResize="1" noEditPoints="1" noAdjustHandles="1" noChangeArrowheads="1" noChangeShapeType="1" noTextEdit="1"/>
              </p:cNvSpPr>
              <p:nvPr/>
            </p:nvSpPr>
            <p:spPr>
              <a:xfrm>
                <a:off x="5710465" y="3736508"/>
                <a:ext cx="2426562" cy="74116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986FA105-A5AB-4DCE-A447-3C68B96F0299}"/>
                  </a:ext>
                </a:extLst>
              </p:cNvPr>
              <p:cNvSpPr txBox="1"/>
              <p:nvPr/>
            </p:nvSpPr>
            <p:spPr>
              <a:xfrm>
                <a:off x="5915637" y="2829269"/>
                <a:ext cx="14550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𝐵</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0</m:t>
                          </m:r>
                        </m:e>
                      </m:d>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𝐵</m:t>
                          </m:r>
                        </m:e>
                        <m:sub>
                          <m:r>
                            <a:rPr lang="en-US" altLang="ja-JP" sz="2400" i="1">
                              <a:latin typeface="Cambria Math" panose="02040503050406030204" pitchFamily="18" charset="0"/>
                            </a:rPr>
                            <m:t>0</m:t>
                          </m:r>
                        </m:sub>
                      </m:sSub>
                    </m:oMath>
                  </m:oMathPara>
                </a14:m>
                <a:endParaRPr lang="ja-JP" altLang="en-US" sz="2400" dirty="0"/>
              </a:p>
            </p:txBody>
          </p:sp>
        </mc:Choice>
        <mc:Fallback xmlns="">
          <p:sp>
            <p:nvSpPr>
              <p:cNvPr id="19" name="テキスト ボックス 18">
                <a:extLst>
                  <a:ext uri="{FF2B5EF4-FFF2-40B4-BE49-F238E27FC236}">
                    <a16:creationId xmlns:a16="http://schemas.microsoft.com/office/drawing/2014/main" id="{986FA105-A5AB-4DCE-A447-3C68B96F0299}"/>
                  </a:ext>
                </a:extLst>
              </p:cNvPr>
              <p:cNvSpPr txBox="1">
                <a:spLocks noRot="1" noChangeAspect="1" noMove="1" noResize="1" noEditPoints="1" noAdjustHandles="1" noChangeArrowheads="1" noChangeShapeType="1" noTextEdit="1"/>
              </p:cNvSpPr>
              <p:nvPr/>
            </p:nvSpPr>
            <p:spPr>
              <a:xfrm>
                <a:off x="5915637" y="2829269"/>
                <a:ext cx="1455014" cy="369332"/>
              </a:xfrm>
              <a:prstGeom prst="rect">
                <a:avLst/>
              </a:prstGeom>
              <a:blipFill>
                <a:blip r:embed="rId7"/>
                <a:stretch>
                  <a:fillRect l="-3766" r="-837" b="-11475"/>
                </a:stretch>
              </a:blipFill>
            </p:spPr>
            <p:txBody>
              <a:bodyPr/>
              <a:lstStyle/>
              <a:p>
                <a:r>
                  <a:rPr lang="ja-JP" altLang="en-US">
                    <a:noFill/>
                  </a:rPr>
                  <a:t> </a:t>
                </a:r>
              </a:p>
            </p:txBody>
          </p:sp>
        </mc:Fallback>
      </mc:AlternateContent>
      <p:sp>
        <p:nvSpPr>
          <p:cNvPr id="9" name="スライド番号プレースホルダー 8">
            <a:extLst>
              <a:ext uri="{FF2B5EF4-FFF2-40B4-BE49-F238E27FC236}">
                <a16:creationId xmlns:a16="http://schemas.microsoft.com/office/drawing/2014/main" id="{A87C1FFF-513D-49BF-A1F5-095F3282DC04}"/>
              </a:ext>
            </a:extLst>
          </p:cNvPr>
          <p:cNvSpPr>
            <a:spLocks noGrp="1"/>
          </p:cNvSpPr>
          <p:nvPr>
            <p:ph type="sldNum" sz="quarter" idx="12"/>
          </p:nvPr>
        </p:nvSpPr>
        <p:spPr/>
        <p:txBody>
          <a:bodyPr/>
          <a:lstStyle/>
          <a:p>
            <a:fld id="{10699C8D-F842-49A6-A00D-0295EA5A1C7D}" type="slidenum">
              <a:rPr kumimoji="1" lang="ja-JP" altLang="en-US" smtClean="0"/>
              <a:t>56</a:t>
            </a:fld>
            <a:endParaRPr kumimoji="1" lang="ja-JP" altLang="en-US"/>
          </a:p>
        </p:txBody>
      </p:sp>
      <p:sp>
        <p:nvSpPr>
          <p:cNvPr id="24" name="テキスト ボックス 23">
            <a:extLst>
              <a:ext uri="{FF2B5EF4-FFF2-40B4-BE49-F238E27FC236}">
                <a16:creationId xmlns:a16="http://schemas.microsoft.com/office/drawing/2014/main" id="{D723BDEC-8AF5-B290-D183-E9686CA5AD48}"/>
              </a:ext>
            </a:extLst>
          </p:cNvPr>
          <p:cNvSpPr txBox="1"/>
          <p:nvPr/>
        </p:nvSpPr>
        <p:spPr>
          <a:xfrm>
            <a:off x="26577" y="871962"/>
            <a:ext cx="1495922" cy="707886"/>
          </a:xfrm>
          <a:prstGeom prst="rect">
            <a:avLst/>
          </a:prstGeom>
          <a:noFill/>
          <a:ln w="25400">
            <a:solidFill>
              <a:schemeClr val="tx1"/>
            </a:solidFill>
          </a:ln>
        </p:spPr>
        <p:txBody>
          <a:bodyPr wrap="none" rtlCol="0">
            <a:spAutoFit/>
          </a:bodyPr>
          <a:lstStyle/>
          <a:p>
            <a:r>
              <a:rPr kumimoji="1" lang="ja-JP" altLang="en-US" sz="4000" dirty="0"/>
              <a:t>問題</a:t>
            </a:r>
            <a:r>
              <a:rPr kumimoji="1" lang="en-US" altLang="ja-JP" sz="4000" dirty="0"/>
              <a:t>1</a:t>
            </a:r>
            <a:endParaRPr kumimoji="1" lang="ja-JP" altLang="en-US" sz="4000" dirty="0"/>
          </a:p>
        </p:txBody>
      </p:sp>
      <p:sp>
        <p:nvSpPr>
          <p:cNvPr id="26" name="テキスト ボックス 25">
            <a:extLst>
              <a:ext uri="{FF2B5EF4-FFF2-40B4-BE49-F238E27FC236}">
                <a16:creationId xmlns:a16="http://schemas.microsoft.com/office/drawing/2014/main" id="{0590D44C-D04E-C62C-FECD-2BB9E7D7A93E}"/>
              </a:ext>
            </a:extLst>
          </p:cNvPr>
          <p:cNvSpPr txBox="1"/>
          <p:nvPr/>
        </p:nvSpPr>
        <p:spPr>
          <a:xfrm>
            <a:off x="29184" y="41659"/>
            <a:ext cx="2762654" cy="400110"/>
          </a:xfrm>
          <a:prstGeom prst="rect">
            <a:avLst/>
          </a:prstGeom>
          <a:noFill/>
          <a:ln>
            <a:solidFill>
              <a:schemeClr val="tx1"/>
            </a:solidFill>
          </a:ln>
        </p:spPr>
        <p:txBody>
          <a:bodyPr wrap="square">
            <a:spAutoFit/>
          </a:bodyPr>
          <a:lstStyle/>
          <a:p>
            <a:pPr algn="ctr"/>
            <a:r>
              <a:rPr lang="en-US" altLang="ja-JP" sz="2000" b="1" dirty="0"/>
              <a:t>3.2 </a:t>
            </a:r>
            <a:r>
              <a:rPr lang="ja-JP" altLang="en-US" sz="2000" b="1" dirty="0"/>
              <a:t>ロンドン方程式</a:t>
            </a:r>
            <a:endParaRPr kumimoji="1" lang="en-US" altLang="ja-JP" sz="2000" b="1" dirty="0"/>
          </a:p>
        </p:txBody>
      </p:sp>
    </p:spTree>
    <p:extLst>
      <p:ext uri="{BB962C8B-B14F-4D97-AF65-F5344CB8AC3E}">
        <p14:creationId xmlns:p14="http://schemas.microsoft.com/office/powerpoint/2010/main" val="31018861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B5E84A0-CA4F-2FCC-38C1-B463C61DF3DB}"/>
              </a:ext>
            </a:extLst>
          </p:cNvPr>
          <p:cNvSpPr txBox="1"/>
          <p:nvPr/>
        </p:nvSpPr>
        <p:spPr>
          <a:xfrm>
            <a:off x="3559503" y="420295"/>
            <a:ext cx="2768707" cy="461665"/>
          </a:xfrm>
          <a:prstGeom prst="rect">
            <a:avLst/>
          </a:prstGeom>
          <a:noFill/>
        </p:spPr>
        <p:txBody>
          <a:bodyPr wrap="none" rtlCol="0">
            <a:spAutoFit/>
          </a:bodyPr>
          <a:lstStyle/>
          <a:p>
            <a:r>
              <a:rPr lang="en-US" altLang="ja-JP" sz="2400" dirty="0"/>
              <a:t>(1) The solution is</a:t>
            </a:r>
            <a:endParaRPr lang="ja-JP" altLang="en-US" sz="2400"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533FB85-555B-E2FE-C2CA-E6D2729EDCFB}"/>
                  </a:ext>
                </a:extLst>
              </p:cNvPr>
              <p:cNvSpPr txBox="1"/>
              <p:nvPr/>
            </p:nvSpPr>
            <p:spPr>
              <a:xfrm>
                <a:off x="6608951" y="441769"/>
                <a:ext cx="3229410" cy="4510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𝐵</m:t>
                      </m:r>
                      <m:r>
                        <a:rPr lang="en-US" altLang="ja-JP" sz="2800" i="1">
                          <a:latin typeface="Cambria Math" panose="02040503050406030204" pitchFamily="18" charset="0"/>
                        </a:rPr>
                        <m:t>=</m:t>
                      </m:r>
                      <m:r>
                        <a:rPr lang="en-US" altLang="ja-JP" sz="2800" i="1">
                          <a:latin typeface="Cambria Math" panose="02040503050406030204" pitchFamily="18" charset="0"/>
                        </a:rPr>
                        <m:t>𝐶</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m:t>
                          </m:r>
                          <m:r>
                            <a:rPr lang="en-US" altLang="ja-JP" sz="2800" i="1">
                              <a:latin typeface="Cambria Math" panose="02040503050406030204" pitchFamily="18" charset="0"/>
                            </a:rPr>
                            <m:t>𝑥</m:t>
                          </m:r>
                          <m:r>
                            <a:rPr lang="en-US" altLang="ja-JP" sz="2800" i="1">
                              <a:latin typeface="Cambria Math" panose="02040503050406030204" pitchFamily="18" charset="0"/>
                            </a:rPr>
                            <m:t>/</m:t>
                          </m:r>
                          <m:r>
                            <a:rPr lang="en-US" altLang="ja-JP" sz="2800" i="1">
                              <a:latin typeface="Cambria Math" panose="02040503050406030204" pitchFamily="18" charset="0"/>
                            </a:rPr>
                            <m:t>𝜆</m:t>
                          </m:r>
                        </m:sup>
                      </m:sSup>
                      <m:r>
                        <a:rPr lang="en-US" altLang="ja-JP" sz="2800" i="1">
                          <a:latin typeface="Cambria Math" panose="02040503050406030204" pitchFamily="18" charset="0"/>
                        </a:rPr>
                        <m:t>+</m:t>
                      </m:r>
                      <m:r>
                        <a:rPr lang="en-US" altLang="ja-JP" sz="2800" i="1">
                          <a:latin typeface="Cambria Math" panose="02040503050406030204" pitchFamily="18" charset="0"/>
                        </a:rPr>
                        <m:t>𝐷</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𝑒</m:t>
                          </m:r>
                        </m:e>
                        <m:sup>
                          <m:r>
                            <a:rPr lang="en-US" altLang="ja-JP" sz="2800" i="1">
                              <a:latin typeface="Cambria Math" panose="02040503050406030204" pitchFamily="18" charset="0"/>
                            </a:rPr>
                            <m:t>𝑥</m:t>
                          </m:r>
                          <m:r>
                            <a:rPr lang="en-US" altLang="ja-JP" sz="2800" i="1">
                              <a:latin typeface="Cambria Math" panose="02040503050406030204" pitchFamily="18" charset="0"/>
                            </a:rPr>
                            <m:t>/</m:t>
                          </m:r>
                          <m:r>
                            <a:rPr lang="en-US" altLang="ja-JP" sz="2800" i="1">
                              <a:latin typeface="Cambria Math" panose="02040503050406030204" pitchFamily="18" charset="0"/>
                            </a:rPr>
                            <m:t>𝜆</m:t>
                          </m:r>
                        </m:sup>
                      </m:sSup>
                    </m:oMath>
                  </m:oMathPara>
                </a14:m>
                <a:endParaRPr lang="ja-JP" altLang="en-US" sz="2800" dirty="0"/>
              </a:p>
            </p:txBody>
          </p:sp>
        </mc:Choice>
        <mc:Fallback xmlns="">
          <p:sp>
            <p:nvSpPr>
              <p:cNvPr id="3" name="テキスト ボックス 2">
                <a:extLst>
                  <a:ext uri="{FF2B5EF4-FFF2-40B4-BE49-F238E27FC236}">
                    <a16:creationId xmlns:a16="http://schemas.microsoft.com/office/drawing/2014/main" id="{B533FB85-555B-E2FE-C2CA-E6D2729EDCFB}"/>
                  </a:ext>
                </a:extLst>
              </p:cNvPr>
              <p:cNvSpPr txBox="1">
                <a:spLocks noRot="1" noChangeAspect="1" noMove="1" noResize="1" noEditPoints="1" noAdjustHandles="1" noChangeArrowheads="1" noChangeShapeType="1" noTextEdit="1"/>
              </p:cNvSpPr>
              <p:nvPr/>
            </p:nvSpPr>
            <p:spPr>
              <a:xfrm>
                <a:off x="6608951" y="441769"/>
                <a:ext cx="3229410" cy="451086"/>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2A7E54D-5BD3-547A-1879-08BD9F37ACEF}"/>
                  </a:ext>
                </a:extLst>
              </p:cNvPr>
              <p:cNvSpPr txBox="1"/>
              <p:nvPr/>
            </p:nvSpPr>
            <p:spPr>
              <a:xfrm>
                <a:off x="4372879" y="962685"/>
                <a:ext cx="5986575" cy="1363900"/>
              </a:xfrm>
              <a:prstGeom prst="rect">
                <a:avLst/>
              </a:prstGeom>
              <a:noFill/>
            </p:spPr>
            <p:txBody>
              <a:bodyPr wrap="none" rtlCol="0">
                <a:spAutoFit/>
              </a:bodyPr>
              <a:lstStyle/>
              <a:p>
                <a:r>
                  <a:rPr lang="en-US" altLang="ja-JP" sz="2400" dirty="0"/>
                  <a:t>We impose </a:t>
                </a:r>
              </a:p>
              <a:p>
                <a14:m>
                  <m:oMath xmlns:m="http://schemas.openxmlformats.org/officeDocument/2006/math">
                    <m:r>
                      <a:rPr lang="en-US" altLang="ja-JP" sz="2400" i="1">
                        <a:latin typeface="Cambria Math" panose="02040503050406030204" pitchFamily="18" charset="0"/>
                      </a:rPr>
                      <m:t>𝐵</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m:t>
                        </m:r>
                      </m:e>
                    </m:d>
                    <m:r>
                      <a:rPr lang="en-US" altLang="ja-JP" sz="2400" i="1">
                        <a:latin typeface="Cambria Math" panose="02040503050406030204" pitchFamily="18" charset="0"/>
                      </a:rPr>
                      <m:t>=</m:t>
                    </m:r>
                  </m:oMath>
                </a14:m>
                <a:r>
                  <a:rPr lang="en-US" altLang="ja-JP" sz="2400" dirty="0"/>
                  <a:t>finite : </a:t>
                </a:r>
                <a:r>
                  <a:rPr lang="ja-JP" altLang="en-US" sz="2400" dirty="0"/>
                  <a:t>  </a:t>
                </a:r>
                <a:r>
                  <a:rPr lang="en-US" altLang="ja-JP" sz="2400" dirty="0"/>
                  <a:t> </a:t>
                </a:r>
                <a14:m>
                  <m:oMath xmlns:m="http://schemas.openxmlformats.org/officeDocument/2006/math">
                    <m:r>
                      <a:rPr lang="en-US" altLang="ja-JP" sz="2400" i="1">
                        <a:latin typeface="Cambria Math" panose="02040503050406030204" pitchFamily="18" charset="0"/>
                      </a:rPr>
                      <m:t>𝐷</m:t>
                    </m:r>
                    <m:r>
                      <a:rPr lang="en-US" altLang="ja-JP" sz="2400" i="1">
                        <a:latin typeface="Cambria Math" panose="02040503050406030204" pitchFamily="18" charset="0"/>
                      </a:rPr>
                      <m:t>=0</m:t>
                    </m:r>
                  </m:oMath>
                </a14:m>
                <a:r>
                  <a:rPr lang="en-US" altLang="ja-JP" sz="2400" dirty="0"/>
                  <a:t>    </a:t>
                </a:r>
                <a:r>
                  <a:rPr lang="ja-JP" altLang="en-US" sz="2400" dirty="0"/>
                  <a:t>→    </a:t>
                </a:r>
                <a14:m>
                  <m:oMath xmlns:m="http://schemas.openxmlformats.org/officeDocument/2006/math">
                    <m:r>
                      <a:rPr lang="en-US" altLang="ja-JP" sz="2400" i="1">
                        <a:latin typeface="Cambria Math" panose="02040503050406030204" pitchFamily="18" charset="0"/>
                      </a:rPr>
                      <m:t>𝐵</m:t>
                    </m:r>
                    <m:r>
                      <a:rPr lang="en-US" altLang="ja-JP" sz="2400" i="1">
                        <a:latin typeface="Cambria Math" panose="02040503050406030204" pitchFamily="18" charset="0"/>
                      </a:rPr>
                      <m:t>=</m:t>
                    </m:r>
                    <m:r>
                      <a:rPr lang="en-US" altLang="ja-JP" sz="2400" i="1">
                        <a:latin typeface="Cambria Math" panose="02040503050406030204" pitchFamily="18" charset="0"/>
                      </a:rPr>
                      <m:t>𝐶</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𝜆</m:t>
                        </m:r>
                      </m:sup>
                    </m:sSup>
                  </m:oMath>
                </a14:m>
                <a:r>
                  <a:rPr lang="en-US" altLang="ja-JP" sz="2400" dirty="0"/>
                  <a:t> </a:t>
                </a:r>
              </a:p>
              <a:p>
                <a14:m>
                  <m:oMath xmlns:m="http://schemas.openxmlformats.org/officeDocument/2006/math">
                    <m:r>
                      <a:rPr lang="en-US" altLang="ja-JP" sz="2400" i="1">
                        <a:latin typeface="Cambria Math" panose="02040503050406030204" pitchFamily="18" charset="0"/>
                      </a:rPr>
                      <m:t>𝐵</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0</m:t>
                        </m:r>
                      </m:e>
                    </m:d>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𝐵</m:t>
                        </m:r>
                      </m:e>
                      <m:sub>
                        <m:r>
                          <a:rPr lang="en-US" altLang="ja-JP" sz="2400" i="1">
                            <a:latin typeface="Cambria Math" panose="02040503050406030204" pitchFamily="18" charset="0"/>
                          </a:rPr>
                          <m:t>0</m:t>
                        </m:r>
                      </m:sub>
                    </m:sSub>
                  </m:oMath>
                </a14:m>
                <a:r>
                  <a:rPr lang="ja-JP" altLang="en-US" sz="2400" dirty="0"/>
                  <a:t> </a:t>
                </a:r>
                <a:r>
                  <a:rPr lang="en-US" altLang="ja-JP" sz="2400" dirty="0"/>
                  <a:t>:    </a:t>
                </a:r>
                <a14:m>
                  <m:oMath xmlns:m="http://schemas.openxmlformats.org/officeDocument/2006/math">
                    <m:r>
                      <a:rPr lang="en-US" altLang="ja-JP" sz="2400" i="1">
                        <a:latin typeface="Cambria Math" panose="02040503050406030204" pitchFamily="18" charset="0"/>
                      </a:rPr>
                      <m:t>𝐶</m:t>
                    </m:r>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𝐵</m:t>
                        </m:r>
                      </m:e>
                      <m:sub>
                        <m:r>
                          <a:rPr lang="en-US" altLang="ja-JP" sz="2400" i="1">
                            <a:latin typeface="Cambria Math" panose="02040503050406030204" pitchFamily="18" charset="0"/>
                          </a:rPr>
                          <m:t>0</m:t>
                        </m:r>
                      </m:sub>
                    </m:sSub>
                  </m:oMath>
                </a14:m>
                <a:r>
                  <a:rPr lang="ja-JP" altLang="en-US" sz="2400" dirty="0"/>
                  <a:t> →    </a:t>
                </a:r>
                <a14:m>
                  <m:oMath xmlns:m="http://schemas.openxmlformats.org/officeDocument/2006/math">
                    <m:r>
                      <a:rPr lang="en-US" altLang="ja-JP" sz="3200" i="1">
                        <a:latin typeface="Cambria Math" panose="02040503050406030204" pitchFamily="18" charset="0"/>
                      </a:rPr>
                      <m:t>𝐵</m:t>
                    </m:r>
                    <m:r>
                      <a:rPr lang="en-US" altLang="ja-JP" sz="3200" i="1">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𝐵</m:t>
                        </m:r>
                      </m:e>
                      <m:sub>
                        <m:r>
                          <a:rPr lang="en-US" altLang="ja-JP" sz="3200" i="1">
                            <a:latin typeface="Cambria Math" panose="02040503050406030204" pitchFamily="18" charset="0"/>
                          </a:rPr>
                          <m:t>0</m:t>
                        </m:r>
                      </m:sub>
                    </m:sSub>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r>
                          <a:rPr lang="en-US" altLang="ja-JP" sz="3200" i="1">
                            <a:latin typeface="Cambria Math" panose="02040503050406030204" pitchFamily="18" charset="0"/>
                          </a:rPr>
                          <m:t>𝑥</m:t>
                        </m:r>
                        <m:r>
                          <a:rPr lang="en-US" altLang="ja-JP" sz="3200" i="1">
                            <a:latin typeface="Cambria Math" panose="02040503050406030204" pitchFamily="18" charset="0"/>
                          </a:rPr>
                          <m:t>/</m:t>
                        </m:r>
                        <m:r>
                          <a:rPr lang="en-US" altLang="ja-JP" sz="3200" i="1">
                            <a:latin typeface="Cambria Math" panose="02040503050406030204" pitchFamily="18" charset="0"/>
                          </a:rPr>
                          <m:t>𝜆</m:t>
                        </m:r>
                      </m:sup>
                    </m:sSup>
                  </m:oMath>
                </a14:m>
                <a:endParaRPr lang="ja-JP" altLang="en-US" sz="2400" dirty="0"/>
              </a:p>
            </p:txBody>
          </p:sp>
        </mc:Choice>
        <mc:Fallback xmlns="">
          <p:sp>
            <p:nvSpPr>
              <p:cNvPr id="4" name="テキスト ボックス 3">
                <a:extLst>
                  <a:ext uri="{FF2B5EF4-FFF2-40B4-BE49-F238E27FC236}">
                    <a16:creationId xmlns:a16="http://schemas.microsoft.com/office/drawing/2014/main" id="{C2A7E54D-5BD3-547A-1879-08BD9F37ACEF}"/>
                  </a:ext>
                </a:extLst>
              </p:cNvPr>
              <p:cNvSpPr txBox="1">
                <a:spLocks noRot="1" noChangeAspect="1" noMove="1" noResize="1" noEditPoints="1" noAdjustHandles="1" noChangeArrowheads="1" noChangeShapeType="1" noTextEdit="1"/>
              </p:cNvSpPr>
              <p:nvPr/>
            </p:nvSpPr>
            <p:spPr>
              <a:xfrm>
                <a:off x="4372879" y="962685"/>
                <a:ext cx="5986575" cy="1363900"/>
              </a:xfrm>
              <a:prstGeom prst="rect">
                <a:avLst/>
              </a:prstGeom>
              <a:blipFill>
                <a:blip r:embed="rId3"/>
                <a:stretch>
                  <a:fillRect l="-1527" t="-3571" b="-7589"/>
                </a:stretch>
              </a:blipFill>
            </p:spPr>
            <p:txBody>
              <a:bodyPr/>
              <a:lstStyle/>
              <a:p>
                <a:r>
                  <a:rPr lang="ja-JP" altLang="en-US">
                    <a:noFill/>
                  </a:rPr>
                  <a:t> </a:t>
                </a:r>
              </a:p>
            </p:txBody>
          </p:sp>
        </mc:Fallback>
      </mc:AlternateContent>
      <p:sp>
        <p:nvSpPr>
          <p:cNvPr id="5" name="正方形/長方形 4">
            <a:extLst>
              <a:ext uri="{FF2B5EF4-FFF2-40B4-BE49-F238E27FC236}">
                <a16:creationId xmlns:a16="http://schemas.microsoft.com/office/drawing/2014/main" id="{86C9ED4B-48F4-34EB-8654-ED8BBE6232D6}"/>
              </a:ext>
            </a:extLst>
          </p:cNvPr>
          <p:cNvSpPr/>
          <p:nvPr/>
        </p:nvSpPr>
        <p:spPr>
          <a:xfrm>
            <a:off x="7828088" y="1727124"/>
            <a:ext cx="2511654" cy="65871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テキスト ボックス 5">
            <a:extLst>
              <a:ext uri="{FF2B5EF4-FFF2-40B4-BE49-F238E27FC236}">
                <a16:creationId xmlns:a16="http://schemas.microsoft.com/office/drawing/2014/main" id="{9D3B62C6-6BC5-1A3B-FA1F-B4D885EEDB82}"/>
              </a:ext>
            </a:extLst>
          </p:cNvPr>
          <p:cNvSpPr txBox="1"/>
          <p:nvPr/>
        </p:nvSpPr>
        <p:spPr>
          <a:xfrm>
            <a:off x="29184" y="41659"/>
            <a:ext cx="2762654" cy="400110"/>
          </a:xfrm>
          <a:prstGeom prst="rect">
            <a:avLst/>
          </a:prstGeom>
          <a:noFill/>
          <a:ln>
            <a:solidFill>
              <a:schemeClr val="tx1"/>
            </a:solidFill>
          </a:ln>
        </p:spPr>
        <p:txBody>
          <a:bodyPr wrap="square">
            <a:spAutoFit/>
          </a:bodyPr>
          <a:lstStyle/>
          <a:p>
            <a:pPr algn="ctr"/>
            <a:r>
              <a:rPr lang="en-US" altLang="ja-JP" sz="2000" b="1" dirty="0"/>
              <a:t>3.2 </a:t>
            </a:r>
            <a:r>
              <a:rPr lang="ja-JP" altLang="en-US" sz="2000" b="1" dirty="0"/>
              <a:t>ロンドン方程式</a:t>
            </a:r>
            <a:endParaRPr kumimoji="1" lang="en-US" altLang="ja-JP" sz="2000" b="1" dirty="0"/>
          </a:p>
        </p:txBody>
      </p:sp>
      <p:sp>
        <p:nvSpPr>
          <p:cNvPr id="7" name="テキスト ボックス 6">
            <a:extLst>
              <a:ext uri="{FF2B5EF4-FFF2-40B4-BE49-F238E27FC236}">
                <a16:creationId xmlns:a16="http://schemas.microsoft.com/office/drawing/2014/main" id="{4556E366-0848-FFB5-E329-A1DC8C73FD6D}"/>
              </a:ext>
            </a:extLst>
          </p:cNvPr>
          <p:cNvSpPr txBox="1"/>
          <p:nvPr/>
        </p:nvSpPr>
        <p:spPr>
          <a:xfrm>
            <a:off x="104400" y="871962"/>
            <a:ext cx="2552302" cy="707886"/>
          </a:xfrm>
          <a:prstGeom prst="rect">
            <a:avLst/>
          </a:prstGeom>
          <a:noFill/>
          <a:ln w="25400">
            <a:solidFill>
              <a:schemeClr val="tx1"/>
            </a:solidFill>
          </a:ln>
        </p:spPr>
        <p:txBody>
          <a:bodyPr wrap="none" rtlCol="0">
            <a:spAutoFit/>
          </a:bodyPr>
          <a:lstStyle/>
          <a:p>
            <a:r>
              <a:rPr kumimoji="1" lang="ja-JP" altLang="en-US" sz="4000" dirty="0"/>
              <a:t>問題</a:t>
            </a:r>
            <a:r>
              <a:rPr kumimoji="1" lang="en-US" altLang="ja-JP" sz="4000" dirty="0"/>
              <a:t>1 (</a:t>
            </a:r>
            <a:r>
              <a:rPr kumimoji="1" lang="ja-JP" altLang="en-US" sz="4000" dirty="0"/>
              <a:t>解</a:t>
            </a:r>
            <a:r>
              <a:rPr kumimoji="1" lang="en-US" altLang="ja-JP" sz="4000" dirty="0"/>
              <a:t>)</a:t>
            </a:r>
            <a:endParaRPr kumimoji="1" lang="ja-JP" altLang="en-US" sz="4000"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B5E5392-EC82-6309-5B7A-C3A85EA577FE}"/>
                  </a:ext>
                </a:extLst>
              </p:cNvPr>
              <p:cNvSpPr txBox="1"/>
              <p:nvPr/>
            </p:nvSpPr>
            <p:spPr>
              <a:xfrm>
                <a:off x="413611" y="2512281"/>
                <a:ext cx="5582682" cy="661720"/>
              </a:xfrm>
              <a:prstGeom prst="rect">
                <a:avLst/>
              </a:prstGeom>
              <a:noFill/>
            </p:spPr>
            <p:txBody>
              <a:bodyPr wrap="none" rtlCol="0">
                <a:spAutoFit/>
              </a:bodyPr>
              <a:lstStyle/>
              <a:p>
                <a:r>
                  <a:rPr lang="en-US" altLang="ja-JP" sz="2400" dirty="0"/>
                  <a:t>(2) Calculate </a:t>
                </a:r>
                <a14:m>
                  <m:oMath xmlns:m="http://schemas.openxmlformats.org/officeDocument/2006/math">
                    <m:r>
                      <a:rPr lang="en-US" altLang="ja-JP" sz="2400" b="1" i="1">
                        <a:latin typeface="Cambria Math" panose="02040503050406030204" pitchFamily="18" charset="0"/>
                      </a:rPr>
                      <m:t>𝒋</m:t>
                    </m:r>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𝜇</m:t>
                            </m:r>
                          </m:e>
                          <m:sub>
                            <m:r>
                              <a:rPr lang="en-US" altLang="ja-JP" sz="2400" i="1">
                                <a:latin typeface="Cambria Math" panose="02040503050406030204" pitchFamily="18" charset="0"/>
                              </a:rPr>
                              <m:t>0</m:t>
                            </m:r>
                          </m:sub>
                        </m:sSub>
                      </m:den>
                    </m:f>
                    <m:r>
                      <m:rPr>
                        <m:sty m:val="p"/>
                      </m:rPr>
                      <a:rPr lang="en-US" altLang="ja-JP" sz="2400">
                        <a:latin typeface="Cambria Math" panose="02040503050406030204" pitchFamily="18" charset="0"/>
                      </a:rPr>
                      <m:t>rot</m:t>
                    </m:r>
                    <m:r>
                      <a:rPr lang="en-US" altLang="ja-JP" sz="2400" b="1" i="1">
                        <a:latin typeface="Cambria Math" panose="02040503050406030204" pitchFamily="18" charset="0"/>
                      </a:rPr>
                      <m:t>𝑩</m:t>
                    </m:r>
                  </m:oMath>
                </a14:m>
                <a:r>
                  <a:rPr lang="en-US" altLang="ja-JP" sz="2400" b="1" dirty="0"/>
                  <a:t>. </a:t>
                </a:r>
                <a:r>
                  <a:rPr lang="en-US" altLang="ja-JP" sz="2400" dirty="0"/>
                  <a:t>Then you get</a:t>
                </a:r>
                <a:endParaRPr lang="ja-JP" altLang="en-US" sz="2400" dirty="0"/>
              </a:p>
            </p:txBody>
          </p:sp>
        </mc:Choice>
        <mc:Fallback xmlns="">
          <p:sp>
            <p:nvSpPr>
              <p:cNvPr id="8" name="テキスト ボックス 7">
                <a:extLst>
                  <a:ext uri="{FF2B5EF4-FFF2-40B4-BE49-F238E27FC236}">
                    <a16:creationId xmlns:a16="http://schemas.microsoft.com/office/drawing/2014/main" id="{5B5E5392-EC82-6309-5B7A-C3A85EA577FE}"/>
                  </a:ext>
                </a:extLst>
              </p:cNvPr>
              <p:cNvSpPr txBox="1">
                <a:spLocks noRot="1" noChangeAspect="1" noMove="1" noResize="1" noEditPoints="1" noAdjustHandles="1" noChangeArrowheads="1" noChangeShapeType="1" noTextEdit="1"/>
              </p:cNvSpPr>
              <p:nvPr/>
            </p:nvSpPr>
            <p:spPr>
              <a:xfrm>
                <a:off x="413611" y="2512281"/>
                <a:ext cx="5582682" cy="661720"/>
              </a:xfrm>
              <a:prstGeom prst="rect">
                <a:avLst/>
              </a:prstGeom>
              <a:blipFill>
                <a:blip r:embed="rId4"/>
                <a:stretch>
                  <a:fillRect l="-1747" r="-655" b="-27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91A149D2-B50E-5C8D-B22D-03826EAA0BD9}"/>
                  </a:ext>
                </a:extLst>
              </p:cNvPr>
              <p:cNvSpPr txBox="1"/>
              <p:nvPr/>
            </p:nvSpPr>
            <p:spPr>
              <a:xfrm>
                <a:off x="6240620" y="2483329"/>
                <a:ext cx="1148327" cy="7421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1" i="1">
                          <a:latin typeface="Cambria Math" panose="02040503050406030204" pitchFamily="18" charset="0"/>
                        </a:rPr>
                        <m:t>𝒋</m:t>
                      </m:r>
                      <m:r>
                        <a:rPr lang="en-US" altLang="ja-JP" i="1">
                          <a:latin typeface="Cambria Math" panose="02040503050406030204" pitchFamily="18" charset="0"/>
                        </a:rPr>
                        <m:t>=</m:t>
                      </m:r>
                      <m:d>
                        <m:dPr>
                          <m:ctrlPr>
                            <a:rPr lang="en-US" altLang="ja-JP" i="1">
                              <a:latin typeface="Cambria Math" panose="02040503050406030204" pitchFamily="18" charset="0"/>
                            </a:rPr>
                          </m:ctrlPr>
                        </m:dPr>
                        <m:e>
                          <m:m>
                            <m:mPr>
                              <m:mcs>
                                <m:mc>
                                  <m:mcPr>
                                    <m:count m:val="1"/>
                                    <m:mcJc m:val="center"/>
                                  </m:mcPr>
                                </m:mc>
                              </m:mcs>
                              <m:ctrlPr>
                                <a:rPr lang="en-US" altLang="ja-JP" i="1">
                                  <a:latin typeface="Cambria Math" panose="02040503050406030204" pitchFamily="18" charset="0"/>
                                </a:rPr>
                              </m:ctrlPr>
                            </m:mPr>
                            <m:mr>
                              <m:e>
                                <m:r>
                                  <m:rPr>
                                    <m:brk m:alnAt="7"/>
                                  </m:rPr>
                                  <a:rPr lang="en-US" altLang="ja-JP" i="1">
                                    <a:latin typeface="Cambria Math" panose="02040503050406030204" pitchFamily="18" charset="0"/>
                                  </a:rPr>
                                  <m:t>0</m:t>
                                </m:r>
                              </m:e>
                            </m:mr>
                            <m:mr>
                              <m:e>
                                <m:r>
                                  <a:rPr lang="en-US" altLang="ja-JP" i="1">
                                    <a:latin typeface="Cambria Math" panose="02040503050406030204" pitchFamily="18" charset="0"/>
                                  </a:rPr>
                                  <m:t>𝑗</m:t>
                                </m:r>
                                <m:r>
                                  <a:rPr lang="en-US" altLang="ja-JP" i="1">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e>
                            </m:mr>
                            <m:mr>
                              <m:e>
                                <m:r>
                                  <a:rPr lang="en-US" altLang="ja-JP" i="1">
                                    <a:latin typeface="Cambria Math" panose="02040503050406030204" pitchFamily="18" charset="0"/>
                                  </a:rPr>
                                  <m:t>0</m:t>
                                </m:r>
                              </m:e>
                            </m:mr>
                          </m:m>
                        </m:e>
                      </m:d>
                    </m:oMath>
                  </m:oMathPara>
                </a14:m>
                <a:endParaRPr lang="ja-JP" altLang="en-US" dirty="0"/>
              </a:p>
            </p:txBody>
          </p:sp>
        </mc:Choice>
        <mc:Fallback xmlns="">
          <p:sp>
            <p:nvSpPr>
              <p:cNvPr id="9" name="テキスト ボックス 8">
                <a:extLst>
                  <a:ext uri="{FF2B5EF4-FFF2-40B4-BE49-F238E27FC236}">
                    <a16:creationId xmlns:a16="http://schemas.microsoft.com/office/drawing/2014/main" id="{91A149D2-B50E-5C8D-B22D-03826EAA0BD9}"/>
                  </a:ext>
                </a:extLst>
              </p:cNvPr>
              <p:cNvSpPr txBox="1">
                <a:spLocks noRot="1" noChangeAspect="1" noMove="1" noResize="1" noEditPoints="1" noAdjustHandles="1" noChangeArrowheads="1" noChangeShapeType="1" noTextEdit="1"/>
              </p:cNvSpPr>
              <p:nvPr/>
            </p:nvSpPr>
            <p:spPr>
              <a:xfrm>
                <a:off x="6240620" y="2483329"/>
                <a:ext cx="1148327" cy="742191"/>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42BC5037-B4E7-A785-D236-63D0D0ECB0DE}"/>
                  </a:ext>
                </a:extLst>
              </p:cNvPr>
              <p:cNvSpPr txBox="1"/>
              <p:nvPr/>
            </p:nvSpPr>
            <p:spPr>
              <a:xfrm>
                <a:off x="7974604" y="2514003"/>
                <a:ext cx="2288640" cy="754181"/>
              </a:xfrm>
              <a:prstGeom prst="rect">
                <a:avLst/>
              </a:prstGeom>
              <a:noFill/>
              <a:ln w="3175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𝑗</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𝑥</m:t>
                          </m:r>
                        </m:e>
                      </m:d>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𝐵</m:t>
                              </m:r>
                            </m:e>
                            <m:sub>
                              <m:r>
                                <a:rPr lang="en-US" altLang="ja-JP" sz="2400" i="1">
                                  <a:latin typeface="Cambria Math" panose="02040503050406030204" pitchFamily="18" charset="0"/>
                                </a:rPr>
                                <m:t>0</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𝜇</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𝜆</m:t>
                          </m:r>
                        </m:den>
                      </m:f>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r>
                            <a:rPr lang="en-US" altLang="ja-JP" sz="2400" i="1">
                              <a:latin typeface="Cambria Math" panose="02040503050406030204" pitchFamily="18" charset="0"/>
                            </a:rPr>
                            <m:t>−</m:t>
                          </m:r>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𝜆</m:t>
                          </m:r>
                        </m:sup>
                      </m:sSup>
                    </m:oMath>
                  </m:oMathPara>
                </a14:m>
                <a:endParaRPr lang="ja-JP" altLang="en-US" sz="2400" dirty="0"/>
              </a:p>
            </p:txBody>
          </p:sp>
        </mc:Choice>
        <mc:Fallback xmlns="">
          <p:sp>
            <p:nvSpPr>
              <p:cNvPr id="10" name="テキスト ボックス 9">
                <a:extLst>
                  <a:ext uri="{FF2B5EF4-FFF2-40B4-BE49-F238E27FC236}">
                    <a16:creationId xmlns:a16="http://schemas.microsoft.com/office/drawing/2014/main" id="{42BC5037-B4E7-A785-D236-63D0D0ECB0DE}"/>
                  </a:ext>
                </a:extLst>
              </p:cNvPr>
              <p:cNvSpPr txBox="1">
                <a:spLocks noRot="1" noChangeAspect="1" noMove="1" noResize="1" noEditPoints="1" noAdjustHandles="1" noChangeArrowheads="1" noChangeShapeType="1" noTextEdit="1"/>
              </p:cNvSpPr>
              <p:nvPr/>
            </p:nvSpPr>
            <p:spPr>
              <a:xfrm>
                <a:off x="7974604" y="2514003"/>
                <a:ext cx="2288640" cy="754181"/>
              </a:xfrm>
              <a:prstGeom prst="rect">
                <a:avLst/>
              </a:prstGeom>
              <a:blipFill>
                <a:blip r:embed="rId6"/>
                <a:stretch>
                  <a:fillRect/>
                </a:stretch>
              </a:blipFill>
              <a:ln w="31750">
                <a:solidFill>
                  <a:srgbClr val="FF0000"/>
                </a:solidFill>
              </a:ln>
            </p:spPr>
            <p:txBody>
              <a:bodyPr/>
              <a:lstStyle/>
              <a:p>
                <a:r>
                  <a:rPr lang="ja-JP" altLang="en-US">
                    <a:noFill/>
                  </a:rPr>
                  <a:t> </a:t>
                </a:r>
              </a:p>
            </p:txBody>
          </p:sp>
        </mc:Fallback>
      </mc:AlternateContent>
      <p:sp>
        <p:nvSpPr>
          <p:cNvPr id="11" name="正方形/長方形 10">
            <a:extLst>
              <a:ext uri="{FF2B5EF4-FFF2-40B4-BE49-F238E27FC236}">
                <a16:creationId xmlns:a16="http://schemas.microsoft.com/office/drawing/2014/main" id="{82B0834C-4195-A176-7FE3-20F0B971B6C3}"/>
              </a:ext>
            </a:extLst>
          </p:cNvPr>
          <p:cNvSpPr/>
          <p:nvPr/>
        </p:nvSpPr>
        <p:spPr>
          <a:xfrm>
            <a:off x="9435954" y="3883918"/>
            <a:ext cx="2304662" cy="201522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2" name="直線矢印コネクタ 11">
            <a:extLst>
              <a:ext uri="{FF2B5EF4-FFF2-40B4-BE49-F238E27FC236}">
                <a16:creationId xmlns:a16="http://schemas.microsoft.com/office/drawing/2014/main" id="{2ED1A8DA-E5B0-7853-3229-E1383E2CD377}"/>
              </a:ext>
            </a:extLst>
          </p:cNvPr>
          <p:cNvCxnSpPr/>
          <p:nvPr/>
        </p:nvCxnSpPr>
        <p:spPr>
          <a:xfrm>
            <a:off x="9351984" y="5747522"/>
            <a:ext cx="25939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F21B7984-B170-D83E-ACF4-2DBC2D2306AF}"/>
              </a:ext>
            </a:extLst>
          </p:cNvPr>
          <p:cNvCxnSpPr/>
          <p:nvPr/>
        </p:nvCxnSpPr>
        <p:spPr>
          <a:xfrm flipV="1">
            <a:off x="9426632" y="3589818"/>
            <a:ext cx="0" cy="23093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F92E5E9-5F38-7FC4-4E5C-29CC46B9FF55}"/>
              </a:ext>
            </a:extLst>
          </p:cNvPr>
          <p:cNvSpPr txBox="1"/>
          <p:nvPr/>
        </p:nvSpPr>
        <p:spPr>
          <a:xfrm>
            <a:off x="11740617" y="5815166"/>
            <a:ext cx="45719" cy="369332"/>
          </a:xfrm>
          <a:prstGeom prst="rect">
            <a:avLst/>
          </a:prstGeom>
          <a:noFill/>
        </p:spPr>
        <p:txBody>
          <a:bodyPr wrap="square" rtlCol="0">
            <a:spAutoFit/>
          </a:bodyPr>
          <a:lstStyle/>
          <a:p>
            <a:r>
              <a:rPr lang="en-US" altLang="ja-JP" i="1" dirty="0"/>
              <a:t>x</a:t>
            </a:r>
            <a:endParaRPr lang="ja-JP" altLang="en-US" i="1" dirty="0"/>
          </a:p>
        </p:txBody>
      </p:sp>
      <p:sp>
        <p:nvSpPr>
          <p:cNvPr id="15" name="テキスト ボックス 14">
            <a:extLst>
              <a:ext uri="{FF2B5EF4-FFF2-40B4-BE49-F238E27FC236}">
                <a16:creationId xmlns:a16="http://schemas.microsoft.com/office/drawing/2014/main" id="{4F07B88C-1ADC-7FFA-C839-5ED293AD701B}"/>
              </a:ext>
            </a:extLst>
          </p:cNvPr>
          <p:cNvSpPr txBox="1"/>
          <p:nvPr/>
        </p:nvSpPr>
        <p:spPr>
          <a:xfrm>
            <a:off x="9156041" y="3589817"/>
            <a:ext cx="298480" cy="369332"/>
          </a:xfrm>
          <a:prstGeom prst="rect">
            <a:avLst/>
          </a:prstGeom>
          <a:noFill/>
        </p:spPr>
        <p:txBody>
          <a:bodyPr wrap="none" rtlCol="0">
            <a:spAutoFit/>
          </a:bodyPr>
          <a:lstStyle/>
          <a:p>
            <a:r>
              <a:rPr lang="en-US" altLang="ja-JP" dirty="0"/>
              <a:t>y</a:t>
            </a:r>
            <a:endParaRPr lang="ja-JP" altLang="en-US" dirty="0"/>
          </a:p>
        </p:txBody>
      </p:sp>
      <p:sp>
        <p:nvSpPr>
          <p:cNvPr id="16" name="テキスト ボックス 15">
            <a:extLst>
              <a:ext uri="{FF2B5EF4-FFF2-40B4-BE49-F238E27FC236}">
                <a16:creationId xmlns:a16="http://schemas.microsoft.com/office/drawing/2014/main" id="{C139BB3B-3E82-F066-063C-0ABDA4B243F4}"/>
              </a:ext>
            </a:extLst>
          </p:cNvPr>
          <p:cNvSpPr txBox="1"/>
          <p:nvPr/>
        </p:nvSpPr>
        <p:spPr>
          <a:xfrm>
            <a:off x="10046677" y="3881500"/>
            <a:ext cx="1874231" cy="369332"/>
          </a:xfrm>
          <a:prstGeom prst="rect">
            <a:avLst/>
          </a:prstGeom>
          <a:noFill/>
        </p:spPr>
        <p:txBody>
          <a:bodyPr wrap="none" rtlCol="0">
            <a:spAutoFit/>
          </a:bodyPr>
          <a:lstStyle/>
          <a:p>
            <a:r>
              <a:rPr lang="en-US" altLang="ja-JP" dirty="0"/>
              <a:t>Superconductor</a:t>
            </a:r>
            <a:endParaRPr lang="ja-JP" altLang="en-US" dirty="0"/>
          </a:p>
        </p:txBody>
      </p:sp>
      <p:sp>
        <p:nvSpPr>
          <p:cNvPr id="17" name="楕円 16">
            <a:extLst>
              <a:ext uri="{FF2B5EF4-FFF2-40B4-BE49-F238E27FC236}">
                <a16:creationId xmlns:a16="http://schemas.microsoft.com/office/drawing/2014/main" id="{65E94693-4A80-94FD-FFBB-9CACF94C04D2}"/>
              </a:ext>
            </a:extLst>
          </p:cNvPr>
          <p:cNvSpPr>
            <a:spLocks noChangeAspect="1"/>
          </p:cNvSpPr>
          <p:nvPr/>
        </p:nvSpPr>
        <p:spPr>
          <a:xfrm>
            <a:off x="8751324" y="4506857"/>
            <a:ext cx="221685" cy="2216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 name="楕円 17">
            <a:extLst>
              <a:ext uri="{FF2B5EF4-FFF2-40B4-BE49-F238E27FC236}">
                <a16:creationId xmlns:a16="http://schemas.microsoft.com/office/drawing/2014/main" id="{13EEA2F2-E7DA-DB3C-E6C0-0ED59BE6F3C4}"/>
              </a:ext>
            </a:extLst>
          </p:cNvPr>
          <p:cNvSpPr>
            <a:spLocks noChangeAspect="1"/>
          </p:cNvSpPr>
          <p:nvPr/>
        </p:nvSpPr>
        <p:spPr>
          <a:xfrm>
            <a:off x="8659482" y="4421336"/>
            <a:ext cx="392727" cy="39272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4D33DC7B-AACA-F74C-6A19-B6E3C1C9E06E}"/>
                  </a:ext>
                </a:extLst>
              </p:cNvPr>
              <p:cNvSpPr/>
              <p:nvPr/>
            </p:nvSpPr>
            <p:spPr>
              <a:xfrm>
                <a:off x="8633004" y="4867194"/>
                <a:ext cx="4171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1" i="1">
                          <a:latin typeface="Cambria Math" panose="02040503050406030204" pitchFamily="18" charset="0"/>
                        </a:rPr>
                        <m:t>𝑩</m:t>
                      </m:r>
                    </m:oMath>
                  </m:oMathPara>
                </a14:m>
                <a:endParaRPr lang="ja-JP" altLang="en-US" dirty="0"/>
              </a:p>
            </p:txBody>
          </p:sp>
        </mc:Choice>
        <mc:Fallback xmlns="">
          <p:sp>
            <p:nvSpPr>
              <p:cNvPr id="19" name="正方形/長方形 18">
                <a:extLst>
                  <a:ext uri="{FF2B5EF4-FFF2-40B4-BE49-F238E27FC236}">
                    <a16:creationId xmlns:a16="http://schemas.microsoft.com/office/drawing/2014/main" id="{4D33DC7B-AACA-F74C-6A19-B6E3C1C9E06E}"/>
                  </a:ext>
                </a:extLst>
              </p:cNvPr>
              <p:cNvSpPr>
                <a:spLocks noRot="1" noChangeAspect="1" noMove="1" noResize="1" noEditPoints="1" noAdjustHandles="1" noChangeArrowheads="1" noChangeShapeType="1" noTextEdit="1"/>
              </p:cNvSpPr>
              <p:nvPr/>
            </p:nvSpPr>
            <p:spPr>
              <a:xfrm>
                <a:off x="8633004" y="4867194"/>
                <a:ext cx="417101" cy="369332"/>
              </a:xfrm>
              <a:prstGeom prst="rect">
                <a:avLst/>
              </a:prstGeom>
              <a:blipFill>
                <a:blip r:embed="rId7"/>
                <a:stretch>
                  <a:fillRect/>
                </a:stretch>
              </a:blipFill>
            </p:spPr>
            <p:txBody>
              <a:bodyPr/>
              <a:lstStyle/>
              <a:p>
                <a:r>
                  <a:rPr lang="ja-JP" altLang="en-US">
                    <a:noFill/>
                  </a:rPr>
                  <a:t> </a:t>
                </a:r>
              </a:p>
            </p:txBody>
          </p:sp>
        </mc:Fallback>
      </mc:AlternateContent>
      <p:cxnSp>
        <p:nvCxnSpPr>
          <p:cNvPr id="20" name="直線矢印コネクタ 19">
            <a:extLst>
              <a:ext uri="{FF2B5EF4-FFF2-40B4-BE49-F238E27FC236}">
                <a16:creationId xmlns:a16="http://schemas.microsoft.com/office/drawing/2014/main" id="{7258F73D-300E-4938-6A61-A7C7869386B8}"/>
              </a:ext>
            </a:extLst>
          </p:cNvPr>
          <p:cNvCxnSpPr>
            <a:cxnSpLocks/>
          </p:cNvCxnSpPr>
          <p:nvPr/>
        </p:nvCxnSpPr>
        <p:spPr>
          <a:xfrm flipV="1">
            <a:off x="9554067" y="4009155"/>
            <a:ext cx="0" cy="1710392"/>
          </a:xfrm>
          <a:prstGeom prst="straightConnector1">
            <a:avLst/>
          </a:prstGeom>
          <a:ln w="38100">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09431B9-8EFC-19B4-C52D-372C305005B0}"/>
              </a:ext>
            </a:extLst>
          </p:cNvPr>
          <p:cNvCxnSpPr>
            <a:cxnSpLocks/>
          </p:cNvCxnSpPr>
          <p:nvPr/>
        </p:nvCxnSpPr>
        <p:spPr>
          <a:xfrm flipV="1">
            <a:off x="9706467" y="4258820"/>
            <a:ext cx="0" cy="1285043"/>
          </a:xfrm>
          <a:prstGeom prst="straightConnector1">
            <a:avLst/>
          </a:prstGeom>
          <a:ln w="38100">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3F764678-8B3C-13EB-66E0-DB7D96A273B3}"/>
              </a:ext>
            </a:extLst>
          </p:cNvPr>
          <p:cNvCxnSpPr>
            <a:cxnSpLocks/>
          </p:cNvCxnSpPr>
          <p:nvPr/>
        </p:nvCxnSpPr>
        <p:spPr>
          <a:xfrm flipV="1">
            <a:off x="9858867" y="4437836"/>
            <a:ext cx="0" cy="965472"/>
          </a:xfrm>
          <a:prstGeom prst="straightConnector1">
            <a:avLst/>
          </a:prstGeom>
          <a:ln w="38100">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EE5709E-0CB2-DB0D-E4F8-03F5E547261B}"/>
              </a:ext>
            </a:extLst>
          </p:cNvPr>
          <p:cNvCxnSpPr>
            <a:cxnSpLocks/>
          </p:cNvCxnSpPr>
          <p:nvPr/>
        </p:nvCxnSpPr>
        <p:spPr>
          <a:xfrm flipV="1">
            <a:off x="10011267" y="4550485"/>
            <a:ext cx="0" cy="725374"/>
          </a:xfrm>
          <a:prstGeom prst="straightConnector1">
            <a:avLst/>
          </a:prstGeom>
          <a:ln w="38100">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3938041E-0050-6B2A-09AD-8AE1962C68A5}"/>
              </a:ext>
            </a:extLst>
          </p:cNvPr>
          <p:cNvCxnSpPr>
            <a:cxnSpLocks/>
          </p:cNvCxnSpPr>
          <p:nvPr/>
        </p:nvCxnSpPr>
        <p:spPr>
          <a:xfrm flipV="1">
            <a:off x="10163667" y="4666928"/>
            <a:ext cx="0" cy="495441"/>
          </a:xfrm>
          <a:prstGeom prst="straightConnector1">
            <a:avLst/>
          </a:prstGeom>
          <a:ln w="38100">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620F26D-44CD-43DB-07A6-A485E9D768D4}"/>
              </a:ext>
            </a:extLst>
          </p:cNvPr>
          <p:cNvCxnSpPr>
            <a:cxnSpLocks/>
          </p:cNvCxnSpPr>
          <p:nvPr/>
        </p:nvCxnSpPr>
        <p:spPr>
          <a:xfrm flipV="1">
            <a:off x="10316067" y="4780066"/>
            <a:ext cx="0" cy="307630"/>
          </a:xfrm>
          <a:prstGeom prst="straightConnector1">
            <a:avLst/>
          </a:prstGeom>
          <a:ln w="38100">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0B7D0AF2-7A8E-B5A4-5BFB-6A44433F35DF}"/>
                  </a:ext>
                </a:extLst>
              </p:cNvPr>
              <p:cNvSpPr/>
              <p:nvPr/>
            </p:nvSpPr>
            <p:spPr>
              <a:xfrm>
                <a:off x="10130503" y="5701322"/>
                <a:ext cx="36176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𝜆</m:t>
                      </m:r>
                    </m:oMath>
                  </m:oMathPara>
                </a14:m>
                <a:endParaRPr lang="ja-JP" altLang="en-US" dirty="0"/>
              </a:p>
            </p:txBody>
          </p:sp>
        </mc:Choice>
        <mc:Fallback xmlns="">
          <p:sp>
            <p:nvSpPr>
              <p:cNvPr id="26" name="正方形/長方形 25">
                <a:extLst>
                  <a:ext uri="{FF2B5EF4-FFF2-40B4-BE49-F238E27FC236}">
                    <a16:creationId xmlns:a16="http://schemas.microsoft.com/office/drawing/2014/main" id="{0B7D0AF2-7A8E-B5A4-5BFB-6A44433F35DF}"/>
                  </a:ext>
                </a:extLst>
              </p:cNvPr>
              <p:cNvSpPr>
                <a:spLocks noRot="1" noChangeAspect="1" noMove="1" noResize="1" noEditPoints="1" noAdjustHandles="1" noChangeArrowheads="1" noChangeShapeType="1" noTextEdit="1"/>
              </p:cNvSpPr>
              <p:nvPr/>
            </p:nvSpPr>
            <p:spPr>
              <a:xfrm>
                <a:off x="10130503" y="5701322"/>
                <a:ext cx="361766" cy="369332"/>
              </a:xfrm>
              <a:prstGeom prst="rect">
                <a:avLst/>
              </a:prstGeom>
              <a:blipFill>
                <a:blip r:embed="rId8"/>
                <a:stretch>
                  <a:fillRect/>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977ED880-E5BE-3604-C010-2FA81E9C539E}"/>
              </a:ext>
            </a:extLst>
          </p:cNvPr>
          <p:cNvSpPr txBox="1"/>
          <p:nvPr/>
        </p:nvSpPr>
        <p:spPr>
          <a:xfrm>
            <a:off x="9167566" y="5683478"/>
            <a:ext cx="361762" cy="369332"/>
          </a:xfrm>
          <a:prstGeom prst="rect">
            <a:avLst/>
          </a:prstGeom>
          <a:noFill/>
        </p:spPr>
        <p:txBody>
          <a:bodyPr wrap="square" rtlCol="0">
            <a:spAutoFit/>
          </a:bodyPr>
          <a:lstStyle/>
          <a:p>
            <a:r>
              <a:rPr lang="en-US" altLang="ja-JP" i="1" dirty="0"/>
              <a:t>0</a:t>
            </a:r>
            <a:endParaRPr lang="ja-JP" altLang="en-US" i="1" dirty="0"/>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2838506C-798E-5B4F-6F90-387A404C6360}"/>
                  </a:ext>
                </a:extLst>
              </p:cNvPr>
              <p:cNvSpPr txBox="1"/>
              <p:nvPr/>
            </p:nvSpPr>
            <p:spPr>
              <a:xfrm>
                <a:off x="139558" y="4155124"/>
                <a:ext cx="8084098" cy="1938992"/>
              </a:xfrm>
              <a:prstGeom prst="rect">
                <a:avLst/>
              </a:prstGeom>
              <a:noFill/>
            </p:spPr>
            <p:txBody>
              <a:bodyPr wrap="square" rtlCol="0">
                <a:spAutoFit/>
              </a:bodyPr>
              <a:lstStyle/>
              <a:p>
                <a:r>
                  <a:rPr kumimoji="1" lang="en-US" altLang="ja-JP" sz="2400" dirty="0"/>
                  <a:t>※</a:t>
                </a:r>
                <a:r>
                  <a:rPr kumimoji="1" lang="ja-JP" altLang="en-US" sz="2400" dirty="0"/>
                  <a:t>超伝導空洞の内壁でも同じことが起こっていて、空洞内部に閉じ込めらえたマイクロ波磁場と電流は空洞内壁の表面から</a:t>
                </a:r>
                <a14:m>
                  <m:oMath xmlns:m="http://schemas.openxmlformats.org/officeDocument/2006/math">
                    <m:r>
                      <a:rPr kumimoji="1" lang="en-US" altLang="ja-JP" sz="2400" b="0" i="1" smtClean="0">
                        <a:latin typeface="Cambria Math" panose="02040503050406030204" pitchFamily="18" charset="0"/>
                      </a:rPr>
                      <m:t>𝜆</m:t>
                    </m:r>
                  </m:oMath>
                </a14:m>
                <a:r>
                  <a:rPr kumimoji="1" lang="ja-JP" altLang="en-US" sz="2400" dirty="0"/>
                  <a:t>程度（</a:t>
                </a:r>
                <a:r>
                  <a:rPr lang="ja-JP" altLang="en-US" sz="2400" dirty="0"/>
                  <a:t>数十</a:t>
                </a:r>
                <a:r>
                  <a:rPr lang="en-US" altLang="ja-JP" sz="2400" dirty="0"/>
                  <a:t>nm</a:t>
                </a:r>
                <a:r>
                  <a:rPr lang="ja-JP" altLang="en-US" sz="2400" dirty="0"/>
                  <a:t>から数百</a:t>
                </a:r>
                <a:r>
                  <a:rPr lang="en-US" altLang="ja-JP" sz="2400" dirty="0"/>
                  <a:t>nm </a:t>
                </a:r>
                <a:r>
                  <a:rPr kumimoji="1" lang="ja-JP" altLang="en-US" sz="2400" dirty="0"/>
                  <a:t>）で減衰する。</a:t>
                </a:r>
                <a:r>
                  <a:rPr lang="ja-JP" altLang="en-US" sz="2400" dirty="0"/>
                  <a:t>したがって</a:t>
                </a:r>
                <a:r>
                  <a:rPr kumimoji="1" lang="ja-JP" altLang="en-US" sz="2400" b="0" dirty="0"/>
                  <a:t>、</a:t>
                </a:r>
                <a:r>
                  <a:rPr kumimoji="1" lang="ja-JP" altLang="en-US" sz="2400" b="1" dirty="0">
                    <a:solidFill>
                      <a:srgbClr val="FF0000"/>
                    </a:solidFill>
                  </a:rPr>
                  <a:t>超伝導空洞の性能のかなりの部分が表面の僅か</a:t>
                </a:r>
                <a:r>
                  <a:rPr kumimoji="1" lang="en-US" altLang="ja-JP" sz="2400" b="1" dirty="0">
                    <a:solidFill>
                      <a:srgbClr val="FF0000"/>
                    </a:solidFill>
                  </a:rPr>
                  <a:t>100</a:t>
                </a:r>
                <a:r>
                  <a:rPr lang="en-US" altLang="ja-JP" sz="2400" b="1" dirty="0">
                    <a:solidFill>
                      <a:srgbClr val="FF0000"/>
                    </a:solidFill>
                  </a:rPr>
                  <a:t>nm</a:t>
                </a:r>
                <a:r>
                  <a:rPr lang="ja-JP" altLang="en-US" sz="2400" b="1" dirty="0">
                    <a:solidFill>
                      <a:srgbClr val="FF0000"/>
                    </a:solidFill>
                  </a:rPr>
                  <a:t>程度の厚みで決まることになる</a:t>
                </a:r>
                <a:r>
                  <a:rPr lang="ja-JP" altLang="en-US" sz="2400" dirty="0"/>
                  <a:t>。</a:t>
                </a:r>
                <a:endParaRPr lang="en-US" altLang="ja-JP" sz="2400" dirty="0"/>
              </a:p>
            </p:txBody>
          </p:sp>
        </mc:Choice>
        <mc:Fallback xmlns="">
          <p:sp>
            <p:nvSpPr>
              <p:cNvPr id="29" name="テキスト ボックス 28">
                <a:extLst>
                  <a:ext uri="{FF2B5EF4-FFF2-40B4-BE49-F238E27FC236}">
                    <a16:creationId xmlns:a16="http://schemas.microsoft.com/office/drawing/2014/main" id="{2838506C-798E-5B4F-6F90-387A404C6360}"/>
                  </a:ext>
                </a:extLst>
              </p:cNvPr>
              <p:cNvSpPr txBox="1">
                <a:spLocks noRot="1" noChangeAspect="1" noMove="1" noResize="1" noEditPoints="1" noAdjustHandles="1" noChangeArrowheads="1" noChangeShapeType="1" noTextEdit="1"/>
              </p:cNvSpPr>
              <p:nvPr/>
            </p:nvSpPr>
            <p:spPr>
              <a:xfrm>
                <a:off x="139558" y="4155124"/>
                <a:ext cx="8084098" cy="1938992"/>
              </a:xfrm>
              <a:prstGeom prst="rect">
                <a:avLst/>
              </a:prstGeom>
              <a:blipFill>
                <a:blip r:embed="rId9"/>
                <a:stretch>
                  <a:fillRect l="-1207" t="-2516" r="-302" b="-6289"/>
                </a:stretch>
              </a:blipFill>
            </p:spPr>
            <p:txBody>
              <a:bodyPr/>
              <a:lstStyle/>
              <a:p>
                <a:r>
                  <a:rPr lang="ja-JP" altLang="en-US">
                    <a:noFill/>
                  </a:rPr>
                  <a:t> </a:t>
                </a:r>
              </a:p>
            </p:txBody>
          </p:sp>
        </mc:Fallback>
      </mc:AlternateContent>
      <p:sp>
        <p:nvSpPr>
          <p:cNvPr id="31" name="テキスト ボックス 30">
            <a:extLst>
              <a:ext uri="{FF2B5EF4-FFF2-40B4-BE49-F238E27FC236}">
                <a16:creationId xmlns:a16="http://schemas.microsoft.com/office/drawing/2014/main" id="{28874410-E313-B507-8232-02CA068158C0}"/>
              </a:ext>
            </a:extLst>
          </p:cNvPr>
          <p:cNvSpPr txBox="1"/>
          <p:nvPr/>
        </p:nvSpPr>
        <p:spPr>
          <a:xfrm>
            <a:off x="666903" y="6054905"/>
            <a:ext cx="6147880" cy="646331"/>
          </a:xfrm>
          <a:prstGeom prst="rect">
            <a:avLst/>
          </a:prstGeom>
          <a:noFill/>
        </p:spPr>
        <p:txBody>
          <a:bodyPr wrap="square">
            <a:spAutoFit/>
          </a:bodyPr>
          <a:lstStyle/>
          <a:p>
            <a:r>
              <a:rPr kumimoji="1" lang="ja-JP" altLang="en-US" sz="1800" dirty="0"/>
              <a:t>他にも、内壁の発熱を外壁へと逃がす熱伝導が重要である。その意味で高純度ニオブの利用は必須。</a:t>
            </a:r>
          </a:p>
        </p:txBody>
      </p:sp>
      <p:sp>
        <p:nvSpPr>
          <p:cNvPr id="28" name="四角形: 角を丸くする 27">
            <a:extLst>
              <a:ext uri="{FF2B5EF4-FFF2-40B4-BE49-F238E27FC236}">
                <a16:creationId xmlns:a16="http://schemas.microsoft.com/office/drawing/2014/main" id="{9821B868-A257-B416-6C2D-1F3477521A36}"/>
              </a:ext>
            </a:extLst>
          </p:cNvPr>
          <p:cNvSpPr/>
          <p:nvPr/>
        </p:nvSpPr>
        <p:spPr>
          <a:xfrm>
            <a:off x="39756" y="3881501"/>
            <a:ext cx="8223655" cy="2879370"/>
          </a:xfrm>
          <a:prstGeom prst="roundRect">
            <a:avLst/>
          </a:prstGeom>
          <a:noFill/>
          <a:ln w="254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051092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4CA0435-0F8F-0D21-B926-7673152DAF3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427787" y="1950838"/>
            <a:ext cx="7180782" cy="4580844"/>
          </a:xfrm>
          <a:prstGeom prst="rect">
            <a:avLst/>
          </a:prstGeom>
        </p:spPr>
      </p:pic>
      <p:sp>
        <p:nvSpPr>
          <p:cNvPr id="4" name="テキスト ボックス 3">
            <a:extLst>
              <a:ext uri="{FF2B5EF4-FFF2-40B4-BE49-F238E27FC236}">
                <a16:creationId xmlns:a16="http://schemas.microsoft.com/office/drawing/2014/main" id="{69340D9F-B8FC-E5EA-2048-A06401C99E77}"/>
              </a:ext>
            </a:extLst>
          </p:cNvPr>
          <p:cNvSpPr txBox="1"/>
          <p:nvPr/>
        </p:nvSpPr>
        <p:spPr>
          <a:xfrm>
            <a:off x="123854" y="103474"/>
            <a:ext cx="1210588" cy="707886"/>
          </a:xfrm>
          <a:prstGeom prst="rect">
            <a:avLst/>
          </a:prstGeom>
          <a:noFill/>
          <a:ln w="25400">
            <a:solidFill>
              <a:schemeClr val="tx1"/>
            </a:solidFill>
          </a:ln>
        </p:spPr>
        <p:txBody>
          <a:bodyPr wrap="none" rtlCol="0">
            <a:spAutoFit/>
          </a:bodyPr>
          <a:lstStyle/>
          <a:p>
            <a:r>
              <a:rPr kumimoji="1" lang="ja-JP" altLang="en-US" sz="4000" dirty="0"/>
              <a:t>補足</a:t>
            </a:r>
          </a:p>
        </p:txBody>
      </p:sp>
      <p:sp>
        <p:nvSpPr>
          <p:cNvPr id="5" name="テキスト ボックス 4">
            <a:extLst>
              <a:ext uri="{FF2B5EF4-FFF2-40B4-BE49-F238E27FC236}">
                <a16:creationId xmlns:a16="http://schemas.microsoft.com/office/drawing/2014/main" id="{AA2A9156-EFDF-7C05-FA50-5F2E003FEE48}"/>
              </a:ext>
            </a:extLst>
          </p:cNvPr>
          <p:cNvSpPr txBox="1"/>
          <p:nvPr/>
        </p:nvSpPr>
        <p:spPr>
          <a:xfrm>
            <a:off x="1439693" y="9381"/>
            <a:ext cx="10742579" cy="1938992"/>
          </a:xfrm>
          <a:prstGeom prst="rect">
            <a:avLst/>
          </a:prstGeom>
          <a:noFill/>
        </p:spPr>
        <p:txBody>
          <a:bodyPr wrap="square" rtlCol="0">
            <a:spAutoFit/>
          </a:bodyPr>
          <a:lstStyle/>
          <a:p>
            <a:r>
              <a:rPr kumimoji="1" lang="ja-JP" altLang="en-US" sz="2400" dirty="0"/>
              <a:t>ロンドン方程式は、磁場が強くなると正しくなくなる。遮蔽電流が強くなり過ぎて、超伝導の破壊が進み、ロンドン長が長くなる。深さによって電流の強さが異なるから、超伝導破壊の程度も深さに依存し、ロンドン長も深さに依存する。よって強い磁場下では、ロンドン理論ではなく</a:t>
            </a:r>
            <a:r>
              <a:rPr kumimoji="1" lang="en-US" altLang="ja-JP" sz="2400" dirty="0"/>
              <a:t>BCS</a:t>
            </a:r>
            <a:r>
              <a:rPr kumimoji="1" lang="ja-JP" altLang="en-US" sz="2400" dirty="0"/>
              <a:t>理論を用いて（電流による対破壊の効果を取りいれて）計算する必要がある。</a:t>
            </a:r>
          </a:p>
        </p:txBody>
      </p:sp>
      <p:sp>
        <p:nvSpPr>
          <p:cNvPr id="6" name="テキスト ボックス 5">
            <a:extLst>
              <a:ext uri="{FF2B5EF4-FFF2-40B4-BE49-F238E27FC236}">
                <a16:creationId xmlns:a16="http://schemas.microsoft.com/office/drawing/2014/main" id="{20CD53CC-63EC-4DD5-4FE5-78F50572427D}"/>
              </a:ext>
            </a:extLst>
          </p:cNvPr>
          <p:cNvSpPr txBox="1"/>
          <p:nvPr/>
        </p:nvSpPr>
        <p:spPr>
          <a:xfrm>
            <a:off x="1167659" y="2962515"/>
            <a:ext cx="1415772" cy="830997"/>
          </a:xfrm>
          <a:prstGeom prst="rect">
            <a:avLst/>
          </a:prstGeom>
          <a:noFill/>
        </p:spPr>
        <p:txBody>
          <a:bodyPr wrap="none" rtlCol="0">
            <a:spAutoFit/>
          </a:bodyPr>
          <a:lstStyle/>
          <a:p>
            <a:r>
              <a:rPr kumimoji="1" lang="ja-JP" altLang="en-US" sz="2400" b="1" dirty="0"/>
              <a:t>磁場分布</a:t>
            </a:r>
            <a:endParaRPr kumimoji="1" lang="en-US" altLang="ja-JP" sz="2400" b="1" dirty="0"/>
          </a:p>
          <a:p>
            <a:r>
              <a:rPr kumimoji="1" lang="ja-JP" altLang="en-US" sz="2400" b="1" dirty="0"/>
              <a:t>電流分布</a:t>
            </a:r>
          </a:p>
        </p:txBody>
      </p:sp>
      <p:sp>
        <p:nvSpPr>
          <p:cNvPr id="7" name="テキスト ボックス 6">
            <a:extLst>
              <a:ext uri="{FF2B5EF4-FFF2-40B4-BE49-F238E27FC236}">
                <a16:creationId xmlns:a16="http://schemas.microsoft.com/office/drawing/2014/main" id="{4F74B505-7616-4C42-2FA7-5EC0E2E032AD}"/>
              </a:ext>
            </a:extLst>
          </p:cNvPr>
          <p:cNvSpPr txBox="1"/>
          <p:nvPr/>
        </p:nvSpPr>
        <p:spPr>
          <a:xfrm>
            <a:off x="9413131" y="2511801"/>
            <a:ext cx="2339102" cy="1569660"/>
          </a:xfrm>
          <a:prstGeom prst="rect">
            <a:avLst/>
          </a:prstGeom>
          <a:noFill/>
        </p:spPr>
        <p:txBody>
          <a:bodyPr wrap="none" rtlCol="0">
            <a:spAutoFit/>
          </a:bodyPr>
          <a:lstStyle/>
          <a:p>
            <a:r>
              <a:rPr lang="ja-JP" altLang="en-US" sz="2400" b="1" dirty="0"/>
              <a:t>ロンドン長</a:t>
            </a:r>
            <a:endParaRPr lang="en-US" altLang="ja-JP" sz="2400" b="1" dirty="0"/>
          </a:p>
          <a:p>
            <a:endParaRPr lang="en-US" altLang="ja-JP" sz="2400" b="1" dirty="0"/>
          </a:p>
          <a:p>
            <a:endParaRPr lang="en-US" altLang="ja-JP" sz="2400" b="1" dirty="0"/>
          </a:p>
          <a:p>
            <a:r>
              <a:rPr lang="ja-JP" altLang="en-US" sz="2400" b="1" dirty="0"/>
              <a:t>超伝導ギャップ</a:t>
            </a:r>
            <a:endParaRPr kumimoji="1" lang="en-US" altLang="ja-JP" sz="2400" b="1" dirty="0"/>
          </a:p>
        </p:txBody>
      </p:sp>
      <p:sp>
        <p:nvSpPr>
          <p:cNvPr id="9" name="テキスト ボックス 8">
            <a:extLst>
              <a:ext uri="{FF2B5EF4-FFF2-40B4-BE49-F238E27FC236}">
                <a16:creationId xmlns:a16="http://schemas.microsoft.com/office/drawing/2014/main" id="{63FD73B0-C9DE-B390-9323-BFF72A26235B}"/>
              </a:ext>
            </a:extLst>
          </p:cNvPr>
          <p:cNvSpPr txBox="1"/>
          <p:nvPr/>
        </p:nvSpPr>
        <p:spPr>
          <a:xfrm>
            <a:off x="4185121" y="6498396"/>
            <a:ext cx="5097703" cy="307777"/>
          </a:xfrm>
          <a:prstGeom prst="rect">
            <a:avLst/>
          </a:prstGeom>
          <a:noFill/>
        </p:spPr>
        <p:txBody>
          <a:bodyPr wrap="square">
            <a:spAutoFit/>
          </a:bodyPr>
          <a:lstStyle/>
          <a:p>
            <a:r>
              <a:rPr lang="fr-FR" altLang="ja-JP" sz="1400" dirty="0">
                <a:solidFill>
                  <a:srgbClr val="0070C0"/>
                </a:solidFill>
              </a:rPr>
              <a:t>T. Kubo, Supercond. Sci. Technol. </a:t>
            </a:r>
            <a:r>
              <a:rPr lang="fr-FR" altLang="ja-JP" sz="1400" b="1" dirty="0">
                <a:solidFill>
                  <a:srgbClr val="0070C0"/>
                </a:solidFill>
              </a:rPr>
              <a:t>34</a:t>
            </a:r>
            <a:r>
              <a:rPr lang="fr-FR" altLang="ja-JP" sz="1400" dirty="0">
                <a:solidFill>
                  <a:srgbClr val="0070C0"/>
                </a:solidFill>
              </a:rPr>
              <a:t>, 045006 (2021) </a:t>
            </a:r>
            <a:endParaRPr lang="ja-JP" altLang="en-US" sz="1400" dirty="0">
              <a:solidFill>
                <a:srgbClr val="0070C0"/>
              </a:solidFill>
            </a:endParaRPr>
          </a:p>
        </p:txBody>
      </p:sp>
    </p:spTree>
    <p:extLst>
      <p:ext uri="{BB962C8B-B14F-4D97-AF65-F5344CB8AC3E}">
        <p14:creationId xmlns:p14="http://schemas.microsoft.com/office/powerpoint/2010/main" val="13573516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CE2F947-73A7-5FF3-C295-8EF923A522B2}"/>
              </a:ext>
            </a:extLst>
          </p:cNvPr>
          <p:cNvSpPr txBox="1"/>
          <p:nvPr/>
        </p:nvSpPr>
        <p:spPr>
          <a:xfrm>
            <a:off x="2965174" y="2635772"/>
            <a:ext cx="6261652" cy="923330"/>
          </a:xfrm>
          <a:prstGeom prst="rect">
            <a:avLst/>
          </a:prstGeom>
          <a:noFill/>
          <a:ln w="63500">
            <a:solidFill>
              <a:schemeClr val="tx1"/>
            </a:solidFill>
          </a:ln>
        </p:spPr>
        <p:txBody>
          <a:bodyPr wrap="square">
            <a:spAutoFit/>
          </a:bodyPr>
          <a:lstStyle/>
          <a:p>
            <a:pPr algn="ctr"/>
            <a:r>
              <a:rPr lang="en-US" altLang="ja-JP" sz="5400" b="1" dirty="0"/>
              <a:t>3.3 </a:t>
            </a:r>
            <a:r>
              <a:rPr lang="ja-JP" altLang="en-US" sz="5400" b="1" dirty="0"/>
              <a:t>磁束の量子化</a:t>
            </a:r>
            <a:endParaRPr kumimoji="1" lang="en-US" altLang="ja-JP" sz="5400" b="1" dirty="0"/>
          </a:p>
        </p:txBody>
      </p:sp>
      <p:sp>
        <p:nvSpPr>
          <p:cNvPr id="3" name="テキスト ボックス 2">
            <a:extLst>
              <a:ext uri="{FF2B5EF4-FFF2-40B4-BE49-F238E27FC236}">
                <a16:creationId xmlns:a16="http://schemas.microsoft.com/office/drawing/2014/main" id="{B540B56C-DDED-4469-0587-0732526D63D8}"/>
              </a:ext>
            </a:extLst>
          </p:cNvPr>
          <p:cNvSpPr txBox="1"/>
          <p:nvPr/>
        </p:nvSpPr>
        <p:spPr>
          <a:xfrm>
            <a:off x="1562318" y="3965713"/>
            <a:ext cx="10014280" cy="523220"/>
          </a:xfrm>
          <a:prstGeom prst="rect">
            <a:avLst/>
          </a:prstGeom>
          <a:noFill/>
        </p:spPr>
        <p:txBody>
          <a:bodyPr wrap="none" rtlCol="0">
            <a:spAutoFit/>
          </a:bodyPr>
          <a:lstStyle/>
          <a:p>
            <a:r>
              <a:rPr kumimoji="1" lang="en-US" altLang="ja-JP" sz="2800" dirty="0">
                <a:solidFill>
                  <a:srgbClr val="FF0000"/>
                </a:solidFill>
              </a:rPr>
              <a:t>※</a:t>
            </a:r>
            <a:r>
              <a:rPr kumimoji="1" lang="ja-JP" altLang="en-US" sz="2800" dirty="0">
                <a:solidFill>
                  <a:srgbClr val="FF0000"/>
                </a:solidFill>
              </a:rPr>
              <a:t>この話は、</a:t>
            </a:r>
            <a:r>
              <a:rPr lang="en-US" altLang="ja-JP" sz="2800" dirty="0">
                <a:solidFill>
                  <a:srgbClr val="FF0000"/>
                </a:solidFill>
              </a:rPr>
              <a:t>3.5</a:t>
            </a:r>
            <a:r>
              <a:rPr lang="ja-JP" altLang="en-US" sz="2800" dirty="0">
                <a:solidFill>
                  <a:srgbClr val="FF0000"/>
                </a:solidFill>
              </a:rPr>
              <a:t>節「</a:t>
            </a:r>
            <a:r>
              <a:rPr kumimoji="1" lang="ja-JP" altLang="en-US" sz="2800" dirty="0">
                <a:solidFill>
                  <a:srgbClr val="FF0000"/>
                </a:solidFill>
              </a:rPr>
              <a:t>下部臨界磁場」を理解するのに必要です</a:t>
            </a:r>
          </a:p>
        </p:txBody>
      </p:sp>
      <p:sp>
        <p:nvSpPr>
          <p:cNvPr id="4" name="テキスト ボックス 3">
            <a:extLst>
              <a:ext uri="{FF2B5EF4-FFF2-40B4-BE49-F238E27FC236}">
                <a16:creationId xmlns:a16="http://schemas.microsoft.com/office/drawing/2014/main" id="{34649EC3-016D-7FCE-4E58-C729B7F817FB}"/>
              </a:ext>
            </a:extLst>
          </p:cNvPr>
          <p:cNvSpPr txBox="1"/>
          <p:nvPr/>
        </p:nvSpPr>
        <p:spPr>
          <a:xfrm>
            <a:off x="-1468060" y="3042383"/>
            <a:ext cx="1338828" cy="923330"/>
          </a:xfrm>
          <a:prstGeom prst="rect">
            <a:avLst/>
          </a:prstGeom>
          <a:noFill/>
        </p:spPr>
        <p:txBody>
          <a:bodyPr wrap="none" rtlCol="0">
            <a:spAutoFit/>
          </a:bodyPr>
          <a:lstStyle/>
          <a:p>
            <a:r>
              <a:rPr kumimoji="1" lang="en-US" altLang="ja-JP" dirty="0"/>
              <a:t>3.3: </a:t>
            </a:r>
          </a:p>
          <a:p>
            <a:r>
              <a:rPr kumimoji="1" lang="ja-JP" altLang="en-US" dirty="0"/>
              <a:t>問題含めて</a:t>
            </a:r>
            <a:endParaRPr kumimoji="1" lang="en-US" altLang="ja-JP" dirty="0"/>
          </a:p>
          <a:p>
            <a:r>
              <a:rPr kumimoji="1" lang="en-US" altLang="ja-JP" dirty="0"/>
              <a:t>5</a:t>
            </a:r>
            <a:r>
              <a:rPr kumimoji="1" lang="ja-JP" altLang="en-US" dirty="0"/>
              <a:t>分くらい</a:t>
            </a:r>
            <a:endParaRPr kumimoji="1" lang="en-US" altLang="ja-JP" dirty="0"/>
          </a:p>
        </p:txBody>
      </p:sp>
      <p:sp>
        <p:nvSpPr>
          <p:cNvPr id="5" name="テキスト ボックス 4">
            <a:extLst>
              <a:ext uri="{FF2B5EF4-FFF2-40B4-BE49-F238E27FC236}">
                <a16:creationId xmlns:a16="http://schemas.microsoft.com/office/drawing/2014/main" id="{1A0E71CA-0C1E-AD91-09F7-12A805653E97}"/>
              </a:ext>
            </a:extLst>
          </p:cNvPr>
          <p:cNvSpPr txBox="1"/>
          <p:nvPr/>
        </p:nvSpPr>
        <p:spPr>
          <a:xfrm>
            <a:off x="-1399933" y="1597587"/>
            <a:ext cx="1119217" cy="369332"/>
          </a:xfrm>
          <a:prstGeom prst="rect">
            <a:avLst/>
          </a:prstGeom>
          <a:noFill/>
        </p:spPr>
        <p:txBody>
          <a:bodyPr wrap="none" rtlCol="0">
            <a:spAutoFit/>
          </a:bodyPr>
          <a:lstStyle/>
          <a:p>
            <a:r>
              <a:rPr kumimoji="1" lang="en-US" altLang="ja-JP" dirty="0"/>
              <a:t>3.2: 10</a:t>
            </a:r>
            <a:r>
              <a:rPr kumimoji="1" lang="ja-JP" altLang="en-US" dirty="0"/>
              <a:t>分</a:t>
            </a:r>
          </a:p>
        </p:txBody>
      </p:sp>
      <p:sp>
        <p:nvSpPr>
          <p:cNvPr id="6" name="テキスト ボックス 5">
            <a:extLst>
              <a:ext uri="{FF2B5EF4-FFF2-40B4-BE49-F238E27FC236}">
                <a16:creationId xmlns:a16="http://schemas.microsoft.com/office/drawing/2014/main" id="{6187BADC-1775-2074-DE9D-EE1DAE745A7D}"/>
              </a:ext>
            </a:extLst>
          </p:cNvPr>
          <p:cNvSpPr txBox="1"/>
          <p:nvPr/>
        </p:nvSpPr>
        <p:spPr>
          <a:xfrm>
            <a:off x="-1551416" y="447260"/>
            <a:ext cx="1422184" cy="646331"/>
          </a:xfrm>
          <a:prstGeom prst="rect">
            <a:avLst/>
          </a:prstGeom>
          <a:noFill/>
        </p:spPr>
        <p:txBody>
          <a:bodyPr wrap="none" rtlCol="0">
            <a:spAutoFit/>
          </a:bodyPr>
          <a:lstStyle/>
          <a:p>
            <a:r>
              <a:rPr kumimoji="1" lang="en-US" altLang="ja-JP" dirty="0"/>
              <a:t>1-3.1</a:t>
            </a:r>
            <a:r>
              <a:rPr kumimoji="1" lang="ja-JP" altLang="en-US" dirty="0"/>
              <a:t>までで</a:t>
            </a:r>
            <a:endParaRPr kumimoji="1" lang="en-US" altLang="ja-JP" dirty="0"/>
          </a:p>
          <a:p>
            <a:r>
              <a:rPr kumimoji="1" lang="en-US" altLang="ja-JP" dirty="0"/>
              <a:t>20</a:t>
            </a:r>
            <a:r>
              <a:rPr kumimoji="1" lang="ja-JP" altLang="en-US" dirty="0"/>
              <a:t>分くらい</a:t>
            </a:r>
          </a:p>
        </p:txBody>
      </p:sp>
    </p:spTree>
    <p:extLst>
      <p:ext uri="{BB962C8B-B14F-4D97-AF65-F5344CB8AC3E}">
        <p14:creationId xmlns:p14="http://schemas.microsoft.com/office/powerpoint/2010/main" val="131135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CA6AE7A-8B96-51B3-DA10-8BB442643D08}"/>
              </a:ext>
            </a:extLst>
          </p:cNvPr>
          <p:cNvSpPr txBox="1"/>
          <p:nvPr/>
        </p:nvSpPr>
        <p:spPr>
          <a:xfrm>
            <a:off x="19456" y="19456"/>
            <a:ext cx="1503938" cy="400110"/>
          </a:xfrm>
          <a:prstGeom prst="rect">
            <a:avLst/>
          </a:prstGeom>
          <a:noFill/>
          <a:ln>
            <a:solidFill>
              <a:schemeClr val="tx1"/>
            </a:solidFill>
          </a:ln>
        </p:spPr>
        <p:txBody>
          <a:bodyPr wrap="none" rtlCol="0">
            <a:spAutoFit/>
          </a:bodyPr>
          <a:lstStyle/>
          <a:p>
            <a:r>
              <a:rPr kumimoji="1" lang="en-US" altLang="ja-JP" sz="2000" b="1" dirty="0"/>
              <a:t>1. </a:t>
            </a:r>
            <a:r>
              <a:rPr kumimoji="1" lang="ja-JP" altLang="en-US" sz="2000" b="1" dirty="0"/>
              <a:t>はじめに</a:t>
            </a:r>
          </a:p>
        </p:txBody>
      </p:sp>
      <p:sp>
        <p:nvSpPr>
          <p:cNvPr id="3" name="テキスト ボックス 2">
            <a:extLst>
              <a:ext uri="{FF2B5EF4-FFF2-40B4-BE49-F238E27FC236}">
                <a16:creationId xmlns:a16="http://schemas.microsoft.com/office/drawing/2014/main" id="{8CB2BF76-2980-C7F3-267C-14A593CF788B}"/>
              </a:ext>
            </a:extLst>
          </p:cNvPr>
          <p:cNvSpPr txBox="1"/>
          <p:nvPr/>
        </p:nvSpPr>
        <p:spPr>
          <a:xfrm>
            <a:off x="0" y="975360"/>
            <a:ext cx="12191999" cy="3108543"/>
          </a:xfrm>
          <a:prstGeom prst="rect">
            <a:avLst/>
          </a:prstGeom>
          <a:noFill/>
        </p:spPr>
        <p:txBody>
          <a:bodyPr wrap="square" rtlCol="0">
            <a:spAutoFit/>
          </a:bodyPr>
          <a:lstStyle/>
          <a:p>
            <a:pPr marL="457200" indent="-457200">
              <a:buFont typeface="Wingdings" panose="05000000000000000000" pitchFamily="2" charset="2"/>
              <a:buChar char="l"/>
            </a:pPr>
            <a:r>
              <a:rPr kumimoji="1" lang="ja-JP" altLang="en-US" sz="2800" dirty="0"/>
              <a:t>スライド左上に　　　　　と書かれているページは</a:t>
            </a:r>
            <a:r>
              <a:rPr kumimoji="1" lang="ja-JP" altLang="en-US" sz="2800" b="1" dirty="0"/>
              <a:t>本講義のレベルを超えた詳細な計算を必要とする部分</a:t>
            </a:r>
            <a:r>
              <a:rPr kumimoji="1" lang="ja-JP" altLang="en-US" sz="2800" dirty="0"/>
              <a:t>なので、雰囲気だけ分かってもらえれば良いと思っています。</a:t>
            </a:r>
          </a:p>
          <a:p>
            <a:pPr marL="457200" indent="-457200">
              <a:buFont typeface="Wingdings" panose="05000000000000000000" pitchFamily="2" charset="2"/>
              <a:buChar char="l"/>
            </a:pPr>
            <a:endParaRPr kumimoji="1" lang="en-US" altLang="ja-JP" sz="2800" dirty="0"/>
          </a:p>
          <a:p>
            <a:pPr marL="457200" indent="-457200">
              <a:buFont typeface="Wingdings" panose="05000000000000000000" pitchFamily="2" charset="2"/>
              <a:buChar char="l"/>
            </a:pPr>
            <a:endParaRPr lang="en-US" altLang="ja-JP" sz="2800" dirty="0"/>
          </a:p>
          <a:p>
            <a:pPr marL="457200" indent="-457200">
              <a:buFont typeface="Wingdings" panose="05000000000000000000" pitchFamily="2" charset="2"/>
              <a:buChar char="l"/>
            </a:pPr>
            <a:endParaRPr kumimoji="1" lang="en-US" altLang="ja-JP" sz="2800" dirty="0"/>
          </a:p>
          <a:p>
            <a:pPr marL="457200" indent="-457200">
              <a:buFont typeface="Wingdings" panose="05000000000000000000" pitchFamily="2" charset="2"/>
              <a:buChar char="l"/>
            </a:pPr>
            <a:endParaRPr lang="en-US" altLang="ja-JP" sz="2800" dirty="0"/>
          </a:p>
        </p:txBody>
      </p:sp>
      <p:sp>
        <p:nvSpPr>
          <p:cNvPr id="4" name="テキスト ボックス 3">
            <a:extLst>
              <a:ext uri="{FF2B5EF4-FFF2-40B4-BE49-F238E27FC236}">
                <a16:creationId xmlns:a16="http://schemas.microsoft.com/office/drawing/2014/main" id="{C06B441C-F533-C54E-DA89-41C865486C9B}"/>
              </a:ext>
            </a:extLst>
          </p:cNvPr>
          <p:cNvSpPr txBox="1"/>
          <p:nvPr/>
        </p:nvSpPr>
        <p:spPr>
          <a:xfrm>
            <a:off x="3403765" y="834892"/>
            <a:ext cx="1005403" cy="584775"/>
          </a:xfrm>
          <a:prstGeom prst="rect">
            <a:avLst/>
          </a:prstGeom>
          <a:noFill/>
          <a:ln w="25400">
            <a:solidFill>
              <a:schemeClr val="tx1"/>
            </a:solidFill>
          </a:ln>
        </p:spPr>
        <p:txBody>
          <a:bodyPr wrap="none" rtlCol="0">
            <a:spAutoFit/>
          </a:bodyPr>
          <a:lstStyle/>
          <a:p>
            <a:r>
              <a:rPr kumimoji="1" lang="ja-JP" altLang="en-US" sz="3200" dirty="0"/>
              <a:t>補足</a:t>
            </a:r>
          </a:p>
        </p:txBody>
      </p:sp>
    </p:spTree>
    <p:extLst>
      <p:ext uri="{BB962C8B-B14F-4D97-AF65-F5344CB8AC3E}">
        <p14:creationId xmlns:p14="http://schemas.microsoft.com/office/powerpoint/2010/main" val="16983372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ローチャート: 磁気ディスク 2">
            <a:extLst>
              <a:ext uri="{FF2B5EF4-FFF2-40B4-BE49-F238E27FC236}">
                <a16:creationId xmlns:a16="http://schemas.microsoft.com/office/drawing/2014/main" id="{4FD08C24-1892-49DE-84A3-08DAF47A92D2}"/>
              </a:ext>
            </a:extLst>
          </p:cNvPr>
          <p:cNvSpPr/>
          <p:nvPr/>
        </p:nvSpPr>
        <p:spPr>
          <a:xfrm>
            <a:off x="7722341" y="836984"/>
            <a:ext cx="1756948" cy="993229"/>
          </a:xfrm>
          <a:prstGeom prst="flowChartMagneticDisk">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楕円 4">
            <a:extLst>
              <a:ext uri="{FF2B5EF4-FFF2-40B4-BE49-F238E27FC236}">
                <a16:creationId xmlns:a16="http://schemas.microsoft.com/office/drawing/2014/main" id="{4C9F2815-1C24-4C54-A4AF-99EFF49732D9}"/>
              </a:ext>
            </a:extLst>
          </p:cNvPr>
          <p:cNvSpPr/>
          <p:nvPr/>
        </p:nvSpPr>
        <p:spPr>
          <a:xfrm>
            <a:off x="8279778" y="933764"/>
            <a:ext cx="642070" cy="114756"/>
          </a:xfrm>
          <a:prstGeom prst="ellips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楕円 5">
            <a:extLst>
              <a:ext uri="{FF2B5EF4-FFF2-40B4-BE49-F238E27FC236}">
                <a16:creationId xmlns:a16="http://schemas.microsoft.com/office/drawing/2014/main" id="{DEB94C19-0585-4317-BDC5-FDE3BD575B20}"/>
              </a:ext>
            </a:extLst>
          </p:cNvPr>
          <p:cNvSpPr>
            <a:spLocks noChangeAspect="1"/>
          </p:cNvSpPr>
          <p:nvPr/>
        </p:nvSpPr>
        <p:spPr>
          <a:xfrm>
            <a:off x="9929863" y="318485"/>
            <a:ext cx="1934801" cy="1934801"/>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楕円 6">
            <a:extLst>
              <a:ext uri="{FF2B5EF4-FFF2-40B4-BE49-F238E27FC236}">
                <a16:creationId xmlns:a16="http://schemas.microsoft.com/office/drawing/2014/main" id="{52435562-B47B-467C-BB01-681442392C56}"/>
              </a:ext>
            </a:extLst>
          </p:cNvPr>
          <p:cNvSpPr>
            <a:spLocks noChangeAspect="1"/>
          </p:cNvSpPr>
          <p:nvPr/>
        </p:nvSpPr>
        <p:spPr>
          <a:xfrm>
            <a:off x="10542543" y="932746"/>
            <a:ext cx="706277" cy="70627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C862E66-556E-4B69-9993-9CD238354648}"/>
                  </a:ext>
                </a:extLst>
              </p:cNvPr>
              <p:cNvSpPr txBox="1"/>
              <p:nvPr/>
            </p:nvSpPr>
            <p:spPr>
              <a:xfrm>
                <a:off x="213130" y="546462"/>
                <a:ext cx="7084118" cy="1569660"/>
              </a:xfrm>
              <a:prstGeom prst="rect">
                <a:avLst/>
              </a:prstGeom>
              <a:noFill/>
            </p:spPr>
            <p:txBody>
              <a:bodyPr wrap="square" rtlCol="0">
                <a:spAutoFit/>
              </a:bodyPr>
              <a:lstStyle/>
              <a:p>
                <a:r>
                  <a:rPr lang="ja-JP" altLang="en-US" sz="2400" dirty="0"/>
                  <a:t>右図のような穴のあいた超伝導体を考え、その中に</a:t>
                </a:r>
                <a:r>
                  <a:rPr lang="en-US" altLang="ja-JP" sz="2400" dirty="0"/>
                  <a:t> “</a:t>
                </a:r>
                <a:r>
                  <a:rPr lang="ja-JP" altLang="en-US" sz="2400" b="1" dirty="0">
                    <a:solidFill>
                      <a:srgbClr val="0070C0"/>
                    </a:solidFill>
                  </a:rPr>
                  <a:t>経路</a:t>
                </a:r>
                <a:r>
                  <a:rPr lang="en-US" altLang="ja-JP" sz="2400" b="1" dirty="0">
                    <a:solidFill>
                      <a:srgbClr val="0070C0"/>
                    </a:solidFill>
                  </a:rPr>
                  <a:t>C</a:t>
                </a:r>
                <a:r>
                  <a:rPr lang="en-US" altLang="ja-JP" sz="2400" dirty="0"/>
                  <a:t>”</a:t>
                </a:r>
                <a:r>
                  <a:rPr lang="ja-JP" altLang="en-US" sz="2400" dirty="0"/>
                  <a:t>を定める。</a:t>
                </a:r>
                <a:r>
                  <a:rPr lang="en-US" altLang="ja-JP" sz="2400" dirty="0"/>
                  <a:t> </a:t>
                </a:r>
                <a:r>
                  <a:rPr lang="ja-JP" altLang="en-US" sz="2400" dirty="0"/>
                  <a:t>ただし、</a:t>
                </a:r>
                <a:r>
                  <a:rPr lang="en-US" altLang="ja-JP" sz="2400" dirty="0"/>
                  <a:t>C</a:t>
                </a:r>
                <a:r>
                  <a:rPr lang="ja-JP" altLang="en-US" sz="2400" dirty="0"/>
                  <a:t>と表面の距離は</a:t>
                </a:r>
                <a:r>
                  <a:rPr lang="en-US" altLang="ja-JP" sz="2400" dirty="0"/>
                  <a:t> </a:t>
                </a:r>
                <a14:m>
                  <m:oMath xmlns:m="http://schemas.openxmlformats.org/officeDocument/2006/math">
                    <m:r>
                      <a:rPr lang="en-US" altLang="ja-JP" sz="2400" i="1">
                        <a:latin typeface="Cambria Math" panose="02040503050406030204" pitchFamily="18" charset="0"/>
                      </a:rPr>
                      <m:t>𝜆</m:t>
                    </m:r>
                  </m:oMath>
                </a14:m>
                <a:r>
                  <a:rPr lang="en-US" altLang="ja-JP" sz="2400" dirty="0"/>
                  <a:t> </a:t>
                </a:r>
                <a:r>
                  <a:rPr lang="ja-JP" altLang="en-US" sz="2400" dirty="0"/>
                  <a:t>より遥かに大きいとする。このとき、マイスナー効果により</a:t>
                </a:r>
                <a:r>
                  <a:rPr lang="en-US" altLang="ja-JP" sz="2400" dirty="0"/>
                  <a:t>C</a:t>
                </a:r>
                <a:r>
                  <a:rPr lang="ja-JP" altLang="en-US" sz="2400" dirty="0"/>
                  <a:t>上では電流はゼロである。</a:t>
                </a:r>
                <a:endParaRPr lang="en-US" altLang="ja-JP" sz="2400" dirty="0"/>
              </a:p>
            </p:txBody>
          </p:sp>
        </mc:Choice>
        <mc:Fallback xmlns="">
          <p:sp>
            <p:nvSpPr>
              <p:cNvPr id="8" name="テキスト ボックス 7">
                <a:extLst>
                  <a:ext uri="{FF2B5EF4-FFF2-40B4-BE49-F238E27FC236}">
                    <a16:creationId xmlns:a16="http://schemas.microsoft.com/office/drawing/2014/main" id="{9C862E66-556E-4B69-9993-9CD238354648}"/>
                  </a:ext>
                </a:extLst>
              </p:cNvPr>
              <p:cNvSpPr txBox="1">
                <a:spLocks noRot="1" noChangeAspect="1" noMove="1" noResize="1" noEditPoints="1" noAdjustHandles="1" noChangeArrowheads="1" noChangeShapeType="1" noTextEdit="1"/>
              </p:cNvSpPr>
              <p:nvPr/>
            </p:nvSpPr>
            <p:spPr>
              <a:xfrm>
                <a:off x="213130" y="546462"/>
                <a:ext cx="7084118" cy="1569660"/>
              </a:xfrm>
              <a:prstGeom prst="rect">
                <a:avLst/>
              </a:prstGeom>
              <a:blipFill>
                <a:blip r:embed="rId2"/>
                <a:stretch>
                  <a:fillRect l="-1377" t="-3113" r="-172" b="-8171"/>
                </a:stretch>
              </a:blipFill>
            </p:spPr>
            <p:txBody>
              <a:bodyPr/>
              <a:lstStyle/>
              <a:p>
                <a:r>
                  <a:rPr lang="ja-JP" altLang="en-US">
                    <a:noFill/>
                  </a:rPr>
                  <a:t> </a:t>
                </a:r>
              </a:p>
            </p:txBody>
          </p:sp>
        </mc:Fallback>
      </mc:AlternateContent>
      <p:sp>
        <p:nvSpPr>
          <p:cNvPr id="19" name="フリーフォーム: 図形 18">
            <a:extLst>
              <a:ext uri="{FF2B5EF4-FFF2-40B4-BE49-F238E27FC236}">
                <a16:creationId xmlns:a16="http://schemas.microsoft.com/office/drawing/2014/main" id="{CAE8D85B-6AA8-4E7A-BC0C-B4AF868F7F82}"/>
              </a:ext>
            </a:extLst>
          </p:cNvPr>
          <p:cNvSpPr/>
          <p:nvPr/>
        </p:nvSpPr>
        <p:spPr>
          <a:xfrm>
            <a:off x="10215499" y="562218"/>
            <a:ext cx="1387095" cy="1402754"/>
          </a:xfrm>
          <a:custGeom>
            <a:avLst/>
            <a:gdLst>
              <a:gd name="connsiteX0" fmla="*/ 836820 w 2030847"/>
              <a:gd name="connsiteY0" fmla="*/ 0 h 2053771"/>
              <a:gd name="connsiteX1" fmla="*/ 109032 w 2030847"/>
              <a:gd name="connsiteY1" fmla="*/ 475861 h 2053771"/>
              <a:gd name="connsiteX2" fmla="*/ 53048 w 2030847"/>
              <a:gd name="connsiteY2" fmla="*/ 1576873 h 2053771"/>
              <a:gd name="connsiteX3" fmla="*/ 594224 w 2030847"/>
              <a:gd name="connsiteY3" fmla="*/ 1968759 h 2053771"/>
              <a:gd name="connsiteX4" fmla="*/ 1294020 w 2030847"/>
              <a:gd name="connsiteY4" fmla="*/ 2024743 h 2053771"/>
              <a:gd name="connsiteX5" fmla="*/ 1881848 w 2030847"/>
              <a:gd name="connsiteY5" fmla="*/ 1604865 h 2053771"/>
              <a:gd name="connsiteX6" fmla="*/ 2021808 w 2030847"/>
              <a:gd name="connsiteY6" fmla="*/ 979714 h 2053771"/>
              <a:gd name="connsiteX7" fmla="*/ 1695236 w 2030847"/>
              <a:gd name="connsiteY7" fmla="*/ 550506 h 2053771"/>
              <a:gd name="connsiteX8" fmla="*/ 1191383 w 2030847"/>
              <a:gd name="connsiteY8" fmla="*/ 111967 h 2053771"/>
              <a:gd name="connsiteX9" fmla="*/ 920795 w 2030847"/>
              <a:gd name="connsiteY9" fmla="*/ 18661 h 205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0847" h="2053771">
                <a:moveTo>
                  <a:pt x="836820" y="0"/>
                </a:moveTo>
                <a:cubicBezTo>
                  <a:pt x="538240" y="106524"/>
                  <a:pt x="239661" y="213049"/>
                  <a:pt x="109032" y="475861"/>
                </a:cubicBezTo>
                <a:cubicBezTo>
                  <a:pt x="-21597" y="738673"/>
                  <a:pt x="-27817" y="1328057"/>
                  <a:pt x="53048" y="1576873"/>
                </a:cubicBezTo>
                <a:cubicBezTo>
                  <a:pt x="133913" y="1825689"/>
                  <a:pt x="387395" y="1894114"/>
                  <a:pt x="594224" y="1968759"/>
                </a:cubicBezTo>
                <a:cubicBezTo>
                  <a:pt x="801053" y="2043404"/>
                  <a:pt x="1079416" y="2085392"/>
                  <a:pt x="1294020" y="2024743"/>
                </a:cubicBezTo>
                <a:cubicBezTo>
                  <a:pt x="1508624" y="1964094"/>
                  <a:pt x="1760550" y="1779037"/>
                  <a:pt x="1881848" y="1604865"/>
                </a:cubicBezTo>
                <a:cubicBezTo>
                  <a:pt x="2003146" y="1430693"/>
                  <a:pt x="2052910" y="1155440"/>
                  <a:pt x="2021808" y="979714"/>
                </a:cubicBezTo>
                <a:cubicBezTo>
                  <a:pt x="1990706" y="803988"/>
                  <a:pt x="1833640" y="695131"/>
                  <a:pt x="1695236" y="550506"/>
                </a:cubicBezTo>
                <a:cubicBezTo>
                  <a:pt x="1556832" y="405881"/>
                  <a:pt x="1320456" y="200608"/>
                  <a:pt x="1191383" y="111967"/>
                </a:cubicBezTo>
                <a:cubicBezTo>
                  <a:pt x="1062310" y="23326"/>
                  <a:pt x="991552" y="20993"/>
                  <a:pt x="920795" y="18661"/>
                </a:cubicBezTo>
              </a:path>
            </a:pathLst>
          </a:custGeom>
          <a:noFill/>
          <a:ln w="50800">
            <a:solidFill>
              <a:srgbClr val="0070C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テキスト ボックス 19">
            <a:extLst>
              <a:ext uri="{FF2B5EF4-FFF2-40B4-BE49-F238E27FC236}">
                <a16:creationId xmlns:a16="http://schemas.microsoft.com/office/drawing/2014/main" id="{B15B5C76-E3BC-401A-A4D4-62AC58BCF38D}"/>
              </a:ext>
            </a:extLst>
          </p:cNvPr>
          <p:cNvSpPr txBox="1"/>
          <p:nvPr/>
        </p:nvSpPr>
        <p:spPr>
          <a:xfrm>
            <a:off x="11169663" y="485872"/>
            <a:ext cx="757735" cy="523220"/>
          </a:xfrm>
          <a:prstGeom prst="rect">
            <a:avLst/>
          </a:prstGeom>
          <a:noFill/>
        </p:spPr>
        <p:txBody>
          <a:bodyPr wrap="square" rtlCol="0">
            <a:spAutoFit/>
          </a:bodyPr>
          <a:lstStyle/>
          <a:p>
            <a:r>
              <a:rPr lang="en-US" altLang="ja-JP" sz="2800" dirty="0">
                <a:solidFill>
                  <a:srgbClr val="0070C0"/>
                </a:solidFill>
              </a:rPr>
              <a:t>C</a:t>
            </a:r>
            <a:endParaRPr lang="ja-JP" altLang="en-US" sz="2800" dirty="0">
              <a:solidFill>
                <a:srgbClr val="0070C0"/>
              </a:solidFill>
            </a:endParaRPr>
          </a:p>
        </p:txBody>
      </p:sp>
      <p:sp>
        <p:nvSpPr>
          <p:cNvPr id="23" name="スライド番号プレースホルダー 22">
            <a:extLst>
              <a:ext uri="{FF2B5EF4-FFF2-40B4-BE49-F238E27FC236}">
                <a16:creationId xmlns:a16="http://schemas.microsoft.com/office/drawing/2014/main" id="{5EE856FD-EB49-4C70-8F2B-6FFAA4940EA7}"/>
              </a:ext>
            </a:extLst>
          </p:cNvPr>
          <p:cNvSpPr>
            <a:spLocks noGrp="1"/>
          </p:cNvSpPr>
          <p:nvPr>
            <p:ph type="sldNum" sz="quarter" idx="12"/>
          </p:nvPr>
        </p:nvSpPr>
        <p:spPr/>
        <p:txBody>
          <a:bodyPr/>
          <a:lstStyle/>
          <a:p>
            <a:fld id="{10699C8D-F842-49A6-A00D-0295EA5A1C7D}" type="slidenum">
              <a:rPr kumimoji="1" lang="ja-JP" altLang="en-US" smtClean="0"/>
              <a:t>60</a:t>
            </a:fld>
            <a:endParaRPr kumimoji="1" lang="ja-JP" altLang="en-US"/>
          </a:p>
        </p:txBody>
      </p:sp>
      <mc:AlternateContent xmlns:mc="http://schemas.openxmlformats.org/markup-compatibility/2006" xmlns:a14="http://schemas.microsoft.com/office/drawing/2010/main">
        <mc:Choice Requires="a14">
          <p:sp>
            <p:nvSpPr>
              <p:cNvPr id="13" name="テキスト ボックス 1">
                <a:extLst>
                  <a:ext uri="{FF2B5EF4-FFF2-40B4-BE49-F238E27FC236}">
                    <a16:creationId xmlns:a16="http://schemas.microsoft.com/office/drawing/2014/main" id="{AB47F416-D226-4E94-9E75-A701EDE014FE}"/>
                  </a:ext>
                </a:extLst>
              </p:cNvPr>
              <p:cNvSpPr txBox="1"/>
              <p:nvPr/>
            </p:nvSpPr>
            <p:spPr>
              <a:xfrm>
                <a:off x="302797" y="2382917"/>
                <a:ext cx="10079106" cy="589392"/>
              </a:xfrm>
              <a:prstGeom prst="rect">
                <a:avLst/>
              </a:prstGeom>
              <a:noFill/>
            </p:spPr>
            <p:txBody>
              <a:bodyPr wrap="none" lIns="0" tIns="0" rIns="0" bIns="0" rtlCol="0">
                <a:spAutoFit/>
              </a:bodyPr>
              <a:lstStyle/>
              <a:p>
                <a:r>
                  <a:rPr lang="ja-JP" altLang="en-US" sz="2400" dirty="0"/>
                  <a:t>このとき、</a:t>
                </a:r>
                <a14:m>
                  <m:oMath xmlns:m="http://schemas.openxmlformats.org/officeDocument/2006/math">
                    <m:r>
                      <a:rPr lang="en-US" altLang="ja-JP" sz="2400" b="1" i="1">
                        <a:latin typeface="Cambria Math" panose="02040503050406030204" pitchFamily="18" charset="0"/>
                      </a:rPr>
                      <m:t>𝒋</m:t>
                    </m:r>
                    <m:r>
                      <a:rPr lang="en-US" altLang="ja-JP" sz="2400" b="1" i="1">
                        <a:latin typeface="Cambria Math" panose="02040503050406030204" pitchFamily="18" charset="0"/>
                      </a:rPr>
                      <m:t>=</m:t>
                    </m:r>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𝜇</m:t>
                            </m:r>
                          </m:e>
                          <m:sub>
                            <m:r>
                              <a:rPr lang="en-US" altLang="ja-JP" sz="2400" i="1">
                                <a:latin typeface="Cambria Math" panose="02040503050406030204" pitchFamily="18" charset="0"/>
                              </a:rPr>
                              <m:t>0</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𝜆</m:t>
                            </m:r>
                          </m:e>
                          <m:sup>
                            <m:r>
                              <a:rPr lang="en-US" altLang="ja-JP" sz="2400" i="1">
                                <a:latin typeface="Cambria Math" panose="02040503050406030204" pitchFamily="18" charset="0"/>
                              </a:rPr>
                              <m:t>2</m:t>
                            </m:r>
                          </m:sup>
                        </m:sSup>
                      </m:den>
                    </m:f>
                    <m:d>
                      <m:dPr>
                        <m:ctrlPr>
                          <a:rPr lang="en-US" altLang="ja-JP" sz="2400" i="1">
                            <a:latin typeface="Cambria Math" panose="02040503050406030204" pitchFamily="18" charset="0"/>
                          </a:rPr>
                        </m:ctrlPr>
                      </m:dPr>
                      <m:e>
                        <m:r>
                          <a:rPr lang="en-US" altLang="ja-JP" sz="2400" b="1" i="1">
                            <a:latin typeface="Cambria Math" panose="02040503050406030204" pitchFamily="18" charset="0"/>
                          </a:rPr>
                          <m:t>𝑨</m:t>
                        </m:r>
                        <m:r>
                          <a:rPr lang="en-US" altLang="ja-JP" sz="2400">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ℏ</m:t>
                            </m:r>
                          </m:num>
                          <m:den>
                            <m:r>
                              <a:rPr lang="en-US" altLang="ja-JP" sz="2400" i="1">
                                <a:latin typeface="Cambria Math" panose="02040503050406030204" pitchFamily="18" charset="0"/>
                              </a:rPr>
                              <m:t>𝑞</m:t>
                            </m:r>
                          </m:den>
                        </m:f>
                        <m:r>
                          <a:rPr lang="en-US" altLang="ja-JP" sz="2400">
                            <a:latin typeface="Cambria Math" panose="02040503050406030204" pitchFamily="18" charset="0"/>
                          </a:rPr>
                          <m:t>𝛻</m:t>
                        </m:r>
                        <m:r>
                          <a:rPr lang="en-US" altLang="ja-JP" sz="2400" i="1">
                            <a:latin typeface="Cambria Math" panose="02040503050406030204" pitchFamily="18" charset="0"/>
                          </a:rPr>
                          <m:t>𝜃</m:t>
                        </m:r>
                      </m:e>
                    </m:d>
                  </m:oMath>
                </a14:m>
                <a:r>
                  <a:rPr lang="ja-JP" altLang="en-US" sz="2400" dirty="0"/>
                  <a:t> の左辺が消え、</a:t>
                </a:r>
                <a:r>
                  <a:rPr lang="en-US" altLang="ja-JP" sz="2400" dirty="0"/>
                  <a:t>C</a:t>
                </a:r>
                <a:r>
                  <a:rPr lang="ja-JP" altLang="en-US" sz="2400" dirty="0"/>
                  <a:t>上で  </a:t>
                </a:r>
                <a14:m>
                  <m:oMath xmlns:m="http://schemas.openxmlformats.org/officeDocument/2006/math">
                    <m:r>
                      <a:rPr lang="en-US" altLang="ja-JP" sz="2400" b="1" i="1">
                        <a:latin typeface="Cambria Math" panose="02040503050406030204" pitchFamily="18" charset="0"/>
                      </a:rPr>
                      <m:t>𝑨</m:t>
                    </m:r>
                    <m:r>
                      <a:rPr lang="en-US" altLang="ja-JP" sz="2400">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ℏ</m:t>
                        </m:r>
                      </m:num>
                      <m:den>
                        <m:r>
                          <a:rPr lang="en-US" altLang="ja-JP" sz="2400" i="1">
                            <a:latin typeface="Cambria Math" panose="02040503050406030204" pitchFamily="18" charset="0"/>
                          </a:rPr>
                          <m:t>𝑞</m:t>
                        </m:r>
                      </m:den>
                    </m:f>
                    <m:r>
                      <a:rPr lang="en-US" altLang="ja-JP" sz="2400">
                        <a:latin typeface="Cambria Math" panose="02040503050406030204" pitchFamily="18" charset="0"/>
                      </a:rPr>
                      <m:t>𝛻</m:t>
                    </m:r>
                    <m:r>
                      <a:rPr lang="en-US" altLang="ja-JP" sz="2400" i="1">
                        <a:latin typeface="Cambria Math" panose="02040503050406030204" pitchFamily="18" charset="0"/>
                      </a:rPr>
                      <m:t>𝜃</m:t>
                    </m:r>
                  </m:oMath>
                </a14:m>
                <a:r>
                  <a:rPr lang="ja-JP" altLang="en-US" sz="2400" dirty="0"/>
                  <a:t> となる。</a:t>
                </a:r>
                <a:endParaRPr lang="en-US" altLang="ja-JP" sz="2400" dirty="0"/>
              </a:p>
            </p:txBody>
          </p:sp>
        </mc:Choice>
        <mc:Fallback xmlns="">
          <p:sp>
            <p:nvSpPr>
              <p:cNvPr id="13" name="テキスト ボックス 1">
                <a:extLst>
                  <a:ext uri="{FF2B5EF4-FFF2-40B4-BE49-F238E27FC236}">
                    <a16:creationId xmlns:a16="http://schemas.microsoft.com/office/drawing/2014/main" id="{AB47F416-D226-4E94-9E75-A701EDE014FE}"/>
                  </a:ext>
                </a:extLst>
              </p:cNvPr>
              <p:cNvSpPr txBox="1">
                <a:spLocks noRot="1" noChangeAspect="1" noMove="1" noResize="1" noEditPoints="1" noAdjustHandles="1" noChangeArrowheads="1" noChangeShapeType="1" noTextEdit="1"/>
              </p:cNvSpPr>
              <p:nvPr/>
            </p:nvSpPr>
            <p:spPr>
              <a:xfrm>
                <a:off x="302797" y="2382917"/>
                <a:ext cx="10079106" cy="589392"/>
              </a:xfrm>
              <a:prstGeom prst="rect">
                <a:avLst/>
              </a:prstGeom>
              <a:blipFill>
                <a:blip r:embed="rId3"/>
                <a:stretch>
                  <a:fillRect l="-1875" r="-847" b="-10309"/>
                </a:stretch>
              </a:blipFill>
            </p:spPr>
            <p:txBody>
              <a:bodyPr/>
              <a:lstStyle/>
              <a:p>
                <a:r>
                  <a:rPr lang="ja-JP" altLang="en-US">
                    <a:noFill/>
                  </a:rPr>
                  <a:t> </a:t>
                </a:r>
              </a:p>
            </p:txBody>
          </p:sp>
        </mc:Fallback>
      </mc:AlternateContent>
      <p:cxnSp>
        <p:nvCxnSpPr>
          <p:cNvPr id="14" name="Straight Arrow Connector 13"/>
          <p:cNvCxnSpPr/>
          <p:nvPr/>
        </p:nvCxnSpPr>
        <p:spPr>
          <a:xfrm flipV="1">
            <a:off x="8497427" y="1830212"/>
            <a:ext cx="0" cy="410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8666227" y="1830212"/>
            <a:ext cx="0" cy="410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8496758" y="580484"/>
            <a:ext cx="0" cy="410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8649158" y="579269"/>
            <a:ext cx="0" cy="410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587003C-FBCC-2B12-1342-033E2C936E67}"/>
              </a:ext>
            </a:extLst>
          </p:cNvPr>
          <p:cNvSpPr txBox="1"/>
          <p:nvPr/>
        </p:nvSpPr>
        <p:spPr>
          <a:xfrm>
            <a:off x="29184" y="41659"/>
            <a:ext cx="2762654" cy="400110"/>
          </a:xfrm>
          <a:prstGeom prst="rect">
            <a:avLst/>
          </a:prstGeom>
          <a:noFill/>
          <a:ln w="63500">
            <a:solidFill>
              <a:schemeClr val="tx1"/>
            </a:solidFill>
          </a:ln>
        </p:spPr>
        <p:txBody>
          <a:bodyPr wrap="square">
            <a:spAutoFit/>
          </a:bodyPr>
          <a:lstStyle/>
          <a:p>
            <a:pPr algn="ctr"/>
            <a:r>
              <a:rPr lang="en-US" altLang="ja-JP" sz="2000" b="1" dirty="0"/>
              <a:t>3.3 </a:t>
            </a:r>
            <a:r>
              <a:rPr lang="ja-JP" altLang="en-US" sz="2000" b="1" dirty="0"/>
              <a:t>磁束の量子化</a:t>
            </a:r>
            <a:endParaRPr kumimoji="1" lang="en-US" altLang="ja-JP" sz="2000" b="1" dirty="0"/>
          </a:p>
        </p:txBody>
      </p:sp>
    </p:spTree>
    <p:extLst>
      <p:ext uri="{BB962C8B-B14F-4D97-AF65-F5344CB8AC3E}">
        <p14:creationId xmlns:p14="http://schemas.microsoft.com/office/powerpoint/2010/main" val="11629229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ローチャート: 磁気ディスク 2">
            <a:extLst>
              <a:ext uri="{FF2B5EF4-FFF2-40B4-BE49-F238E27FC236}">
                <a16:creationId xmlns:a16="http://schemas.microsoft.com/office/drawing/2014/main" id="{4FD08C24-1892-49DE-84A3-08DAF47A92D2}"/>
              </a:ext>
            </a:extLst>
          </p:cNvPr>
          <p:cNvSpPr/>
          <p:nvPr/>
        </p:nvSpPr>
        <p:spPr>
          <a:xfrm>
            <a:off x="7722341" y="836984"/>
            <a:ext cx="1756948" cy="993229"/>
          </a:xfrm>
          <a:prstGeom prst="flowChartMagneticDisk">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楕円 4">
            <a:extLst>
              <a:ext uri="{FF2B5EF4-FFF2-40B4-BE49-F238E27FC236}">
                <a16:creationId xmlns:a16="http://schemas.microsoft.com/office/drawing/2014/main" id="{4C9F2815-1C24-4C54-A4AF-99EFF49732D9}"/>
              </a:ext>
            </a:extLst>
          </p:cNvPr>
          <p:cNvSpPr/>
          <p:nvPr/>
        </p:nvSpPr>
        <p:spPr>
          <a:xfrm>
            <a:off x="8279778" y="933764"/>
            <a:ext cx="642070" cy="114756"/>
          </a:xfrm>
          <a:prstGeom prst="ellips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楕円 5">
            <a:extLst>
              <a:ext uri="{FF2B5EF4-FFF2-40B4-BE49-F238E27FC236}">
                <a16:creationId xmlns:a16="http://schemas.microsoft.com/office/drawing/2014/main" id="{DEB94C19-0585-4317-BDC5-FDE3BD575B20}"/>
              </a:ext>
            </a:extLst>
          </p:cNvPr>
          <p:cNvSpPr>
            <a:spLocks noChangeAspect="1"/>
          </p:cNvSpPr>
          <p:nvPr/>
        </p:nvSpPr>
        <p:spPr>
          <a:xfrm>
            <a:off x="9929863" y="318485"/>
            <a:ext cx="1934801" cy="1934801"/>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楕円 6">
            <a:extLst>
              <a:ext uri="{FF2B5EF4-FFF2-40B4-BE49-F238E27FC236}">
                <a16:creationId xmlns:a16="http://schemas.microsoft.com/office/drawing/2014/main" id="{52435562-B47B-467C-BB01-681442392C56}"/>
              </a:ext>
            </a:extLst>
          </p:cNvPr>
          <p:cNvSpPr>
            <a:spLocks noChangeAspect="1"/>
          </p:cNvSpPr>
          <p:nvPr/>
        </p:nvSpPr>
        <p:spPr>
          <a:xfrm>
            <a:off x="10542543" y="932746"/>
            <a:ext cx="706277" cy="70627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C862E66-556E-4B69-9993-9CD238354648}"/>
                  </a:ext>
                </a:extLst>
              </p:cNvPr>
              <p:cNvSpPr txBox="1"/>
              <p:nvPr/>
            </p:nvSpPr>
            <p:spPr>
              <a:xfrm>
                <a:off x="213130" y="546462"/>
                <a:ext cx="7084118" cy="1569660"/>
              </a:xfrm>
              <a:prstGeom prst="rect">
                <a:avLst/>
              </a:prstGeom>
              <a:noFill/>
            </p:spPr>
            <p:txBody>
              <a:bodyPr wrap="square" rtlCol="0">
                <a:spAutoFit/>
              </a:bodyPr>
              <a:lstStyle/>
              <a:p>
                <a:r>
                  <a:rPr lang="ja-JP" altLang="en-US" sz="2400" dirty="0"/>
                  <a:t>右図のような穴のあいた超伝導体を考え、その中に</a:t>
                </a:r>
                <a:r>
                  <a:rPr lang="en-US" altLang="ja-JP" sz="2400" dirty="0"/>
                  <a:t> “</a:t>
                </a:r>
                <a:r>
                  <a:rPr lang="ja-JP" altLang="en-US" sz="2400" b="1" dirty="0">
                    <a:solidFill>
                      <a:srgbClr val="0070C0"/>
                    </a:solidFill>
                  </a:rPr>
                  <a:t>経路</a:t>
                </a:r>
                <a:r>
                  <a:rPr lang="en-US" altLang="ja-JP" sz="2400" b="1" dirty="0">
                    <a:solidFill>
                      <a:srgbClr val="0070C0"/>
                    </a:solidFill>
                  </a:rPr>
                  <a:t>C</a:t>
                </a:r>
                <a:r>
                  <a:rPr lang="en-US" altLang="ja-JP" sz="2400" dirty="0"/>
                  <a:t>”</a:t>
                </a:r>
                <a:r>
                  <a:rPr lang="ja-JP" altLang="en-US" sz="2400" dirty="0"/>
                  <a:t>を定める。</a:t>
                </a:r>
                <a:r>
                  <a:rPr lang="en-US" altLang="ja-JP" sz="2400" dirty="0"/>
                  <a:t> </a:t>
                </a:r>
                <a:r>
                  <a:rPr lang="ja-JP" altLang="en-US" sz="2400" dirty="0"/>
                  <a:t>ただし、</a:t>
                </a:r>
                <a:r>
                  <a:rPr lang="en-US" altLang="ja-JP" sz="2400" dirty="0"/>
                  <a:t>C</a:t>
                </a:r>
                <a:r>
                  <a:rPr lang="ja-JP" altLang="en-US" sz="2400" dirty="0"/>
                  <a:t>と表面の距離は</a:t>
                </a:r>
                <a:r>
                  <a:rPr lang="en-US" altLang="ja-JP" sz="2400" dirty="0"/>
                  <a:t> </a:t>
                </a:r>
                <a14:m>
                  <m:oMath xmlns:m="http://schemas.openxmlformats.org/officeDocument/2006/math">
                    <m:r>
                      <a:rPr lang="en-US" altLang="ja-JP" sz="2400" i="1">
                        <a:latin typeface="Cambria Math" panose="02040503050406030204" pitchFamily="18" charset="0"/>
                      </a:rPr>
                      <m:t>𝜆</m:t>
                    </m:r>
                  </m:oMath>
                </a14:m>
                <a:r>
                  <a:rPr lang="en-US" altLang="ja-JP" sz="2400" dirty="0"/>
                  <a:t> </a:t>
                </a:r>
                <a:r>
                  <a:rPr lang="ja-JP" altLang="en-US" sz="2400" dirty="0"/>
                  <a:t>より遥かに大きいとする。このとき、マイスナー効果により</a:t>
                </a:r>
                <a:r>
                  <a:rPr lang="en-US" altLang="ja-JP" sz="2400" dirty="0"/>
                  <a:t>C</a:t>
                </a:r>
                <a:r>
                  <a:rPr lang="ja-JP" altLang="en-US" sz="2400" dirty="0"/>
                  <a:t>上では電流はゼロである。</a:t>
                </a:r>
                <a:endParaRPr lang="en-US" altLang="ja-JP" sz="2400" dirty="0"/>
              </a:p>
            </p:txBody>
          </p:sp>
        </mc:Choice>
        <mc:Fallback xmlns="">
          <p:sp>
            <p:nvSpPr>
              <p:cNvPr id="8" name="テキスト ボックス 7">
                <a:extLst>
                  <a:ext uri="{FF2B5EF4-FFF2-40B4-BE49-F238E27FC236}">
                    <a16:creationId xmlns:a16="http://schemas.microsoft.com/office/drawing/2014/main" id="{9C862E66-556E-4B69-9993-9CD238354648}"/>
                  </a:ext>
                </a:extLst>
              </p:cNvPr>
              <p:cNvSpPr txBox="1">
                <a:spLocks noRot="1" noChangeAspect="1" noMove="1" noResize="1" noEditPoints="1" noAdjustHandles="1" noChangeArrowheads="1" noChangeShapeType="1" noTextEdit="1"/>
              </p:cNvSpPr>
              <p:nvPr/>
            </p:nvSpPr>
            <p:spPr>
              <a:xfrm>
                <a:off x="213130" y="546462"/>
                <a:ext cx="7084118" cy="1569660"/>
              </a:xfrm>
              <a:prstGeom prst="rect">
                <a:avLst/>
              </a:prstGeom>
              <a:blipFill>
                <a:blip r:embed="rId2"/>
                <a:stretch>
                  <a:fillRect l="-1377" t="-3113" r="-172" b="-8171"/>
                </a:stretch>
              </a:blipFill>
            </p:spPr>
            <p:txBody>
              <a:bodyPr/>
              <a:lstStyle/>
              <a:p>
                <a:r>
                  <a:rPr lang="ja-JP" altLang="en-US">
                    <a:noFill/>
                  </a:rPr>
                  <a:t> </a:t>
                </a:r>
              </a:p>
            </p:txBody>
          </p:sp>
        </mc:Fallback>
      </mc:AlternateContent>
      <p:sp>
        <p:nvSpPr>
          <p:cNvPr id="19" name="フリーフォーム: 図形 18">
            <a:extLst>
              <a:ext uri="{FF2B5EF4-FFF2-40B4-BE49-F238E27FC236}">
                <a16:creationId xmlns:a16="http://schemas.microsoft.com/office/drawing/2014/main" id="{CAE8D85B-6AA8-4E7A-BC0C-B4AF868F7F82}"/>
              </a:ext>
            </a:extLst>
          </p:cNvPr>
          <p:cNvSpPr/>
          <p:nvPr/>
        </p:nvSpPr>
        <p:spPr>
          <a:xfrm>
            <a:off x="10215499" y="562218"/>
            <a:ext cx="1387095" cy="1402754"/>
          </a:xfrm>
          <a:custGeom>
            <a:avLst/>
            <a:gdLst>
              <a:gd name="connsiteX0" fmla="*/ 836820 w 2030847"/>
              <a:gd name="connsiteY0" fmla="*/ 0 h 2053771"/>
              <a:gd name="connsiteX1" fmla="*/ 109032 w 2030847"/>
              <a:gd name="connsiteY1" fmla="*/ 475861 h 2053771"/>
              <a:gd name="connsiteX2" fmla="*/ 53048 w 2030847"/>
              <a:gd name="connsiteY2" fmla="*/ 1576873 h 2053771"/>
              <a:gd name="connsiteX3" fmla="*/ 594224 w 2030847"/>
              <a:gd name="connsiteY3" fmla="*/ 1968759 h 2053771"/>
              <a:gd name="connsiteX4" fmla="*/ 1294020 w 2030847"/>
              <a:gd name="connsiteY4" fmla="*/ 2024743 h 2053771"/>
              <a:gd name="connsiteX5" fmla="*/ 1881848 w 2030847"/>
              <a:gd name="connsiteY5" fmla="*/ 1604865 h 2053771"/>
              <a:gd name="connsiteX6" fmla="*/ 2021808 w 2030847"/>
              <a:gd name="connsiteY6" fmla="*/ 979714 h 2053771"/>
              <a:gd name="connsiteX7" fmla="*/ 1695236 w 2030847"/>
              <a:gd name="connsiteY7" fmla="*/ 550506 h 2053771"/>
              <a:gd name="connsiteX8" fmla="*/ 1191383 w 2030847"/>
              <a:gd name="connsiteY8" fmla="*/ 111967 h 2053771"/>
              <a:gd name="connsiteX9" fmla="*/ 920795 w 2030847"/>
              <a:gd name="connsiteY9" fmla="*/ 18661 h 205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0847" h="2053771">
                <a:moveTo>
                  <a:pt x="836820" y="0"/>
                </a:moveTo>
                <a:cubicBezTo>
                  <a:pt x="538240" y="106524"/>
                  <a:pt x="239661" y="213049"/>
                  <a:pt x="109032" y="475861"/>
                </a:cubicBezTo>
                <a:cubicBezTo>
                  <a:pt x="-21597" y="738673"/>
                  <a:pt x="-27817" y="1328057"/>
                  <a:pt x="53048" y="1576873"/>
                </a:cubicBezTo>
                <a:cubicBezTo>
                  <a:pt x="133913" y="1825689"/>
                  <a:pt x="387395" y="1894114"/>
                  <a:pt x="594224" y="1968759"/>
                </a:cubicBezTo>
                <a:cubicBezTo>
                  <a:pt x="801053" y="2043404"/>
                  <a:pt x="1079416" y="2085392"/>
                  <a:pt x="1294020" y="2024743"/>
                </a:cubicBezTo>
                <a:cubicBezTo>
                  <a:pt x="1508624" y="1964094"/>
                  <a:pt x="1760550" y="1779037"/>
                  <a:pt x="1881848" y="1604865"/>
                </a:cubicBezTo>
                <a:cubicBezTo>
                  <a:pt x="2003146" y="1430693"/>
                  <a:pt x="2052910" y="1155440"/>
                  <a:pt x="2021808" y="979714"/>
                </a:cubicBezTo>
                <a:cubicBezTo>
                  <a:pt x="1990706" y="803988"/>
                  <a:pt x="1833640" y="695131"/>
                  <a:pt x="1695236" y="550506"/>
                </a:cubicBezTo>
                <a:cubicBezTo>
                  <a:pt x="1556832" y="405881"/>
                  <a:pt x="1320456" y="200608"/>
                  <a:pt x="1191383" y="111967"/>
                </a:cubicBezTo>
                <a:cubicBezTo>
                  <a:pt x="1062310" y="23326"/>
                  <a:pt x="991552" y="20993"/>
                  <a:pt x="920795" y="18661"/>
                </a:cubicBezTo>
              </a:path>
            </a:pathLst>
          </a:custGeom>
          <a:noFill/>
          <a:ln w="50800">
            <a:solidFill>
              <a:srgbClr val="0070C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テキスト ボックス 19">
            <a:extLst>
              <a:ext uri="{FF2B5EF4-FFF2-40B4-BE49-F238E27FC236}">
                <a16:creationId xmlns:a16="http://schemas.microsoft.com/office/drawing/2014/main" id="{B15B5C76-E3BC-401A-A4D4-62AC58BCF38D}"/>
              </a:ext>
            </a:extLst>
          </p:cNvPr>
          <p:cNvSpPr txBox="1"/>
          <p:nvPr/>
        </p:nvSpPr>
        <p:spPr>
          <a:xfrm>
            <a:off x="11169663" y="485872"/>
            <a:ext cx="757735" cy="523220"/>
          </a:xfrm>
          <a:prstGeom prst="rect">
            <a:avLst/>
          </a:prstGeom>
          <a:noFill/>
        </p:spPr>
        <p:txBody>
          <a:bodyPr wrap="square" rtlCol="0">
            <a:spAutoFit/>
          </a:bodyPr>
          <a:lstStyle/>
          <a:p>
            <a:r>
              <a:rPr lang="en-US" altLang="ja-JP" sz="2800" dirty="0">
                <a:solidFill>
                  <a:srgbClr val="0070C0"/>
                </a:solidFill>
              </a:rPr>
              <a:t>C</a:t>
            </a:r>
            <a:endParaRPr lang="ja-JP" altLang="en-US" sz="2800" dirty="0">
              <a:solidFill>
                <a:srgbClr val="0070C0"/>
              </a:solidFill>
            </a:endParaRPr>
          </a:p>
        </p:txBody>
      </p:sp>
      <p:sp>
        <p:nvSpPr>
          <p:cNvPr id="23" name="スライド番号プレースホルダー 22">
            <a:extLst>
              <a:ext uri="{FF2B5EF4-FFF2-40B4-BE49-F238E27FC236}">
                <a16:creationId xmlns:a16="http://schemas.microsoft.com/office/drawing/2014/main" id="{5EE856FD-EB49-4C70-8F2B-6FFAA4940EA7}"/>
              </a:ext>
            </a:extLst>
          </p:cNvPr>
          <p:cNvSpPr>
            <a:spLocks noGrp="1"/>
          </p:cNvSpPr>
          <p:nvPr>
            <p:ph type="sldNum" sz="quarter" idx="12"/>
          </p:nvPr>
        </p:nvSpPr>
        <p:spPr/>
        <p:txBody>
          <a:bodyPr/>
          <a:lstStyle/>
          <a:p>
            <a:fld id="{10699C8D-F842-49A6-A00D-0295EA5A1C7D}" type="slidenum">
              <a:rPr kumimoji="1" lang="ja-JP" altLang="en-US" smtClean="0"/>
              <a:t>61</a:t>
            </a:fld>
            <a:endParaRPr kumimoji="1" lang="ja-JP" altLang="en-US"/>
          </a:p>
        </p:txBody>
      </p:sp>
      <mc:AlternateContent xmlns:mc="http://schemas.openxmlformats.org/markup-compatibility/2006" xmlns:a14="http://schemas.microsoft.com/office/drawing/2010/main">
        <mc:Choice Requires="a14">
          <p:sp>
            <p:nvSpPr>
              <p:cNvPr id="13" name="テキスト ボックス 1">
                <a:extLst>
                  <a:ext uri="{FF2B5EF4-FFF2-40B4-BE49-F238E27FC236}">
                    <a16:creationId xmlns:a16="http://schemas.microsoft.com/office/drawing/2014/main" id="{AB47F416-D226-4E94-9E75-A701EDE014FE}"/>
                  </a:ext>
                </a:extLst>
              </p:cNvPr>
              <p:cNvSpPr txBox="1"/>
              <p:nvPr/>
            </p:nvSpPr>
            <p:spPr>
              <a:xfrm>
                <a:off x="302797" y="2382917"/>
                <a:ext cx="10079106" cy="589392"/>
              </a:xfrm>
              <a:prstGeom prst="rect">
                <a:avLst/>
              </a:prstGeom>
              <a:noFill/>
            </p:spPr>
            <p:txBody>
              <a:bodyPr wrap="none" lIns="0" tIns="0" rIns="0" bIns="0" rtlCol="0">
                <a:spAutoFit/>
              </a:bodyPr>
              <a:lstStyle/>
              <a:p>
                <a:r>
                  <a:rPr lang="ja-JP" altLang="en-US" sz="2400" dirty="0"/>
                  <a:t>このとき、</a:t>
                </a:r>
                <a14:m>
                  <m:oMath xmlns:m="http://schemas.openxmlformats.org/officeDocument/2006/math">
                    <m:r>
                      <a:rPr lang="en-US" altLang="ja-JP" sz="2400" b="1" i="1">
                        <a:latin typeface="Cambria Math" panose="02040503050406030204" pitchFamily="18" charset="0"/>
                      </a:rPr>
                      <m:t>𝒋</m:t>
                    </m:r>
                    <m:r>
                      <a:rPr lang="en-US" altLang="ja-JP" sz="2400" b="1" i="1">
                        <a:latin typeface="Cambria Math" panose="02040503050406030204" pitchFamily="18" charset="0"/>
                      </a:rPr>
                      <m:t>=</m:t>
                    </m:r>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𝜇</m:t>
                            </m:r>
                          </m:e>
                          <m:sub>
                            <m:r>
                              <a:rPr lang="en-US" altLang="ja-JP" sz="2400" i="1">
                                <a:latin typeface="Cambria Math" panose="02040503050406030204" pitchFamily="18" charset="0"/>
                              </a:rPr>
                              <m:t>0</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𝜆</m:t>
                            </m:r>
                          </m:e>
                          <m:sup>
                            <m:r>
                              <a:rPr lang="en-US" altLang="ja-JP" sz="2400" i="1">
                                <a:latin typeface="Cambria Math" panose="02040503050406030204" pitchFamily="18" charset="0"/>
                              </a:rPr>
                              <m:t>2</m:t>
                            </m:r>
                          </m:sup>
                        </m:sSup>
                      </m:den>
                    </m:f>
                    <m:d>
                      <m:dPr>
                        <m:ctrlPr>
                          <a:rPr lang="en-US" altLang="ja-JP" sz="2400" i="1">
                            <a:latin typeface="Cambria Math" panose="02040503050406030204" pitchFamily="18" charset="0"/>
                          </a:rPr>
                        </m:ctrlPr>
                      </m:dPr>
                      <m:e>
                        <m:r>
                          <a:rPr lang="en-US" altLang="ja-JP" sz="2400" b="1" i="1">
                            <a:latin typeface="Cambria Math" panose="02040503050406030204" pitchFamily="18" charset="0"/>
                          </a:rPr>
                          <m:t>𝑨</m:t>
                        </m:r>
                        <m:r>
                          <a:rPr lang="en-US" altLang="ja-JP" sz="2400">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ℏ</m:t>
                            </m:r>
                          </m:num>
                          <m:den>
                            <m:r>
                              <a:rPr lang="en-US" altLang="ja-JP" sz="2400" i="1">
                                <a:latin typeface="Cambria Math" panose="02040503050406030204" pitchFamily="18" charset="0"/>
                              </a:rPr>
                              <m:t>𝑞</m:t>
                            </m:r>
                          </m:den>
                        </m:f>
                        <m:r>
                          <a:rPr lang="en-US" altLang="ja-JP" sz="2400">
                            <a:latin typeface="Cambria Math" panose="02040503050406030204" pitchFamily="18" charset="0"/>
                          </a:rPr>
                          <m:t>𝛻</m:t>
                        </m:r>
                        <m:r>
                          <a:rPr lang="en-US" altLang="ja-JP" sz="2400" i="1">
                            <a:latin typeface="Cambria Math" panose="02040503050406030204" pitchFamily="18" charset="0"/>
                          </a:rPr>
                          <m:t>𝜃</m:t>
                        </m:r>
                      </m:e>
                    </m:d>
                  </m:oMath>
                </a14:m>
                <a:r>
                  <a:rPr lang="ja-JP" altLang="en-US" sz="2400" dirty="0"/>
                  <a:t> の左辺が消え、</a:t>
                </a:r>
                <a:r>
                  <a:rPr lang="en-US" altLang="ja-JP" sz="2400" dirty="0"/>
                  <a:t>C</a:t>
                </a:r>
                <a:r>
                  <a:rPr lang="ja-JP" altLang="en-US" sz="2400" dirty="0"/>
                  <a:t>上で  </a:t>
                </a:r>
                <a14:m>
                  <m:oMath xmlns:m="http://schemas.openxmlformats.org/officeDocument/2006/math">
                    <m:r>
                      <a:rPr lang="en-US" altLang="ja-JP" sz="2400" b="1" i="1">
                        <a:latin typeface="Cambria Math" panose="02040503050406030204" pitchFamily="18" charset="0"/>
                      </a:rPr>
                      <m:t>𝑨</m:t>
                    </m:r>
                    <m:r>
                      <a:rPr lang="en-US" altLang="ja-JP" sz="2400">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ℏ</m:t>
                        </m:r>
                      </m:num>
                      <m:den>
                        <m:r>
                          <a:rPr lang="en-US" altLang="ja-JP" sz="2400" i="1">
                            <a:latin typeface="Cambria Math" panose="02040503050406030204" pitchFamily="18" charset="0"/>
                          </a:rPr>
                          <m:t>𝑞</m:t>
                        </m:r>
                      </m:den>
                    </m:f>
                    <m:r>
                      <a:rPr lang="en-US" altLang="ja-JP" sz="2400">
                        <a:latin typeface="Cambria Math" panose="02040503050406030204" pitchFamily="18" charset="0"/>
                      </a:rPr>
                      <m:t>𝛻</m:t>
                    </m:r>
                    <m:r>
                      <a:rPr lang="en-US" altLang="ja-JP" sz="2400" i="1">
                        <a:latin typeface="Cambria Math" panose="02040503050406030204" pitchFamily="18" charset="0"/>
                      </a:rPr>
                      <m:t>𝜃</m:t>
                    </m:r>
                  </m:oMath>
                </a14:m>
                <a:r>
                  <a:rPr lang="ja-JP" altLang="en-US" sz="2400" dirty="0"/>
                  <a:t> となる。</a:t>
                </a:r>
                <a:endParaRPr lang="en-US" altLang="ja-JP" sz="2400" dirty="0"/>
              </a:p>
            </p:txBody>
          </p:sp>
        </mc:Choice>
        <mc:Fallback xmlns="">
          <p:sp>
            <p:nvSpPr>
              <p:cNvPr id="13" name="テキスト ボックス 1">
                <a:extLst>
                  <a:ext uri="{FF2B5EF4-FFF2-40B4-BE49-F238E27FC236}">
                    <a16:creationId xmlns:a16="http://schemas.microsoft.com/office/drawing/2014/main" id="{AB47F416-D226-4E94-9E75-A701EDE014FE}"/>
                  </a:ext>
                </a:extLst>
              </p:cNvPr>
              <p:cNvSpPr txBox="1">
                <a:spLocks noRot="1" noChangeAspect="1" noMove="1" noResize="1" noEditPoints="1" noAdjustHandles="1" noChangeArrowheads="1" noChangeShapeType="1" noTextEdit="1"/>
              </p:cNvSpPr>
              <p:nvPr/>
            </p:nvSpPr>
            <p:spPr>
              <a:xfrm>
                <a:off x="302797" y="2382917"/>
                <a:ext cx="10079106" cy="589392"/>
              </a:xfrm>
              <a:prstGeom prst="rect">
                <a:avLst/>
              </a:prstGeom>
              <a:blipFill>
                <a:blip r:embed="rId3"/>
                <a:stretch>
                  <a:fillRect l="-1875" r="-847" b="-103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887899" y="2949782"/>
                <a:ext cx="3188886" cy="10610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altLang="ja-JP" sz="2400" b="1" i="1">
                              <a:latin typeface="Cambria Math" panose="02040503050406030204" pitchFamily="18" charset="0"/>
                            </a:rPr>
                          </m:ctrlPr>
                        </m:naryPr>
                        <m:sub/>
                        <m:sup/>
                        <m:e>
                          <m:r>
                            <a:rPr lang="en-US" altLang="ja-JP" sz="2400" b="1" i="1">
                              <a:latin typeface="Cambria Math" panose="02040503050406030204" pitchFamily="18" charset="0"/>
                            </a:rPr>
                            <m:t>𝑨</m:t>
                          </m:r>
                        </m:e>
                      </m:nary>
                      <m:r>
                        <a:rPr lang="en-US" altLang="ja-JP" sz="2400" i="1">
                          <a:latin typeface="Cambria Math" panose="02040503050406030204" pitchFamily="18" charset="0"/>
                        </a:rPr>
                        <m:t>⋅</m:t>
                      </m:r>
                      <m:r>
                        <a:rPr lang="en-US" altLang="ja-JP" sz="2400" i="1">
                          <a:latin typeface="Cambria Math" panose="02040503050406030204" pitchFamily="18" charset="0"/>
                        </a:rPr>
                        <m:t>𝑑</m:t>
                      </m:r>
                      <m:r>
                        <a:rPr lang="en-US" altLang="ja-JP" sz="2400" b="1" i="1">
                          <a:latin typeface="Cambria Math" panose="02040503050406030204" pitchFamily="18" charset="0"/>
                        </a:rPr>
                        <m:t>𝒍</m:t>
                      </m:r>
                      <m:r>
                        <a:rPr lang="en-US" altLang="ja-JP" sz="2400">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ℏ</m:t>
                          </m:r>
                        </m:num>
                        <m:den>
                          <m:r>
                            <a:rPr lang="en-US" altLang="ja-JP" sz="2400" i="1">
                              <a:latin typeface="Cambria Math" panose="02040503050406030204" pitchFamily="18" charset="0"/>
                            </a:rPr>
                            <m:t>𝑞</m:t>
                          </m:r>
                        </m:den>
                      </m:f>
                      <m:nary>
                        <m:naryPr>
                          <m:chr m:val="∮"/>
                          <m:limLoc m:val="undOvr"/>
                          <m:subHide m:val="on"/>
                          <m:supHide m:val="on"/>
                          <m:ctrlPr>
                            <a:rPr lang="en-US" altLang="ja-JP" sz="2400" i="1">
                              <a:latin typeface="Cambria Math" panose="02040503050406030204" pitchFamily="18" charset="0"/>
                            </a:rPr>
                          </m:ctrlPr>
                        </m:naryPr>
                        <m:sub/>
                        <m:sup/>
                        <m:e>
                          <m:r>
                            <a:rPr lang="en-US" altLang="ja-JP" sz="2400">
                              <a:latin typeface="Cambria Math" panose="02040503050406030204" pitchFamily="18" charset="0"/>
                            </a:rPr>
                            <m:t>𝛻</m:t>
                          </m:r>
                          <m:r>
                            <a:rPr lang="en-US" altLang="ja-JP" sz="2400" i="1">
                              <a:latin typeface="Cambria Math" panose="02040503050406030204" pitchFamily="18" charset="0"/>
                            </a:rPr>
                            <m:t>𝜃</m:t>
                          </m:r>
                          <m:r>
                            <m:rPr>
                              <m:nor/>
                            </m:rPr>
                            <a:rPr lang="en-US" sz="2400" dirty="0"/>
                            <m:t> </m:t>
                          </m:r>
                          <m:r>
                            <a:rPr lang="en-US" sz="2400" i="1" dirty="0">
                              <a:latin typeface="Cambria Math" panose="02040503050406030204" pitchFamily="18" charset="0"/>
                            </a:rPr>
                            <m:t>⋅</m:t>
                          </m:r>
                          <m:r>
                            <a:rPr lang="en-US" altLang="ja-JP" sz="2400" i="1">
                              <a:latin typeface="Cambria Math" panose="02040503050406030204" pitchFamily="18" charset="0"/>
                            </a:rPr>
                            <m:t>𝑑</m:t>
                          </m:r>
                          <m:r>
                            <a:rPr lang="en-US" altLang="ja-JP" sz="2400" b="1" i="1">
                              <a:latin typeface="Cambria Math" panose="02040503050406030204" pitchFamily="18" charset="0"/>
                            </a:rPr>
                            <m:t>𝒍</m:t>
                          </m:r>
                        </m:e>
                      </m:nary>
                    </m:oMath>
                  </m:oMathPara>
                </a14:m>
                <a:endParaRPr lang="en-US" sz="2400" dirty="0"/>
              </a:p>
            </p:txBody>
          </p:sp>
        </mc:Choice>
        <mc:Fallback xmlns="">
          <p:sp>
            <p:nvSpPr>
              <p:cNvPr id="18" name="Rectangle 17"/>
              <p:cNvSpPr>
                <a:spLocks noRot="1" noChangeAspect="1" noMove="1" noResize="1" noEditPoints="1" noAdjustHandles="1" noChangeArrowheads="1" noChangeShapeType="1" noTextEdit="1"/>
              </p:cNvSpPr>
              <p:nvPr/>
            </p:nvSpPr>
            <p:spPr>
              <a:xfrm>
                <a:off x="4887899" y="2949782"/>
                <a:ext cx="3188886" cy="106106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024548" y="3787335"/>
                <a:ext cx="1371273" cy="10610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altLang="ja-JP" sz="2400" b="1" i="1">
                              <a:latin typeface="Cambria Math" panose="02040503050406030204" pitchFamily="18" charset="0"/>
                            </a:rPr>
                          </m:ctrlPr>
                        </m:naryPr>
                        <m:sub/>
                        <m:sup/>
                        <m:e>
                          <m:r>
                            <a:rPr lang="en-US" altLang="ja-JP" sz="2400" b="1" i="1">
                              <a:latin typeface="Cambria Math" panose="02040503050406030204" pitchFamily="18" charset="0"/>
                            </a:rPr>
                            <m:t>𝑩</m:t>
                          </m:r>
                        </m:e>
                      </m:nary>
                      <m:r>
                        <a:rPr lang="en-US" altLang="ja-JP" sz="2400" i="1">
                          <a:latin typeface="Cambria Math" panose="02040503050406030204" pitchFamily="18" charset="0"/>
                        </a:rPr>
                        <m:t>⋅</m:t>
                      </m:r>
                      <m:r>
                        <a:rPr lang="en-US" altLang="ja-JP" sz="2400" i="1">
                          <a:latin typeface="Cambria Math" panose="02040503050406030204" pitchFamily="18" charset="0"/>
                        </a:rPr>
                        <m:t>𝑑</m:t>
                      </m:r>
                      <m:r>
                        <a:rPr lang="en-US" altLang="ja-JP" sz="2400" b="1" i="1">
                          <a:latin typeface="Cambria Math" panose="02040503050406030204" pitchFamily="18" charset="0"/>
                        </a:rPr>
                        <m:t>𝑺</m:t>
                      </m:r>
                    </m:oMath>
                  </m:oMathPara>
                </a14:m>
                <a:endParaRPr lang="en-US" sz="2400" dirty="0"/>
              </a:p>
            </p:txBody>
          </p:sp>
        </mc:Choice>
        <mc:Fallback xmlns="">
          <p:sp>
            <p:nvSpPr>
              <p:cNvPr id="11" name="Rectangle 10"/>
              <p:cNvSpPr>
                <a:spLocks noRot="1" noChangeAspect="1" noMove="1" noResize="1" noEditPoints="1" noAdjustHandles="1" noChangeArrowheads="1" noChangeShapeType="1" noTextEdit="1"/>
              </p:cNvSpPr>
              <p:nvPr/>
            </p:nvSpPr>
            <p:spPr>
              <a:xfrm>
                <a:off x="4024548" y="3787335"/>
                <a:ext cx="1371273" cy="1061060"/>
              </a:xfrm>
              <a:prstGeom prst="rect">
                <a:avLst/>
              </a:prstGeom>
              <a:blipFill>
                <a:blip r:embed="rId6"/>
                <a:stretch>
                  <a:fillRect/>
                </a:stretch>
              </a:blipFill>
            </p:spPr>
            <p:txBody>
              <a:bodyPr/>
              <a:lstStyle/>
              <a:p>
                <a:r>
                  <a:rPr lang="ja-JP" altLang="en-US">
                    <a:noFill/>
                  </a:rPr>
                  <a:t> </a:t>
                </a:r>
              </a:p>
            </p:txBody>
          </p:sp>
        </mc:Fallback>
      </mc:AlternateContent>
      <p:cxnSp>
        <p:nvCxnSpPr>
          <p:cNvPr id="17" name="Straight Connector 16"/>
          <p:cNvCxnSpPr/>
          <p:nvPr/>
        </p:nvCxnSpPr>
        <p:spPr>
          <a:xfrm flipV="1">
            <a:off x="5028495" y="3815329"/>
            <a:ext cx="1057973" cy="7316"/>
          </a:xfrm>
          <a:prstGeom prst="line">
            <a:avLst/>
          </a:prstGeom>
          <a:ln w="34925" cmpd="dbl"/>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6741638" y="3827469"/>
            <a:ext cx="1163770" cy="7316"/>
          </a:xfrm>
          <a:prstGeom prst="line">
            <a:avLst/>
          </a:prstGeom>
          <a:ln w="34925" cmpd="dbl"/>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7721801" y="3968882"/>
                <a:ext cx="80708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2</m:t>
                      </m:r>
                      <m:r>
                        <a:rPr lang="en-US" altLang="ja-JP" sz="2400" i="1">
                          <a:latin typeface="Cambria Math" panose="02040503050406030204" pitchFamily="18" charset="0"/>
                        </a:rPr>
                        <m:t>𝜋</m:t>
                      </m:r>
                      <m:r>
                        <a:rPr lang="en-US" altLang="ja-JP" sz="2400" i="1">
                          <a:latin typeface="Cambria Math" panose="02040503050406030204" pitchFamily="18" charset="0"/>
                        </a:rPr>
                        <m:t>𝑛</m:t>
                      </m:r>
                    </m:oMath>
                  </m:oMathPara>
                </a14:m>
                <a:endParaRPr lang="en-US" sz="2400" dirty="0"/>
              </a:p>
            </p:txBody>
          </p:sp>
        </mc:Choice>
        <mc:Fallback xmlns="">
          <p:sp>
            <p:nvSpPr>
              <p:cNvPr id="27" name="Rectangle 26"/>
              <p:cNvSpPr>
                <a:spLocks noRot="1" noChangeAspect="1" noMove="1" noResize="1" noEditPoints="1" noAdjustHandles="1" noChangeArrowheads="1" noChangeShapeType="1" noTextEdit="1"/>
              </p:cNvSpPr>
              <p:nvPr/>
            </p:nvSpPr>
            <p:spPr>
              <a:xfrm>
                <a:off x="7721801" y="3968882"/>
                <a:ext cx="807080" cy="46166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3406189" y="4435911"/>
                <a:ext cx="51488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Φ</m:t>
                      </m:r>
                    </m:oMath>
                  </m:oMathPara>
                </a14:m>
                <a:endParaRPr lang="en-US" sz="2400" dirty="0"/>
              </a:p>
            </p:txBody>
          </p:sp>
        </mc:Choice>
        <mc:Fallback xmlns="">
          <p:sp>
            <p:nvSpPr>
              <p:cNvPr id="31" name="Rectangle 30"/>
              <p:cNvSpPr>
                <a:spLocks noRot="1" noChangeAspect="1" noMove="1" noResize="1" noEditPoints="1" noAdjustHandles="1" noChangeArrowheads="1" noChangeShapeType="1" noTextEdit="1"/>
              </p:cNvSpPr>
              <p:nvPr/>
            </p:nvSpPr>
            <p:spPr>
              <a:xfrm>
                <a:off x="3406189" y="4435911"/>
                <a:ext cx="514885" cy="46166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rot="19698143">
                <a:off x="4798918" y="3736992"/>
                <a:ext cx="50206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oMath>
                  </m:oMathPara>
                </a14:m>
                <a:endParaRPr lang="en-US" sz="2400" dirty="0"/>
              </a:p>
            </p:txBody>
          </p:sp>
        </mc:Choice>
        <mc:Fallback xmlns="">
          <p:sp>
            <p:nvSpPr>
              <p:cNvPr id="32" name="Rectangle 31"/>
              <p:cNvSpPr>
                <a:spLocks noRot="1" noChangeAspect="1" noMove="1" noResize="1" noEditPoints="1" noAdjustHandles="1" noChangeArrowheads="1" noChangeShapeType="1" noTextEdit="1"/>
              </p:cNvSpPr>
              <p:nvPr/>
            </p:nvSpPr>
            <p:spPr>
              <a:xfrm rot="19698143">
                <a:off x="4798918" y="3736992"/>
                <a:ext cx="502061" cy="46166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rot="19698143">
                <a:off x="3734392" y="4284098"/>
                <a:ext cx="50206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oMath>
                  </m:oMathPara>
                </a14:m>
                <a:endParaRPr lang="en-US" sz="2400" dirty="0"/>
              </a:p>
            </p:txBody>
          </p:sp>
        </mc:Choice>
        <mc:Fallback xmlns="">
          <p:sp>
            <p:nvSpPr>
              <p:cNvPr id="33" name="Rectangle 32"/>
              <p:cNvSpPr>
                <a:spLocks noRot="1" noChangeAspect="1" noMove="1" noResize="1" noEditPoints="1" noAdjustHandles="1" noChangeArrowheads="1" noChangeShapeType="1" noTextEdit="1"/>
              </p:cNvSpPr>
              <p:nvPr/>
            </p:nvSpPr>
            <p:spPr>
              <a:xfrm rot="19698143">
                <a:off x="3734392" y="4284098"/>
                <a:ext cx="502061" cy="461665"/>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rot="1901225">
                <a:off x="7442167" y="3714616"/>
                <a:ext cx="50206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oMath>
                  </m:oMathPara>
                </a14:m>
                <a:endParaRPr lang="en-US" sz="2400" dirty="0"/>
              </a:p>
            </p:txBody>
          </p:sp>
        </mc:Choice>
        <mc:Fallback xmlns="">
          <p:sp>
            <p:nvSpPr>
              <p:cNvPr id="34" name="Rectangle 33"/>
              <p:cNvSpPr>
                <a:spLocks noRot="1" noChangeAspect="1" noMove="1" noResize="1" noEditPoints="1" noAdjustHandles="1" noChangeArrowheads="1" noChangeShapeType="1" noTextEdit="1"/>
              </p:cNvSpPr>
              <p:nvPr/>
            </p:nvSpPr>
            <p:spPr>
              <a:xfrm rot="1901225">
                <a:off x="7442167" y="3714616"/>
                <a:ext cx="502061" cy="461665"/>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8610600" y="3937206"/>
                <a:ext cx="2773388" cy="461665"/>
              </a:xfrm>
              <a:prstGeom prst="rect">
                <a:avLst/>
              </a:prstGeom>
            </p:spPr>
            <p:txBody>
              <a:bodyPr wrap="none">
                <a:spAutoFit/>
              </a:bodyPr>
              <a:lstStyle/>
              <a:p>
                <a:r>
                  <a:rPr lang="en-US" altLang="ja-JP" sz="2400" dirty="0"/>
                  <a:t>(</a:t>
                </a:r>
                <a14:m>
                  <m:oMath xmlns:m="http://schemas.openxmlformats.org/officeDocument/2006/math">
                    <m:r>
                      <a:rPr lang="en-US" altLang="ja-JP" sz="2400" i="1">
                        <a:latin typeface="Cambria Math" panose="02040503050406030204" pitchFamily="18" charset="0"/>
                      </a:rPr>
                      <m:t>𝑛</m:t>
                    </m:r>
                    <m:r>
                      <a:rPr lang="en-US" altLang="ja-JP" sz="2400" i="1">
                        <a:latin typeface="Cambria Math" panose="02040503050406030204" pitchFamily="18" charset="0"/>
                      </a:rPr>
                      <m:t>=±1, ±2,±3, …</m:t>
                    </m:r>
                  </m:oMath>
                </a14:m>
                <a:r>
                  <a:rPr lang="en-US" sz="2400" dirty="0"/>
                  <a:t>)</a:t>
                </a:r>
              </a:p>
            </p:txBody>
          </p:sp>
        </mc:Choice>
        <mc:Fallback xmlns="">
          <p:sp>
            <p:nvSpPr>
              <p:cNvPr id="35" name="Rectangle 34"/>
              <p:cNvSpPr>
                <a:spLocks noRot="1" noChangeAspect="1" noMove="1" noResize="1" noEditPoints="1" noAdjustHandles="1" noChangeArrowheads="1" noChangeShapeType="1" noTextEdit="1"/>
              </p:cNvSpPr>
              <p:nvPr/>
            </p:nvSpPr>
            <p:spPr>
              <a:xfrm>
                <a:off x="8610600" y="3937206"/>
                <a:ext cx="2773388" cy="461665"/>
              </a:xfrm>
              <a:prstGeom prst="rect">
                <a:avLst/>
              </a:prstGeom>
              <a:blipFill>
                <a:blip r:embed="rId12"/>
                <a:stretch>
                  <a:fillRect l="-3524" t="-10526" r="-2423" b="-28947"/>
                </a:stretch>
              </a:blipFill>
            </p:spPr>
            <p:txBody>
              <a:bodyPr/>
              <a:lstStyle/>
              <a:p>
                <a:r>
                  <a:rPr lang="ja-JP" altLang="en-US">
                    <a:noFill/>
                  </a:rPr>
                  <a:t> </a:t>
                </a:r>
              </a:p>
            </p:txBody>
          </p:sp>
        </mc:Fallback>
      </mc:AlternateContent>
      <p:cxnSp>
        <p:nvCxnSpPr>
          <p:cNvPr id="14" name="Straight Arrow Connector 13"/>
          <p:cNvCxnSpPr/>
          <p:nvPr/>
        </p:nvCxnSpPr>
        <p:spPr>
          <a:xfrm flipV="1">
            <a:off x="8497427" y="1830212"/>
            <a:ext cx="0" cy="410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8666227" y="1830212"/>
            <a:ext cx="0" cy="410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8496758" y="580484"/>
            <a:ext cx="0" cy="410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8649158" y="579269"/>
            <a:ext cx="0" cy="410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587003C-FBCC-2B12-1342-033E2C936E67}"/>
              </a:ext>
            </a:extLst>
          </p:cNvPr>
          <p:cNvSpPr txBox="1"/>
          <p:nvPr/>
        </p:nvSpPr>
        <p:spPr>
          <a:xfrm>
            <a:off x="29184" y="41659"/>
            <a:ext cx="2762654" cy="400110"/>
          </a:xfrm>
          <a:prstGeom prst="rect">
            <a:avLst/>
          </a:prstGeom>
          <a:noFill/>
          <a:ln w="63500">
            <a:solidFill>
              <a:schemeClr val="tx1"/>
            </a:solidFill>
          </a:ln>
        </p:spPr>
        <p:txBody>
          <a:bodyPr wrap="square">
            <a:spAutoFit/>
          </a:bodyPr>
          <a:lstStyle/>
          <a:p>
            <a:pPr algn="ctr"/>
            <a:r>
              <a:rPr lang="en-US" altLang="ja-JP" sz="2000" b="1" dirty="0"/>
              <a:t>3.3 </a:t>
            </a:r>
            <a:r>
              <a:rPr lang="ja-JP" altLang="en-US" sz="2000" b="1" dirty="0"/>
              <a:t>磁束の量子化</a:t>
            </a:r>
            <a:endParaRPr kumimoji="1" lang="en-US" altLang="ja-JP" sz="2000" b="1" dirty="0"/>
          </a:p>
        </p:txBody>
      </p:sp>
      <p:sp>
        <p:nvSpPr>
          <p:cNvPr id="9" name="テキスト ボックス 8">
            <a:extLst>
              <a:ext uri="{FF2B5EF4-FFF2-40B4-BE49-F238E27FC236}">
                <a16:creationId xmlns:a16="http://schemas.microsoft.com/office/drawing/2014/main" id="{C86AE45E-D018-203F-E5F9-08C27D9AB860}"/>
              </a:ext>
            </a:extLst>
          </p:cNvPr>
          <p:cNvSpPr txBox="1"/>
          <p:nvPr/>
        </p:nvSpPr>
        <p:spPr>
          <a:xfrm>
            <a:off x="223069" y="3186286"/>
            <a:ext cx="6097656" cy="461665"/>
          </a:xfrm>
          <a:prstGeom prst="rect">
            <a:avLst/>
          </a:prstGeom>
          <a:noFill/>
        </p:spPr>
        <p:txBody>
          <a:bodyPr wrap="square">
            <a:spAutoFit/>
          </a:bodyPr>
          <a:lstStyle/>
          <a:p>
            <a:r>
              <a:rPr lang="ja-JP" altLang="en-US" sz="2400" dirty="0"/>
              <a:t>これを経路</a:t>
            </a:r>
            <a:r>
              <a:rPr lang="en-US" altLang="ja-JP" sz="2400" dirty="0"/>
              <a:t>C</a:t>
            </a:r>
            <a:r>
              <a:rPr lang="ja-JP" altLang="en-US" sz="2400" dirty="0"/>
              <a:t>に沿って積分すると</a:t>
            </a:r>
          </a:p>
        </p:txBody>
      </p:sp>
    </p:spTree>
    <p:extLst>
      <p:ext uri="{BB962C8B-B14F-4D97-AF65-F5344CB8AC3E}">
        <p14:creationId xmlns:p14="http://schemas.microsoft.com/office/powerpoint/2010/main" val="31239144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ローチャート: 磁気ディスク 2">
            <a:extLst>
              <a:ext uri="{FF2B5EF4-FFF2-40B4-BE49-F238E27FC236}">
                <a16:creationId xmlns:a16="http://schemas.microsoft.com/office/drawing/2014/main" id="{4FD08C24-1892-49DE-84A3-08DAF47A92D2}"/>
              </a:ext>
            </a:extLst>
          </p:cNvPr>
          <p:cNvSpPr/>
          <p:nvPr/>
        </p:nvSpPr>
        <p:spPr>
          <a:xfrm>
            <a:off x="7722341" y="836984"/>
            <a:ext cx="1756948" cy="993229"/>
          </a:xfrm>
          <a:prstGeom prst="flowChartMagneticDisk">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楕円 4">
            <a:extLst>
              <a:ext uri="{FF2B5EF4-FFF2-40B4-BE49-F238E27FC236}">
                <a16:creationId xmlns:a16="http://schemas.microsoft.com/office/drawing/2014/main" id="{4C9F2815-1C24-4C54-A4AF-99EFF49732D9}"/>
              </a:ext>
            </a:extLst>
          </p:cNvPr>
          <p:cNvSpPr/>
          <p:nvPr/>
        </p:nvSpPr>
        <p:spPr>
          <a:xfrm>
            <a:off x="8279778" y="933764"/>
            <a:ext cx="642070" cy="114756"/>
          </a:xfrm>
          <a:prstGeom prst="ellips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楕円 5">
            <a:extLst>
              <a:ext uri="{FF2B5EF4-FFF2-40B4-BE49-F238E27FC236}">
                <a16:creationId xmlns:a16="http://schemas.microsoft.com/office/drawing/2014/main" id="{DEB94C19-0585-4317-BDC5-FDE3BD575B20}"/>
              </a:ext>
            </a:extLst>
          </p:cNvPr>
          <p:cNvSpPr>
            <a:spLocks noChangeAspect="1"/>
          </p:cNvSpPr>
          <p:nvPr/>
        </p:nvSpPr>
        <p:spPr>
          <a:xfrm>
            <a:off x="9929863" y="318485"/>
            <a:ext cx="1934801" cy="1934801"/>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楕円 6">
            <a:extLst>
              <a:ext uri="{FF2B5EF4-FFF2-40B4-BE49-F238E27FC236}">
                <a16:creationId xmlns:a16="http://schemas.microsoft.com/office/drawing/2014/main" id="{52435562-B47B-467C-BB01-681442392C56}"/>
              </a:ext>
            </a:extLst>
          </p:cNvPr>
          <p:cNvSpPr>
            <a:spLocks noChangeAspect="1"/>
          </p:cNvSpPr>
          <p:nvPr/>
        </p:nvSpPr>
        <p:spPr>
          <a:xfrm>
            <a:off x="10542543" y="932746"/>
            <a:ext cx="706277" cy="70627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C862E66-556E-4B69-9993-9CD238354648}"/>
                  </a:ext>
                </a:extLst>
              </p:cNvPr>
              <p:cNvSpPr txBox="1"/>
              <p:nvPr/>
            </p:nvSpPr>
            <p:spPr>
              <a:xfrm>
                <a:off x="213130" y="546462"/>
                <a:ext cx="7084118" cy="1569660"/>
              </a:xfrm>
              <a:prstGeom prst="rect">
                <a:avLst/>
              </a:prstGeom>
              <a:noFill/>
            </p:spPr>
            <p:txBody>
              <a:bodyPr wrap="square" rtlCol="0">
                <a:spAutoFit/>
              </a:bodyPr>
              <a:lstStyle/>
              <a:p>
                <a:r>
                  <a:rPr lang="ja-JP" altLang="en-US" sz="2400" dirty="0"/>
                  <a:t>右図のような穴のあいた超伝導体を考え、その中に</a:t>
                </a:r>
                <a:r>
                  <a:rPr lang="en-US" altLang="ja-JP" sz="2400" dirty="0"/>
                  <a:t> “</a:t>
                </a:r>
                <a:r>
                  <a:rPr lang="ja-JP" altLang="en-US" sz="2400" b="1" dirty="0">
                    <a:solidFill>
                      <a:srgbClr val="0070C0"/>
                    </a:solidFill>
                  </a:rPr>
                  <a:t>経路</a:t>
                </a:r>
                <a:r>
                  <a:rPr lang="en-US" altLang="ja-JP" sz="2400" b="1" dirty="0">
                    <a:solidFill>
                      <a:srgbClr val="0070C0"/>
                    </a:solidFill>
                  </a:rPr>
                  <a:t>C</a:t>
                </a:r>
                <a:r>
                  <a:rPr lang="en-US" altLang="ja-JP" sz="2400" dirty="0"/>
                  <a:t>”</a:t>
                </a:r>
                <a:r>
                  <a:rPr lang="ja-JP" altLang="en-US" sz="2400" dirty="0"/>
                  <a:t>を定める。</a:t>
                </a:r>
                <a:r>
                  <a:rPr lang="en-US" altLang="ja-JP" sz="2400" dirty="0"/>
                  <a:t> </a:t>
                </a:r>
                <a:r>
                  <a:rPr lang="ja-JP" altLang="en-US" sz="2400" dirty="0"/>
                  <a:t>ただし、</a:t>
                </a:r>
                <a:r>
                  <a:rPr lang="en-US" altLang="ja-JP" sz="2400" dirty="0"/>
                  <a:t>C</a:t>
                </a:r>
                <a:r>
                  <a:rPr lang="ja-JP" altLang="en-US" sz="2400" dirty="0"/>
                  <a:t>と表面の距離は</a:t>
                </a:r>
                <a:r>
                  <a:rPr lang="en-US" altLang="ja-JP" sz="2400" dirty="0"/>
                  <a:t> </a:t>
                </a:r>
                <a14:m>
                  <m:oMath xmlns:m="http://schemas.openxmlformats.org/officeDocument/2006/math">
                    <m:r>
                      <a:rPr lang="en-US" altLang="ja-JP" sz="2400" i="1">
                        <a:latin typeface="Cambria Math" panose="02040503050406030204" pitchFamily="18" charset="0"/>
                      </a:rPr>
                      <m:t>𝜆</m:t>
                    </m:r>
                  </m:oMath>
                </a14:m>
                <a:r>
                  <a:rPr lang="en-US" altLang="ja-JP" sz="2400" dirty="0"/>
                  <a:t> </a:t>
                </a:r>
                <a:r>
                  <a:rPr lang="ja-JP" altLang="en-US" sz="2400" dirty="0"/>
                  <a:t>より遥かに大きいとする。このとき、マイスナー効果により</a:t>
                </a:r>
                <a:r>
                  <a:rPr lang="en-US" altLang="ja-JP" sz="2400" dirty="0"/>
                  <a:t>C</a:t>
                </a:r>
                <a:r>
                  <a:rPr lang="ja-JP" altLang="en-US" sz="2400" dirty="0"/>
                  <a:t>上では電流はゼロである。</a:t>
                </a:r>
                <a:endParaRPr lang="en-US" altLang="ja-JP" sz="2400" dirty="0"/>
              </a:p>
            </p:txBody>
          </p:sp>
        </mc:Choice>
        <mc:Fallback xmlns="">
          <p:sp>
            <p:nvSpPr>
              <p:cNvPr id="8" name="テキスト ボックス 7">
                <a:extLst>
                  <a:ext uri="{FF2B5EF4-FFF2-40B4-BE49-F238E27FC236}">
                    <a16:creationId xmlns:a16="http://schemas.microsoft.com/office/drawing/2014/main" id="{9C862E66-556E-4B69-9993-9CD238354648}"/>
                  </a:ext>
                </a:extLst>
              </p:cNvPr>
              <p:cNvSpPr txBox="1">
                <a:spLocks noRot="1" noChangeAspect="1" noMove="1" noResize="1" noEditPoints="1" noAdjustHandles="1" noChangeArrowheads="1" noChangeShapeType="1" noTextEdit="1"/>
              </p:cNvSpPr>
              <p:nvPr/>
            </p:nvSpPr>
            <p:spPr>
              <a:xfrm>
                <a:off x="213130" y="546462"/>
                <a:ext cx="7084118" cy="1569660"/>
              </a:xfrm>
              <a:prstGeom prst="rect">
                <a:avLst/>
              </a:prstGeom>
              <a:blipFill>
                <a:blip r:embed="rId2"/>
                <a:stretch>
                  <a:fillRect l="-1377" t="-3113" r="-172" b="-8171"/>
                </a:stretch>
              </a:blipFill>
            </p:spPr>
            <p:txBody>
              <a:bodyPr/>
              <a:lstStyle/>
              <a:p>
                <a:r>
                  <a:rPr lang="ja-JP" altLang="en-US">
                    <a:noFill/>
                  </a:rPr>
                  <a:t> </a:t>
                </a:r>
              </a:p>
            </p:txBody>
          </p:sp>
        </mc:Fallback>
      </mc:AlternateContent>
      <p:sp>
        <p:nvSpPr>
          <p:cNvPr id="19" name="フリーフォーム: 図形 18">
            <a:extLst>
              <a:ext uri="{FF2B5EF4-FFF2-40B4-BE49-F238E27FC236}">
                <a16:creationId xmlns:a16="http://schemas.microsoft.com/office/drawing/2014/main" id="{CAE8D85B-6AA8-4E7A-BC0C-B4AF868F7F82}"/>
              </a:ext>
            </a:extLst>
          </p:cNvPr>
          <p:cNvSpPr/>
          <p:nvPr/>
        </p:nvSpPr>
        <p:spPr>
          <a:xfrm>
            <a:off x="10215499" y="562218"/>
            <a:ext cx="1387095" cy="1402754"/>
          </a:xfrm>
          <a:custGeom>
            <a:avLst/>
            <a:gdLst>
              <a:gd name="connsiteX0" fmla="*/ 836820 w 2030847"/>
              <a:gd name="connsiteY0" fmla="*/ 0 h 2053771"/>
              <a:gd name="connsiteX1" fmla="*/ 109032 w 2030847"/>
              <a:gd name="connsiteY1" fmla="*/ 475861 h 2053771"/>
              <a:gd name="connsiteX2" fmla="*/ 53048 w 2030847"/>
              <a:gd name="connsiteY2" fmla="*/ 1576873 h 2053771"/>
              <a:gd name="connsiteX3" fmla="*/ 594224 w 2030847"/>
              <a:gd name="connsiteY3" fmla="*/ 1968759 h 2053771"/>
              <a:gd name="connsiteX4" fmla="*/ 1294020 w 2030847"/>
              <a:gd name="connsiteY4" fmla="*/ 2024743 h 2053771"/>
              <a:gd name="connsiteX5" fmla="*/ 1881848 w 2030847"/>
              <a:gd name="connsiteY5" fmla="*/ 1604865 h 2053771"/>
              <a:gd name="connsiteX6" fmla="*/ 2021808 w 2030847"/>
              <a:gd name="connsiteY6" fmla="*/ 979714 h 2053771"/>
              <a:gd name="connsiteX7" fmla="*/ 1695236 w 2030847"/>
              <a:gd name="connsiteY7" fmla="*/ 550506 h 2053771"/>
              <a:gd name="connsiteX8" fmla="*/ 1191383 w 2030847"/>
              <a:gd name="connsiteY8" fmla="*/ 111967 h 2053771"/>
              <a:gd name="connsiteX9" fmla="*/ 920795 w 2030847"/>
              <a:gd name="connsiteY9" fmla="*/ 18661 h 205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0847" h="2053771">
                <a:moveTo>
                  <a:pt x="836820" y="0"/>
                </a:moveTo>
                <a:cubicBezTo>
                  <a:pt x="538240" y="106524"/>
                  <a:pt x="239661" y="213049"/>
                  <a:pt x="109032" y="475861"/>
                </a:cubicBezTo>
                <a:cubicBezTo>
                  <a:pt x="-21597" y="738673"/>
                  <a:pt x="-27817" y="1328057"/>
                  <a:pt x="53048" y="1576873"/>
                </a:cubicBezTo>
                <a:cubicBezTo>
                  <a:pt x="133913" y="1825689"/>
                  <a:pt x="387395" y="1894114"/>
                  <a:pt x="594224" y="1968759"/>
                </a:cubicBezTo>
                <a:cubicBezTo>
                  <a:pt x="801053" y="2043404"/>
                  <a:pt x="1079416" y="2085392"/>
                  <a:pt x="1294020" y="2024743"/>
                </a:cubicBezTo>
                <a:cubicBezTo>
                  <a:pt x="1508624" y="1964094"/>
                  <a:pt x="1760550" y="1779037"/>
                  <a:pt x="1881848" y="1604865"/>
                </a:cubicBezTo>
                <a:cubicBezTo>
                  <a:pt x="2003146" y="1430693"/>
                  <a:pt x="2052910" y="1155440"/>
                  <a:pt x="2021808" y="979714"/>
                </a:cubicBezTo>
                <a:cubicBezTo>
                  <a:pt x="1990706" y="803988"/>
                  <a:pt x="1833640" y="695131"/>
                  <a:pt x="1695236" y="550506"/>
                </a:cubicBezTo>
                <a:cubicBezTo>
                  <a:pt x="1556832" y="405881"/>
                  <a:pt x="1320456" y="200608"/>
                  <a:pt x="1191383" y="111967"/>
                </a:cubicBezTo>
                <a:cubicBezTo>
                  <a:pt x="1062310" y="23326"/>
                  <a:pt x="991552" y="20993"/>
                  <a:pt x="920795" y="18661"/>
                </a:cubicBezTo>
              </a:path>
            </a:pathLst>
          </a:custGeom>
          <a:noFill/>
          <a:ln w="50800">
            <a:solidFill>
              <a:srgbClr val="0070C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テキスト ボックス 19">
            <a:extLst>
              <a:ext uri="{FF2B5EF4-FFF2-40B4-BE49-F238E27FC236}">
                <a16:creationId xmlns:a16="http://schemas.microsoft.com/office/drawing/2014/main" id="{B15B5C76-E3BC-401A-A4D4-62AC58BCF38D}"/>
              </a:ext>
            </a:extLst>
          </p:cNvPr>
          <p:cNvSpPr txBox="1"/>
          <p:nvPr/>
        </p:nvSpPr>
        <p:spPr>
          <a:xfrm>
            <a:off x="11169663" y="485872"/>
            <a:ext cx="757735" cy="523220"/>
          </a:xfrm>
          <a:prstGeom prst="rect">
            <a:avLst/>
          </a:prstGeom>
          <a:noFill/>
        </p:spPr>
        <p:txBody>
          <a:bodyPr wrap="square" rtlCol="0">
            <a:spAutoFit/>
          </a:bodyPr>
          <a:lstStyle/>
          <a:p>
            <a:r>
              <a:rPr lang="en-US" altLang="ja-JP" sz="2800" dirty="0">
                <a:solidFill>
                  <a:srgbClr val="0070C0"/>
                </a:solidFill>
              </a:rPr>
              <a:t>C</a:t>
            </a:r>
            <a:endParaRPr lang="ja-JP" altLang="en-US" sz="2800" dirty="0">
              <a:solidFill>
                <a:srgbClr val="0070C0"/>
              </a:solidFill>
            </a:endParaRPr>
          </a:p>
        </p:txBody>
      </p:sp>
      <p:sp>
        <p:nvSpPr>
          <p:cNvPr id="23" name="スライド番号プレースホルダー 22">
            <a:extLst>
              <a:ext uri="{FF2B5EF4-FFF2-40B4-BE49-F238E27FC236}">
                <a16:creationId xmlns:a16="http://schemas.microsoft.com/office/drawing/2014/main" id="{5EE856FD-EB49-4C70-8F2B-6FFAA4940EA7}"/>
              </a:ext>
            </a:extLst>
          </p:cNvPr>
          <p:cNvSpPr>
            <a:spLocks noGrp="1"/>
          </p:cNvSpPr>
          <p:nvPr>
            <p:ph type="sldNum" sz="quarter" idx="12"/>
          </p:nvPr>
        </p:nvSpPr>
        <p:spPr/>
        <p:txBody>
          <a:bodyPr/>
          <a:lstStyle/>
          <a:p>
            <a:fld id="{10699C8D-F842-49A6-A00D-0295EA5A1C7D}" type="slidenum">
              <a:rPr kumimoji="1" lang="ja-JP" altLang="en-US" smtClean="0"/>
              <a:t>62</a:t>
            </a:fld>
            <a:endParaRPr kumimoji="1" lang="ja-JP" altLang="en-US"/>
          </a:p>
        </p:txBody>
      </p:sp>
      <mc:AlternateContent xmlns:mc="http://schemas.openxmlformats.org/markup-compatibility/2006" xmlns:a14="http://schemas.microsoft.com/office/drawing/2010/main">
        <mc:Choice Requires="a14">
          <p:sp>
            <p:nvSpPr>
              <p:cNvPr id="13" name="テキスト ボックス 1">
                <a:extLst>
                  <a:ext uri="{FF2B5EF4-FFF2-40B4-BE49-F238E27FC236}">
                    <a16:creationId xmlns:a16="http://schemas.microsoft.com/office/drawing/2014/main" id="{AB47F416-D226-4E94-9E75-A701EDE014FE}"/>
                  </a:ext>
                </a:extLst>
              </p:cNvPr>
              <p:cNvSpPr txBox="1"/>
              <p:nvPr/>
            </p:nvSpPr>
            <p:spPr>
              <a:xfrm>
                <a:off x="302797" y="2382917"/>
                <a:ext cx="10079106" cy="589392"/>
              </a:xfrm>
              <a:prstGeom prst="rect">
                <a:avLst/>
              </a:prstGeom>
              <a:noFill/>
            </p:spPr>
            <p:txBody>
              <a:bodyPr wrap="none" lIns="0" tIns="0" rIns="0" bIns="0" rtlCol="0">
                <a:spAutoFit/>
              </a:bodyPr>
              <a:lstStyle/>
              <a:p>
                <a:r>
                  <a:rPr lang="ja-JP" altLang="en-US" sz="2400" dirty="0"/>
                  <a:t>このとき、</a:t>
                </a:r>
                <a14:m>
                  <m:oMath xmlns:m="http://schemas.openxmlformats.org/officeDocument/2006/math">
                    <m:r>
                      <a:rPr lang="en-US" altLang="ja-JP" sz="2400" b="1" i="1">
                        <a:latin typeface="Cambria Math" panose="02040503050406030204" pitchFamily="18" charset="0"/>
                      </a:rPr>
                      <m:t>𝒋</m:t>
                    </m:r>
                    <m:r>
                      <a:rPr lang="en-US" altLang="ja-JP" sz="2400" b="1" i="1">
                        <a:latin typeface="Cambria Math" panose="02040503050406030204" pitchFamily="18" charset="0"/>
                      </a:rPr>
                      <m:t>=</m:t>
                    </m:r>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𝜇</m:t>
                            </m:r>
                          </m:e>
                          <m:sub>
                            <m:r>
                              <a:rPr lang="en-US" altLang="ja-JP" sz="2400" i="1">
                                <a:latin typeface="Cambria Math" panose="02040503050406030204" pitchFamily="18" charset="0"/>
                              </a:rPr>
                              <m:t>0</m:t>
                            </m:r>
                          </m:sub>
                        </m:sSub>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𝜆</m:t>
                            </m:r>
                          </m:e>
                          <m:sup>
                            <m:r>
                              <a:rPr lang="en-US" altLang="ja-JP" sz="2400" i="1">
                                <a:latin typeface="Cambria Math" panose="02040503050406030204" pitchFamily="18" charset="0"/>
                              </a:rPr>
                              <m:t>2</m:t>
                            </m:r>
                          </m:sup>
                        </m:sSup>
                      </m:den>
                    </m:f>
                    <m:d>
                      <m:dPr>
                        <m:ctrlPr>
                          <a:rPr lang="en-US" altLang="ja-JP" sz="2400" i="1">
                            <a:latin typeface="Cambria Math" panose="02040503050406030204" pitchFamily="18" charset="0"/>
                          </a:rPr>
                        </m:ctrlPr>
                      </m:dPr>
                      <m:e>
                        <m:r>
                          <a:rPr lang="en-US" altLang="ja-JP" sz="2400" b="1" i="1">
                            <a:latin typeface="Cambria Math" panose="02040503050406030204" pitchFamily="18" charset="0"/>
                          </a:rPr>
                          <m:t>𝑨</m:t>
                        </m:r>
                        <m:r>
                          <a:rPr lang="en-US" altLang="ja-JP" sz="2400">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ℏ</m:t>
                            </m:r>
                          </m:num>
                          <m:den>
                            <m:r>
                              <a:rPr lang="en-US" altLang="ja-JP" sz="2400" i="1">
                                <a:latin typeface="Cambria Math" panose="02040503050406030204" pitchFamily="18" charset="0"/>
                              </a:rPr>
                              <m:t>𝑞</m:t>
                            </m:r>
                          </m:den>
                        </m:f>
                        <m:r>
                          <a:rPr lang="en-US" altLang="ja-JP" sz="2400">
                            <a:latin typeface="Cambria Math" panose="02040503050406030204" pitchFamily="18" charset="0"/>
                          </a:rPr>
                          <m:t>𝛻</m:t>
                        </m:r>
                        <m:r>
                          <a:rPr lang="en-US" altLang="ja-JP" sz="2400" i="1">
                            <a:latin typeface="Cambria Math" panose="02040503050406030204" pitchFamily="18" charset="0"/>
                          </a:rPr>
                          <m:t>𝜃</m:t>
                        </m:r>
                      </m:e>
                    </m:d>
                  </m:oMath>
                </a14:m>
                <a:r>
                  <a:rPr lang="ja-JP" altLang="en-US" sz="2400" dirty="0"/>
                  <a:t> の左辺が消え、</a:t>
                </a:r>
                <a:r>
                  <a:rPr lang="en-US" altLang="ja-JP" sz="2400" dirty="0"/>
                  <a:t>C</a:t>
                </a:r>
                <a:r>
                  <a:rPr lang="ja-JP" altLang="en-US" sz="2400" dirty="0"/>
                  <a:t>上で  </a:t>
                </a:r>
                <a14:m>
                  <m:oMath xmlns:m="http://schemas.openxmlformats.org/officeDocument/2006/math">
                    <m:r>
                      <a:rPr lang="en-US" altLang="ja-JP" sz="2400" b="1" i="1">
                        <a:latin typeface="Cambria Math" panose="02040503050406030204" pitchFamily="18" charset="0"/>
                      </a:rPr>
                      <m:t>𝑨</m:t>
                    </m:r>
                    <m:r>
                      <a:rPr lang="en-US" altLang="ja-JP" sz="2400">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ℏ</m:t>
                        </m:r>
                      </m:num>
                      <m:den>
                        <m:r>
                          <a:rPr lang="en-US" altLang="ja-JP" sz="2400" i="1">
                            <a:latin typeface="Cambria Math" panose="02040503050406030204" pitchFamily="18" charset="0"/>
                          </a:rPr>
                          <m:t>𝑞</m:t>
                        </m:r>
                      </m:den>
                    </m:f>
                    <m:r>
                      <a:rPr lang="en-US" altLang="ja-JP" sz="2400">
                        <a:latin typeface="Cambria Math" panose="02040503050406030204" pitchFamily="18" charset="0"/>
                      </a:rPr>
                      <m:t>𝛻</m:t>
                    </m:r>
                    <m:r>
                      <a:rPr lang="en-US" altLang="ja-JP" sz="2400" i="1">
                        <a:latin typeface="Cambria Math" panose="02040503050406030204" pitchFamily="18" charset="0"/>
                      </a:rPr>
                      <m:t>𝜃</m:t>
                    </m:r>
                  </m:oMath>
                </a14:m>
                <a:r>
                  <a:rPr lang="ja-JP" altLang="en-US" sz="2400" dirty="0"/>
                  <a:t> となる。</a:t>
                </a:r>
                <a:endParaRPr lang="en-US" altLang="ja-JP" sz="2400" dirty="0"/>
              </a:p>
            </p:txBody>
          </p:sp>
        </mc:Choice>
        <mc:Fallback xmlns="">
          <p:sp>
            <p:nvSpPr>
              <p:cNvPr id="13" name="テキスト ボックス 1">
                <a:extLst>
                  <a:ext uri="{FF2B5EF4-FFF2-40B4-BE49-F238E27FC236}">
                    <a16:creationId xmlns:a16="http://schemas.microsoft.com/office/drawing/2014/main" id="{AB47F416-D226-4E94-9E75-A701EDE014FE}"/>
                  </a:ext>
                </a:extLst>
              </p:cNvPr>
              <p:cNvSpPr txBox="1">
                <a:spLocks noRot="1" noChangeAspect="1" noMove="1" noResize="1" noEditPoints="1" noAdjustHandles="1" noChangeArrowheads="1" noChangeShapeType="1" noTextEdit="1"/>
              </p:cNvSpPr>
              <p:nvPr/>
            </p:nvSpPr>
            <p:spPr>
              <a:xfrm>
                <a:off x="302797" y="2382917"/>
                <a:ext cx="10079106" cy="589392"/>
              </a:xfrm>
              <a:prstGeom prst="rect">
                <a:avLst/>
              </a:prstGeom>
              <a:blipFill>
                <a:blip r:embed="rId3"/>
                <a:stretch>
                  <a:fillRect l="-1875" r="-847" b="-103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887899" y="2949782"/>
                <a:ext cx="3188886" cy="10610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altLang="ja-JP" sz="2400" b="1" i="1">
                              <a:latin typeface="Cambria Math" panose="02040503050406030204" pitchFamily="18" charset="0"/>
                            </a:rPr>
                          </m:ctrlPr>
                        </m:naryPr>
                        <m:sub/>
                        <m:sup/>
                        <m:e>
                          <m:r>
                            <a:rPr lang="en-US" altLang="ja-JP" sz="2400" b="1" i="1">
                              <a:latin typeface="Cambria Math" panose="02040503050406030204" pitchFamily="18" charset="0"/>
                            </a:rPr>
                            <m:t>𝑨</m:t>
                          </m:r>
                        </m:e>
                      </m:nary>
                      <m:r>
                        <a:rPr lang="en-US" altLang="ja-JP" sz="2400" i="1">
                          <a:latin typeface="Cambria Math" panose="02040503050406030204" pitchFamily="18" charset="0"/>
                        </a:rPr>
                        <m:t>⋅</m:t>
                      </m:r>
                      <m:r>
                        <a:rPr lang="en-US" altLang="ja-JP" sz="2400" i="1">
                          <a:latin typeface="Cambria Math" panose="02040503050406030204" pitchFamily="18" charset="0"/>
                        </a:rPr>
                        <m:t>𝑑</m:t>
                      </m:r>
                      <m:r>
                        <a:rPr lang="en-US" altLang="ja-JP" sz="2400" b="1" i="1">
                          <a:latin typeface="Cambria Math" panose="02040503050406030204" pitchFamily="18" charset="0"/>
                        </a:rPr>
                        <m:t>𝒍</m:t>
                      </m:r>
                      <m:r>
                        <a:rPr lang="en-US" altLang="ja-JP" sz="2400">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ℏ</m:t>
                          </m:r>
                        </m:num>
                        <m:den>
                          <m:r>
                            <a:rPr lang="en-US" altLang="ja-JP" sz="2400" i="1">
                              <a:latin typeface="Cambria Math" panose="02040503050406030204" pitchFamily="18" charset="0"/>
                            </a:rPr>
                            <m:t>𝑞</m:t>
                          </m:r>
                        </m:den>
                      </m:f>
                      <m:nary>
                        <m:naryPr>
                          <m:chr m:val="∮"/>
                          <m:limLoc m:val="undOvr"/>
                          <m:subHide m:val="on"/>
                          <m:supHide m:val="on"/>
                          <m:ctrlPr>
                            <a:rPr lang="en-US" altLang="ja-JP" sz="2400" i="1">
                              <a:latin typeface="Cambria Math" panose="02040503050406030204" pitchFamily="18" charset="0"/>
                            </a:rPr>
                          </m:ctrlPr>
                        </m:naryPr>
                        <m:sub/>
                        <m:sup/>
                        <m:e>
                          <m:r>
                            <a:rPr lang="en-US" altLang="ja-JP" sz="2400">
                              <a:latin typeface="Cambria Math" panose="02040503050406030204" pitchFamily="18" charset="0"/>
                            </a:rPr>
                            <m:t>𝛻</m:t>
                          </m:r>
                          <m:r>
                            <a:rPr lang="en-US" altLang="ja-JP" sz="2400" i="1">
                              <a:latin typeface="Cambria Math" panose="02040503050406030204" pitchFamily="18" charset="0"/>
                            </a:rPr>
                            <m:t>𝜃</m:t>
                          </m:r>
                          <m:r>
                            <m:rPr>
                              <m:nor/>
                            </m:rPr>
                            <a:rPr lang="en-US" sz="2400" dirty="0"/>
                            <m:t> </m:t>
                          </m:r>
                          <m:r>
                            <a:rPr lang="en-US" sz="2400" i="1" dirty="0">
                              <a:latin typeface="Cambria Math" panose="02040503050406030204" pitchFamily="18" charset="0"/>
                            </a:rPr>
                            <m:t>⋅</m:t>
                          </m:r>
                          <m:r>
                            <a:rPr lang="en-US" altLang="ja-JP" sz="2400" i="1">
                              <a:latin typeface="Cambria Math" panose="02040503050406030204" pitchFamily="18" charset="0"/>
                            </a:rPr>
                            <m:t>𝑑</m:t>
                          </m:r>
                          <m:r>
                            <a:rPr lang="en-US" altLang="ja-JP" sz="2400" b="1" i="1">
                              <a:latin typeface="Cambria Math" panose="02040503050406030204" pitchFamily="18" charset="0"/>
                            </a:rPr>
                            <m:t>𝒍</m:t>
                          </m:r>
                        </m:e>
                      </m:nary>
                    </m:oMath>
                  </m:oMathPara>
                </a14:m>
                <a:endParaRPr lang="en-US" sz="2400" dirty="0"/>
              </a:p>
            </p:txBody>
          </p:sp>
        </mc:Choice>
        <mc:Fallback xmlns="">
          <p:sp>
            <p:nvSpPr>
              <p:cNvPr id="18" name="Rectangle 17"/>
              <p:cNvSpPr>
                <a:spLocks noRot="1" noChangeAspect="1" noMove="1" noResize="1" noEditPoints="1" noAdjustHandles="1" noChangeArrowheads="1" noChangeShapeType="1" noTextEdit="1"/>
              </p:cNvSpPr>
              <p:nvPr/>
            </p:nvSpPr>
            <p:spPr>
              <a:xfrm>
                <a:off x="4887899" y="2949782"/>
                <a:ext cx="3188886" cy="106106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1927964" y="4971119"/>
                <a:ext cx="3613040" cy="8558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a:latin typeface="Cambria Math" panose="02040503050406030204" pitchFamily="18" charset="0"/>
                        </a:rPr>
                        <m:t>Φ</m:t>
                      </m:r>
                      <m:r>
                        <a:rPr lang="en-US" altLang="ja-JP" sz="2400">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ℏ</m:t>
                          </m:r>
                        </m:num>
                        <m:den>
                          <m:r>
                            <a:rPr lang="en-US" altLang="ja-JP" sz="2400" i="1">
                              <a:latin typeface="Cambria Math" panose="02040503050406030204" pitchFamily="18" charset="0"/>
                            </a:rPr>
                            <m:t>𝑞</m:t>
                          </m:r>
                        </m:den>
                      </m:f>
                      <m:r>
                        <a:rPr lang="en-US" altLang="ja-JP" sz="2400" i="1">
                          <a:latin typeface="Cambria Math" panose="02040503050406030204" pitchFamily="18" charset="0"/>
                        </a:rPr>
                        <m:t>2</m:t>
                      </m:r>
                      <m:r>
                        <a:rPr lang="en-US" altLang="ja-JP" sz="2400" i="1">
                          <a:latin typeface="Cambria Math" panose="02040503050406030204" pitchFamily="18" charset="0"/>
                        </a:rPr>
                        <m:t>𝜋</m:t>
                      </m:r>
                      <m:r>
                        <a:rPr lang="en-US" altLang="ja-JP" sz="2400" i="1">
                          <a:latin typeface="Cambria Math" panose="02040503050406030204" pitchFamily="18" charset="0"/>
                        </a:rPr>
                        <m:t>𝑛</m:t>
                      </m:r>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𝜋</m:t>
                          </m:r>
                          <m:r>
                            <a:rPr lang="en-US" altLang="ja-JP" sz="2400" i="1">
                              <a:latin typeface="Cambria Math" panose="02040503050406030204" pitchFamily="18" charset="0"/>
                            </a:rPr>
                            <m:t>ℏ</m:t>
                          </m:r>
                        </m:num>
                        <m:den>
                          <m:r>
                            <a:rPr lang="en-US" altLang="ja-JP" sz="2400" i="1">
                              <a:latin typeface="Cambria Math" panose="02040503050406030204" pitchFamily="18" charset="0"/>
                            </a:rPr>
                            <m:t>𝑒</m:t>
                          </m:r>
                        </m:den>
                      </m:f>
                      <m:r>
                        <a:rPr lang="en-US" altLang="ja-JP" sz="2400" i="1">
                          <a:latin typeface="Cambria Math" panose="02040503050406030204" pitchFamily="18" charset="0"/>
                        </a:rPr>
                        <m:t>𝑛</m:t>
                      </m:r>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𝜙</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𝑛</m:t>
                      </m:r>
                    </m:oMath>
                  </m:oMathPara>
                </a14:m>
                <a:endParaRPr lang="en-US" sz="2400" dirty="0"/>
              </a:p>
            </p:txBody>
          </p:sp>
        </mc:Choice>
        <mc:Fallback xmlns="">
          <p:sp>
            <p:nvSpPr>
              <p:cNvPr id="24" name="Rectangle 23"/>
              <p:cNvSpPr>
                <a:spLocks noRot="1" noChangeAspect="1" noMove="1" noResize="1" noEditPoints="1" noAdjustHandles="1" noChangeArrowheads="1" noChangeShapeType="1" noTextEdit="1"/>
              </p:cNvSpPr>
              <p:nvPr/>
            </p:nvSpPr>
            <p:spPr>
              <a:xfrm>
                <a:off x="1927964" y="4971119"/>
                <a:ext cx="3613040" cy="85581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024548" y="3787335"/>
                <a:ext cx="1371273" cy="10610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altLang="ja-JP" sz="2400" b="1" i="1">
                              <a:latin typeface="Cambria Math" panose="02040503050406030204" pitchFamily="18" charset="0"/>
                            </a:rPr>
                          </m:ctrlPr>
                        </m:naryPr>
                        <m:sub/>
                        <m:sup/>
                        <m:e>
                          <m:r>
                            <a:rPr lang="en-US" altLang="ja-JP" sz="2400" b="1" i="1">
                              <a:latin typeface="Cambria Math" panose="02040503050406030204" pitchFamily="18" charset="0"/>
                            </a:rPr>
                            <m:t>𝑩</m:t>
                          </m:r>
                        </m:e>
                      </m:nary>
                      <m:r>
                        <a:rPr lang="en-US" altLang="ja-JP" sz="2400" i="1">
                          <a:latin typeface="Cambria Math" panose="02040503050406030204" pitchFamily="18" charset="0"/>
                        </a:rPr>
                        <m:t>⋅</m:t>
                      </m:r>
                      <m:r>
                        <a:rPr lang="en-US" altLang="ja-JP" sz="2400" i="1">
                          <a:latin typeface="Cambria Math" panose="02040503050406030204" pitchFamily="18" charset="0"/>
                        </a:rPr>
                        <m:t>𝑑</m:t>
                      </m:r>
                      <m:r>
                        <a:rPr lang="en-US" altLang="ja-JP" sz="2400" b="1" i="1">
                          <a:latin typeface="Cambria Math" panose="02040503050406030204" pitchFamily="18" charset="0"/>
                        </a:rPr>
                        <m:t>𝑺</m:t>
                      </m:r>
                    </m:oMath>
                  </m:oMathPara>
                </a14:m>
                <a:endParaRPr lang="en-US" sz="2400" dirty="0"/>
              </a:p>
            </p:txBody>
          </p:sp>
        </mc:Choice>
        <mc:Fallback xmlns="">
          <p:sp>
            <p:nvSpPr>
              <p:cNvPr id="11" name="Rectangle 10"/>
              <p:cNvSpPr>
                <a:spLocks noRot="1" noChangeAspect="1" noMove="1" noResize="1" noEditPoints="1" noAdjustHandles="1" noChangeArrowheads="1" noChangeShapeType="1" noTextEdit="1"/>
              </p:cNvSpPr>
              <p:nvPr/>
            </p:nvSpPr>
            <p:spPr>
              <a:xfrm>
                <a:off x="4024548" y="3787335"/>
                <a:ext cx="1371273" cy="1061060"/>
              </a:xfrm>
              <a:prstGeom prst="rect">
                <a:avLst/>
              </a:prstGeom>
              <a:blipFill>
                <a:blip r:embed="rId6"/>
                <a:stretch>
                  <a:fillRect/>
                </a:stretch>
              </a:blipFill>
            </p:spPr>
            <p:txBody>
              <a:bodyPr/>
              <a:lstStyle/>
              <a:p>
                <a:r>
                  <a:rPr lang="ja-JP" altLang="en-US">
                    <a:noFill/>
                  </a:rPr>
                  <a:t> </a:t>
                </a:r>
              </a:p>
            </p:txBody>
          </p:sp>
        </mc:Fallback>
      </mc:AlternateContent>
      <p:cxnSp>
        <p:nvCxnSpPr>
          <p:cNvPr id="17" name="Straight Connector 16"/>
          <p:cNvCxnSpPr/>
          <p:nvPr/>
        </p:nvCxnSpPr>
        <p:spPr>
          <a:xfrm flipV="1">
            <a:off x="5028495" y="3815329"/>
            <a:ext cx="1057973" cy="7316"/>
          </a:xfrm>
          <a:prstGeom prst="line">
            <a:avLst/>
          </a:prstGeom>
          <a:ln w="34925" cmpd="dbl"/>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6741638" y="3827469"/>
            <a:ext cx="1163770" cy="7316"/>
          </a:xfrm>
          <a:prstGeom prst="line">
            <a:avLst/>
          </a:prstGeom>
          <a:ln w="34925" cmpd="dbl"/>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7721801" y="3968882"/>
                <a:ext cx="80708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2</m:t>
                      </m:r>
                      <m:r>
                        <a:rPr lang="en-US" altLang="ja-JP" sz="2400" i="1">
                          <a:latin typeface="Cambria Math" panose="02040503050406030204" pitchFamily="18" charset="0"/>
                        </a:rPr>
                        <m:t>𝜋</m:t>
                      </m:r>
                      <m:r>
                        <a:rPr lang="en-US" altLang="ja-JP" sz="2400" i="1">
                          <a:latin typeface="Cambria Math" panose="02040503050406030204" pitchFamily="18" charset="0"/>
                        </a:rPr>
                        <m:t>𝑛</m:t>
                      </m:r>
                    </m:oMath>
                  </m:oMathPara>
                </a14:m>
                <a:endParaRPr lang="en-US" sz="2400" dirty="0"/>
              </a:p>
            </p:txBody>
          </p:sp>
        </mc:Choice>
        <mc:Fallback xmlns="">
          <p:sp>
            <p:nvSpPr>
              <p:cNvPr id="27" name="Rectangle 26"/>
              <p:cNvSpPr>
                <a:spLocks noRot="1" noChangeAspect="1" noMove="1" noResize="1" noEditPoints="1" noAdjustHandles="1" noChangeArrowheads="1" noChangeShapeType="1" noTextEdit="1"/>
              </p:cNvSpPr>
              <p:nvPr/>
            </p:nvSpPr>
            <p:spPr>
              <a:xfrm>
                <a:off x="7721801" y="3968882"/>
                <a:ext cx="807080" cy="46166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3406189" y="4435911"/>
                <a:ext cx="51488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Φ</m:t>
                      </m:r>
                    </m:oMath>
                  </m:oMathPara>
                </a14:m>
                <a:endParaRPr lang="en-US" sz="2400" dirty="0"/>
              </a:p>
            </p:txBody>
          </p:sp>
        </mc:Choice>
        <mc:Fallback xmlns="">
          <p:sp>
            <p:nvSpPr>
              <p:cNvPr id="31" name="Rectangle 30"/>
              <p:cNvSpPr>
                <a:spLocks noRot="1" noChangeAspect="1" noMove="1" noResize="1" noEditPoints="1" noAdjustHandles="1" noChangeArrowheads="1" noChangeShapeType="1" noTextEdit="1"/>
              </p:cNvSpPr>
              <p:nvPr/>
            </p:nvSpPr>
            <p:spPr>
              <a:xfrm>
                <a:off x="3406189" y="4435911"/>
                <a:ext cx="514885" cy="46166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rot="19698143">
                <a:off x="4798918" y="3736992"/>
                <a:ext cx="50206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oMath>
                  </m:oMathPara>
                </a14:m>
                <a:endParaRPr lang="en-US" sz="2400" dirty="0"/>
              </a:p>
            </p:txBody>
          </p:sp>
        </mc:Choice>
        <mc:Fallback xmlns="">
          <p:sp>
            <p:nvSpPr>
              <p:cNvPr id="32" name="Rectangle 31"/>
              <p:cNvSpPr>
                <a:spLocks noRot="1" noChangeAspect="1" noMove="1" noResize="1" noEditPoints="1" noAdjustHandles="1" noChangeArrowheads="1" noChangeShapeType="1" noTextEdit="1"/>
              </p:cNvSpPr>
              <p:nvPr/>
            </p:nvSpPr>
            <p:spPr>
              <a:xfrm rot="19698143">
                <a:off x="4798918" y="3736992"/>
                <a:ext cx="502061" cy="46166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rot="19698143">
                <a:off x="3734392" y="4284098"/>
                <a:ext cx="50206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oMath>
                  </m:oMathPara>
                </a14:m>
                <a:endParaRPr lang="en-US" sz="2400" dirty="0"/>
              </a:p>
            </p:txBody>
          </p:sp>
        </mc:Choice>
        <mc:Fallback xmlns="">
          <p:sp>
            <p:nvSpPr>
              <p:cNvPr id="33" name="Rectangle 32"/>
              <p:cNvSpPr>
                <a:spLocks noRot="1" noChangeAspect="1" noMove="1" noResize="1" noEditPoints="1" noAdjustHandles="1" noChangeArrowheads="1" noChangeShapeType="1" noTextEdit="1"/>
              </p:cNvSpPr>
              <p:nvPr/>
            </p:nvSpPr>
            <p:spPr>
              <a:xfrm rot="19698143">
                <a:off x="3734392" y="4284098"/>
                <a:ext cx="502061" cy="461665"/>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rot="1901225">
                <a:off x="7442167" y="3714616"/>
                <a:ext cx="50206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oMath>
                  </m:oMathPara>
                </a14:m>
                <a:endParaRPr lang="en-US" sz="2400" dirty="0"/>
              </a:p>
            </p:txBody>
          </p:sp>
        </mc:Choice>
        <mc:Fallback xmlns="">
          <p:sp>
            <p:nvSpPr>
              <p:cNvPr id="34" name="Rectangle 33"/>
              <p:cNvSpPr>
                <a:spLocks noRot="1" noChangeAspect="1" noMove="1" noResize="1" noEditPoints="1" noAdjustHandles="1" noChangeArrowheads="1" noChangeShapeType="1" noTextEdit="1"/>
              </p:cNvSpPr>
              <p:nvPr/>
            </p:nvSpPr>
            <p:spPr>
              <a:xfrm rot="1901225">
                <a:off x="7442167" y="3714616"/>
                <a:ext cx="502061" cy="461665"/>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8610600" y="3937206"/>
                <a:ext cx="2773388" cy="461665"/>
              </a:xfrm>
              <a:prstGeom prst="rect">
                <a:avLst/>
              </a:prstGeom>
            </p:spPr>
            <p:txBody>
              <a:bodyPr wrap="none">
                <a:spAutoFit/>
              </a:bodyPr>
              <a:lstStyle/>
              <a:p>
                <a:r>
                  <a:rPr lang="en-US" altLang="ja-JP" sz="2400" dirty="0"/>
                  <a:t>(</a:t>
                </a:r>
                <a14:m>
                  <m:oMath xmlns:m="http://schemas.openxmlformats.org/officeDocument/2006/math">
                    <m:r>
                      <a:rPr lang="en-US" altLang="ja-JP" sz="2400" i="1">
                        <a:latin typeface="Cambria Math" panose="02040503050406030204" pitchFamily="18" charset="0"/>
                      </a:rPr>
                      <m:t>𝑛</m:t>
                    </m:r>
                    <m:r>
                      <a:rPr lang="en-US" altLang="ja-JP" sz="2400" i="1">
                        <a:latin typeface="Cambria Math" panose="02040503050406030204" pitchFamily="18" charset="0"/>
                      </a:rPr>
                      <m:t>=±1, ±2,±3, …</m:t>
                    </m:r>
                  </m:oMath>
                </a14:m>
                <a:r>
                  <a:rPr lang="en-US" sz="2400" dirty="0"/>
                  <a:t>)</a:t>
                </a:r>
              </a:p>
            </p:txBody>
          </p:sp>
        </mc:Choice>
        <mc:Fallback xmlns="">
          <p:sp>
            <p:nvSpPr>
              <p:cNvPr id="35" name="Rectangle 34"/>
              <p:cNvSpPr>
                <a:spLocks noRot="1" noChangeAspect="1" noMove="1" noResize="1" noEditPoints="1" noAdjustHandles="1" noChangeArrowheads="1" noChangeShapeType="1" noTextEdit="1"/>
              </p:cNvSpPr>
              <p:nvPr/>
            </p:nvSpPr>
            <p:spPr>
              <a:xfrm>
                <a:off x="8610600" y="3937206"/>
                <a:ext cx="2773388" cy="461665"/>
              </a:xfrm>
              <a:prstGeom prst="rect">
                <a:avLst/>
              </a:prstGeom>
              <a:blipFill>
                <a:blip r:embed="rId12"/>
                <a:stretch>
                  <a:fillRect l="-3524" t="-10526" r="-2423" b="-28947"/>
                </a:stretch>
              </a:blipFill>
            </p:spPr>
            <p:txBody>
              <a:bodyPr/>
              <a:lstStyle/>
              <a:p>
                <a:r>
                  <a:rPr lang="ja-JP" altLang="en-US">
                    <a:noFill/>
                  </a:rPr>
                  <a:t> </a:t>
                </a:r>
              </a:p>
            </p:txBody>
          </p:sp>
        </mc:Fallback>
      </mc:AlternateContent>
      <p:sp>
        <p:nvSpPr>
          <p:cNvPr id="36" name="Rectangle 35"/>
          <p:cNvSpPr/>
          <p:nvPr/>
        </p:nvSpPr>
        <p:spPr>
          <a:xfrm>
            <a:off x="302797" y="4818204"/>
            <a:ext cx="1723549" cy="461665"/>
          </a:xfrm>
          <a:prstGeom prst="rect">
            <a:avLst/>
          </a:prstGeom>
        </p:spPr>
        <p:txBody>
          <a:bodyPr wrap="none">
            <a:spAutoFit/>
          </a:bodyPr>
          <a:lstStyle/>
          <a:p>
            <a:r>
              <a:rPr lang="ja-JP" altLang="en-US" sz="2400" dirty="0"/>
              <a:t>これより、</a:t>
            </a:r>
            <a:endParaRPr lang="en-US" altLang="ja-JP" sz="2400" dirty="0"/>
          </a:p>
        </p:txBody>
      </p:sp>
      <mc:AlternateContent xmlns:mc="http://schemas.openxmlformats.org/markup-compatibility/2006" xmlns:a14="http://schemas.microsoft.com/office/drawing/2010/main">
        <mc:Choice Requires="a14">
          <p:sp>
            <p:nvSpPr>
              <p:cNvPr id="38" name="TextBox 37"/>
              <p:cNvSpPr txBox="1"/>
              <p:nvPr/>
            </p:nvSpPr>
            <p:spPr>
              <a:xfrm>
                <a:off x="5922938" y="4969856"/>
                <a:ext cx="2258888" cy="817981"/>
              </a:xfrm>
              <a:prstGeom prst="rect">
                <a:avLst/>
              </a:prstGeom>
              <a:noFill/>
              <a:ln w="254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𝜙</m:t>
                          </m:r>
                        </m:e>
                        <m:sub>
                          <m:r>
                            <a:rPr lang="en-US" sz="2800" i="1">
                              <a:latin typeface="Cambria Math" panose="02040503050406030204" pitchFamily="18" charset="0"/>
                            </a:rPr>
                            <m:t>0</m:t>
                          </m:r>
                        </m:sub>
                      </m:sSub>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h</m:t>
                          </m:r>
                        </m:num>
                        <m:den>
                          <m:r>
                            <a:rPr lang="en-US" sz="2800" i="1">
                              <a:latin typeface="Cambria Math" panose="02040503050406030204" pitchFamily="18" charset="0"/>
                            </a:rPr>
                            <m:t>2</m:t>
                          </m:r>
                          <m:r>
                            <a:rPr lang="en-US" sz="2800" i="1">
                              <a:latin typeface="Cambria Math" panose="02040503050406030204" pitchFamily="18" charset="0"/>
                            </a:rPr>
                            <m:t>𝑒</m:t>
                          </m:r>
                        </m:den>
                      </m:f>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𝜋</m:t>
                          </m:r>
                          <m:r>
                            <a:rPr lang="en-US" sz="2800" i="1">
                              <a:latin typeface="Cambria Math" panose="02040503050406030204" pitchFamily="18" charset="0"/>
                            </a:rPr>
                            <m:t>ℏ</m:t>
                          </m:r>
                        </m:num>
                        <m:den>
                          <m:r>
                            <a:rPr lang="en-US" sz="2800" i="1">
                              <a:latin typeface="Cambria Math" panose="02040503050406030204" pitchFamily="18" charset="0"/>
                            </a:rPr>
                            <m:t>𝑒</m:t>
                          </m:r>
                        </m:den>
                      </m:f>
                    </m:oMath>
                  </m:oMathPara>
                </a14:m>
                <a:endParaRPr lang="en-US" sz="2800" dirty="0"/>
              </a:p>
            </p:txBody>
          </p:sp>
        </mc:Choice>
        <mc:Fallback xmlns="">
          <p:sp>
            <p:nvSpPr>
              <p:cNvPr id="38" name="TextBox 37"/>
              <p:cNvSpPr txBox="1">
                <a:spLocks noRot="1" noChangeAspect="1" noMove="1" noResize="1" noEditPoints="1" noAdjustHandles="1" noChangeArrowheads="1" noChangeShapeType="1" noTextEdit="1"/>
              </p:cNvSpPr>
              <p:nvPr/>
            </p:nvSpPr>
            <p:spPr>
              <a:xfrm>
                <a:off x="5922938" y="4969856"/>
                <a:ext cx="2258888" cy="817981"/>
              </a:xfrm>
              <a:prstGeom prst="rect">
                <a:avLst/>
              </a:prstGeom>
              <a:blipFill>
                <a:blip r:embed="rId13"/>
                <a:stretch>
                  <a:fillRect/>
                </a:stretch>
              </a:blipFill>
              <a:ln w="25400">
                <a:solidFill>
                  <a:srgbClr val="FF0000"/>
                </a:solidFill>
              </a:ln>
            </p:spPr>
            <p:txBody>
              <a:bodyPr/>
              <a:lstStyle/>
              <a:p>
                <a:r>
                  <a:rPr lang="ja-JP" altLang="en-US">
                    <a:noFill/>
                  </a:rPr>
                  <a:t> </a:t>
                </a:r>
              </a:p>
            </p:txBody>
          </p:sp>
        </mc:Fallback>
      </mc:AlternateContent>
      <p:cxnSp>
        <p:nvCxnSpPr>
          <p:cNvPr id="14" name="Straight Arrow Connector 13"/>
          <p:cNvCxnSpPr/>
          <p:nvPr/>
        </p:nvCxnSpPr>
        <p:spPr>
          <a:xfrm flipV="1">
            <a:off x="8497427" y="1830212"/>
            <a:ext cx="0" cy="410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8666227" y="1830212"/>
            <a:ext cx="0" cy="410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8496758" y="580484"/>
            <a:ext cx="0" cy="410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8649158" y="579269"/>
            <a:ext cx="0" cy="410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587003C-FBCC-2B12-1342-033E2C936E67}"/>
              </a:ext>
            </a:extLst>
          </p:cNvPr>
          <p:cNvSpPr txBox="1"/>
          <p:nvPr/>
        </p:nvSpPr>
        <p:spPr>
          <a:xfrm>
            <a:off x="29184" y="41659"/>
            <a:ext cx="2762654" cy="400110"/>
          </a:xfrm>
          <a:prstGeom prst="rect">
            <a:avLst/>
          </a:prstGeom>
          <a:noFill/>
          <a:ln w="63500">
            <a:solidFill>
              <a:schemeClr val="tx1"/>
            </a:solidFill>
          </a:ln>
        </p:spPr>
        <p:txBody>
          <a:bodyPr wrap="square">
            <a:spAutoFit/>
          </a:bodyPr>
          <a:lstStyle/>
          <a:p>
            <a:pPr algn="ctr"/>
            <a:r>
              <a:rPr lang="en-US" altLang="ja-JP" sz="2000" b="1" dirty="0"/>
              <a:t>3.3 </a:t>
            </a:r>
            <a:r>
              <a:rPr lang="ja-JP" altLang="en-US" sz="2000" b="1" dirty="0"/>
              <a:t>磁束の量子化</a:t>
            </a:r>
            <a:endParaRPr kumimoji="1" lang="en-US" altLang="ja-JP" sz="2000" b="1" dirty="0"/>
          </a:p>
        </p:txBody>
      </p:sp>
      <p:sp>
        <p:nvSpPr>
          <p:cNvPr id="2" name="Rectangle 35">
            <a:extLst>
              <a:ext uri="{FF2B5EF4-FFF2-40B4-BE49-F238E27FC236}">
                <a16:creationId xmlns:a16="http://schemas.microsoft.com/office/drawing/2014/main" id="{DF953B87-5385-6B3F-4B32-551D135EC1B6}"/>
              </a:ext>
            </a:extLst>
          </p:cNvPr>
          <p:cNvSpPr/>
          <p:nvPr/>
        </p:nvSpPr>
        <p:spPr>
          <a:xfrm>
            <a:off x="325990" y="6024150"/>
            <a:ext cx="7007046" cy="523220"/>
          </a:xfrm>
          <a:prstGeom prst="rect">
            <a:avLst/>
          </a:prstGeom>
        </p:spPr>
        <p:txBody>
          <a:bodyPr wrap="none">
            <a:spAutoFit/>
          </a:bodyPr>
          <a:lstStyle/>
          <a:p>
            <a:r>
              <a:rPr lang="ja-JP" altLang="en-US" sz="2800" b="1" dirty="0"/>
              <a:t>超伝導リングを貫く磁束は</a:t>
            </a:r>
            <a:r>
              <a:rPr lang="ja-JP" altLang="en-US" sz="2800" b="1" dirty="0">
                <a:solidFill>
                  <a:srgbClr val="FF0000"/>
                </a:solidFill>
              </a:rPr>
              <a:t>量子化される</a:t>
            </a:r>
            <a:r>
              <a:rPr lang="ja-JP" altLang="en-US" sz="2800" b="1" dirty="0"/>
              <a:t>。</a:t>
            </a:r>
            <a:endParaRPr lang="en-US" altLang="ja-JP" sz="2800" b="1" dirty="0"/>
          </a:p>
        </p:txBody>
      </p:sp>
      <p:sp>
        <p:nvSpPr>
          <p:cNvPr id="9" name="テキスト ボックス 8">
            <a:extLst>
              <a:ext uri="{FF2B5EF4-FFF2-40B4-BE49-F238E27FC236}">
                <a16:creationId xmlns:a16="http://schemas.microsoft.com/office/drawing/2014/main" id="{C86AE45E-D018-203F-E5F9-08C27D9AB860}"/>
              </a:ext>
            </a:extLst>
          </p:cNvPr>
          <p:cNvSpPr txBox="1"/>
          <p:nvPr/>
        </p:nvSpPr>
        <p:spPr>
          <a:xfrm>
            <a:off x="223069" y="3186286"/>
            <a:ext cx="6097656" cy="461665"/>
          </a:xfrm>
          <a:prstGeom prst="rect">
            <a:avLst/>
          </a:prstGeom>
          <a:noFill/>
        </p:spPr>
        <p:txBody>
          <a:bodyPr wrap="square">
            <a:spAutoFit/>
          </a:bodyPr>
          <a:lstStyle/>
          <a:p>
            <a:r>
              <a:rPr lang="ja-JP" altLang="en-US" sz="2400" dirty="0"/>
              <a:t>これを経路</a:t>
            </a:r>
            <a:r>
              <a:rPr lang="en-US" altLang="ja-JP" sz="2400" dirty="0"/>
              <a:t>C</a:t>
            </a:r>
            <a:r>
              <a:rPr lang="ja-JP" altLang="en-US" sz="2400" dirty="0"/>
              <a:t>に沿って積分すると</a:t>
            </a:r>
          </a:p>
        </p:txBody>
      </p:sp>
    </p:spTree>
    <p:extLst>
      <p:ext uri="{BB962C8B-B14F-4D97-AF65-F5344CB8AC3E}">
        <p14:creationId xmlns:p14="http://schemas.microsoft.com/office/powerpoint/2010/main" val="32302602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EA2531B-72DE-4B53-80A3-53FA514E67E9}"/>
              </a:ext>
            </a:extLst>
          </p:cNvPr>
          <p:cNvSpPr>
            <a:spLocks noGrp="1"/>
          </p:cNvSpPr>
          <p:nvPr>
            <p:ph type="sldNum" sz="quarter" idx="12"/>
          </p:nvPr>
        </p:nvSpPr>
        <p:spPr/>
        <p:txBody>
          <a:bodyPr/>
          <a:lstStyle/>
          <a:p>
            <a:fld id="{10699C8D-F842-49A6-A00D-0295EA5A1C7D}" type="slidenum">
              <a:rPr kumimoji="1" lang="ja-JP" altLang="en-US" smtClean="0"/>
              <a:t>63</a:t>
            </a:fld>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33E8FA5-874E-4AEB-BEB8-9B57DF16AC68}"/>
                  </a:ext>
                </a:extLst>
              </p:cNvPr>
              <p:cNvSpPr txBox="1"/>
              <p:nvPr/>
            </p:nvSpPr>
            <p:spPr>
              <a:xfrm>
                <a:off x="2074834" y="2377622"/>
                <a:ext cx="4933318" cy="1796004"/>
              </a:xfrm>
              <a:prstGeom prst="rect">
                <a:avLst/>
              </a:prstGeom>
              <a:noFill/>
            </p:spPr>
            <p:txBody>
              <a:bodyPr wrap="square" rtlCol="0">
                <a:spAutoFit/>
              </a:bodyPr>
              <a:lstStyle/>
              <a:p>
                <a:pPr marL="514350" indent="-514350">
                  <a:buAutoNum type="arabicParenBoth"/>
                </a:pPr>
                <a:r>
                  <a:rPr lang="en-US" altLang="ja-JP" sz="3200" dirty="0"/>
                  <a:t>Calculate </a:t>
                </a:r>
                <a14:m>
                  <m:oMath xmlns:m="http://schemas.openxmlformats.org/officeDocument/2006/math">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𝜙</m:t>
                        </m:r>
                      </m:e>
                      <m:sub>
                        <m:r>
                          <a:rPr lang="en-US" altLang="ja-JP" sz="3200" i="1">
                            <a:latin typeface="Cambria Math" panose="02040503050406030204" pitchFamily="18" charset="0"/>
                          </a:rPr>
                          <m:t>0</m:t>
                        </m:r>
                      </m:sub>
                    </m:sSub>
                    <m:r>
                      <a:rPr lang="en-US" altLang="ja-JP" sz="3200" i="1">
                        <a:latin typeface="Cambria Math" panose="02040503050406030204" pitchFamily="18" charset="0"/>
                      </a:rPr>
                      <m:t>=</m:t>
                    </m:r>
                    <m:f>
                      <m:fPr>
                        <m:ctrlPr>
                          <a:rPr lang="en-US" altLang="ja-JP" sz="3200" i="1">
                            <a:latin typeface="Cambria Math" panose="02040503050406030204" pitchFamily="18" charset="0"/>
                          </a:rPr>
                        </m:ctrlPr>
                      </m:fPr>
                      <m:num>
                        <m:r>
                          <a:rPr lang="en-US" altLang="ja-JP" sz="3200" i="1">
                            <a:latin typeface="Cambria Math" panose="02040503050406030204" pitchFamily="18" charset="0"/>
                          </a:rPr>
                          <m:t>h</m:t>
                        </m:r>
                      </m:num>
                      <m:den>
                        <m:r>
                          <a:rPr lang="en-US" altLang="ja-JP" sz="3200" i="1">
                            <a:latin typeface="Cambria Math" panose="02040503050406030204" pitchFamily="18" charset="0"/>
                          </a:rPr>
                          <m:t>2</m:t>
                        </m:r>
                        <m:r>
                          <a:rPr lang="en-US" altLang="ja-JP" sz="3200" i="1">
                            <a:latin typeface="Cambria Math" panose="02040503050406030204" pitchFamily="18" charset="0"/>
                          </a:rPr>
                          <m:t>𝑒</m:t>
                        </m:r>
                      </m:den>
                    </m:f>
                    <m:r>
                      <a:rPr lang="en-US" altLang="ja-JP" sz="3200" b="0" i="1" smtClean="0">
                        <a:latin typeface="Cambria Math" panose="02040503050406030204" pitchFamily="18" charset="0"/>
                      </a:rPr>
                      <m:t>=</m:t>
                    </m:r>
                    <m:f>
                      <m:fPr>
                        <m:ctrlPr>
                          <a:rPr lang="en-US" altLang="ja-JP" sz="3200" i="1">
                            <a:latin typeface="Cambria Math" panose="02040503050406030204" pitchFamily="18" charset="0"/>
                          </a:rPr>
                        </m:ctrlPr>
                      </m:fPr>
                      <m:num>
                        <m:r>
                          <a:rPr lang="en-US" altLang="ja-JP" sz="3200" i="1">
                            <a:latin typeface="Cambria Math" panose="02040503050406030204" pitchFamily="18" charset="0"/>
                          </a:rPr>
                          <m:t>𝜋</m:t>
                        </m:r>
                        <m:r>
                          <a:rPr lang="en-US" altLang="ja-JP" sz="3200" i="1">
                            <a:latin typeface="Cambria Math" panose="02040503050406030204" pitchFamily="18" charset="0"/>
                          </a:rPr>
                          <m:t>ℏ</m:t>
                        </m:r>
                      </m:num>
                      <m:den>
                        <m:r>
                          <a:rPr lang="en-US" altLang="ja-JP" sz="3200" i="1">
                            <a:latin typeface="Cambria Math" panose="02040503050406030204" pitchFamily="18" charset="0"/>
                          </a:rPr>
                          <m:t>𝑒</m:t>
                        </m:r>
                      </m:den>
                    </m:f>
                  </m:oMath>
                </a14:m>
                <a:endParaRPr lang="en-US" altLang="ja-JP" sz="3200" dirty="0"/>
              </a:p>
              <a:p>
                <a:pPr marL="514350" indent="-514350">
                  <a:buAutoNum type="arabicParenBoth"/>
                </a:pPr>
                <a:endParaRPr lang="en-US" altLang="ja-JP" sz="3200" dirty="0"/>
              </a:p>
              <a:p>
                <a:pPr marL="514350" indent="-514350">
                  <a:buFontTx/>
                  <a:buAutoNum type="arabicParenBoth"/>
                </a:pPr>
                <a:r>
                  <a:rPr lang="en-US" altLang="ja-JP" sz="3200" dirty="0"/>
                  <a:t>Check its dimension. </a:t>
                </a:r>
                <a:endParaRPr lang="ja-JP" altLang="en-US" sz="3200" dirty="0"/>
              </a:p>
            </p:txBody>
          </p:sp>
        </mc:Choice>
        <mc:Fallback xmlns="">
          <p:sp>
            <p:nvSpPr>
              <p:cNvPr id="6" name="テキスト ボックス 5">
                <a:extLst>
                  <a:ext uri="{FF2B5EF4-FFF2-40B4-BE49-F238E27FC236}">
                    <a16:creationId xmlns:a16="http://schemas.microsoft.com/office/drawing/2014/main" id="{E33E8FA5-874E-4AEB-BEB8-9B57DF16AC68}"/>
                  </a:ext>
                </a:extLst>
              </p:cNvPr>
              <p:cNvSpPr txBox="1">
                <a:spLocks noRot="1" noChangeAspect="1" noMove="1" noResize="1" noEditPoints="1" noAdjustHandles="1" noChangeArrowheads="1" noChangeShapeType="1" noTextEdit="1"/>
              </p:cNvSpPr>
              <p:nvPr/>
            </p:nvSpPr>
            <p:spPr>
              <a:xfrm>
                <a:off x="2074834" y="2377622"/>
                <a:ext cx="4933318" cy="1796004"/>
              </a:xfrm>
              <a:prstGeom prst="rect">
                <a:avLst/>
              </a:prstGeom>
              <a:blipFill>
                <a:blip r:embed="rId2"/>
                <a:stretch>
                  <a:fillRect l="-3457" b="-115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E70A752D-32D0-45F8-BF0F-2E91A8D5A9D1}"/>
                  </a:ext>
                </a:extLst>
              </p:cNvPr>
              <p:cNvSpPr/>
              <p:nvPr/>
            </p:nvSpPr>
            <p:spPr>
              <a:xfrm>
                <a:off x="8331390" y="2202038"/>
                <a:ext cx="2873159" cy="461665"/>
              </a:xfrm>
              <a:prstGeom prst="rect">
                <a:avLst/>
              </a:prstGeom>
            </p:spPr>
            <p:txBody>
              <a:bodyPr wrap="none">
                <a:spAutoFit/>
              </a:bodyPr>
              <a:lstStyle/>
              <a:p>
                <a14:m>
                  <m:oMath xmlns:m="http://schemas.openxmlformats.org/officeDocument/2006/math">
                    <m:r>
                      <a:rPr lang="en-US" altLang="ja-JP" sz="2400" i="1">
                        <a:latin typeface="Cambria Math" panose="02040503050406030204" pitchFamily="18" charset="0"/>
                      </a:rPr>
                      <m:t>𝑒</m:t>
                    </m:r>
                    <m:r>
                      <a:rPr lang="en-US" altLang="ja-JP" sz="2400" i="1">
                        <a:latin typeface="Cambria Math" panose="02040503050406030204" pitchFamily="18" charset="0"/>
                      </a:rPr>
                      <m:t>=1.602×</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10</m:t>
                        </m:r>
                      </m:e>
                      <m:sup>
                        <m:r>
                          <a:rPr lang="en-US" altLang="ja-JP" sz="2400" i="1">
                            <a:latin typeface="Cambria Math" panose="02040503050406030204" pitchFamily="18" charset="0"/>
                          </a:rPr>
                          <m:t>−19</m:t>
                        </m:r>
                      </m:sup>
                    </m:sSup>
                    <m:r>
                      <m:rPr>
                        <m:sty m:val="p"/>
                      </m:rPr>
                      <a:rPr lang="en-US" altLang="ja-JP" sz="2400">
                        <a:latin typeface="Cambria Math" panose="02040503050406030204" pitchFamily="18" charset="0"/>
                      </a:rPr>
                      <m:t>C</m:t>
                    </m:r>
                  </m:oMath>
                </a14:m>
                <a:r>
                  <a:rPr lang="en-US" altLang="ja-JP" sz="2400" dirty="0"/>
                  <a:t> </a:t>
                </a:r>
                <a:endParaRPr lang="ja-JP" altLang="en-US" sz="2400" dirty="0"/>
              </a:p>
            </p:txBody>
          </p:sp>
        </mc:Choice>
        <mc:Fallback xmlns="">
          <p:sp>
            <p:nvSpPr>
              <p:cNvPr id="5" name="正方形/長方形 4">
                <a:extLst>
                  <a:ext uri="{FF2B5EF4-FFF2-40B4-BE49-F238E27FC236}">
                    <a16:creationId xmlns:a16="http://schemas.microsoft.com/office/drawing/2014/main" id="{E70A752D-32D0-45F8-BF0F-2E91A8D5A9D1}"/>
                  </a:ext>
                </a:extLst>
              </p:cNvPr>
              <p:cNvSpPr>
                <a:spLocks noRot="1" noChangeAspect="1" noMove="1" noResize="1" noEditPoints="1" noAdjustHandles="1" noChangeArrowheads="1" noChangeShapeType="1" noTextEdit="1"/>
              </p:cNvSpPr>
              <p:nvPr/>
            </p:nvSpPr>
            <p:spPr>
              <a:xfrm>
                <a:off x="8331390" y="2202038"/>
                <a:ext cx="2873159" cy="46166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C49B1C2E-9A8A-4D3A-99CE-3DF989469E07}"/>
                  </a:ext>
                </a:extLst>
              </p:cNvPr>
              <p:cNvSpPr/>
              <p:nvPr/>
            </p:nvSpPr>
            <p:spPr>
              <a:xfrm>
                <a:off x="8268115" y="2763559"/>
                <a:ext cx="317958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ℏ=1.055×</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10</m:t>
                          </m:r>
                        </m:e>
                        <m:sup>
                          <m:r>
                            <a:rPr lang="en-US" altLang="ja-JP" sz="2400" i="1">
                              <a:latin typeface="Cambria Math" panose="02040503050406030204" pitchFamily="18" charset="0"/>
                            </a:rPr>
                            <m:t>−34</m:t>
                          </m:r>
                        </m:sup>
                      </m:sSup>
                      <m:r>
                        <m:rPr>
                          <m:sty m:val="p"/>
                        </m:rPr>
                        <a:rPr lang="en-US" altLang="ja-JP" sz="2400">
                          <a:latin typeface="Cambria Math" panose="02040503050406030204" pitchFamily="18" charset="0"/>
                        </a:rPr>
                        <m:t>J</m:t>
                      </m:r>
                      <m:r>
                        <a:rPr lang="en-US" altLang="ja-JP" sz="2400">
                          <a:latin typeface="Cambria Math" panose="02040503050406030204" pitchFamily="18" charset="0"/>
                        </a:rPr>
                        <m:t>⋅</m:t>
                      </m:r>
                      <m:r>
                        <m:rPr>
                          <m:sty m:val="p"/>
                        </m:rPr>
                        <a:rPr lang="en-US" altLang="ja-JP" sz="2400">
                          <a:latin typeface="Cambria Math" panose="02040503050406030204" pitchFamily="18" charset="0"/>
                        </a:rPr>
                        <m:t>s</m:t>
                      </m:r>
                    </m:oMath>
                  </m:oMathPara>
                </a14:m>
                <a:endParaRPr lang="ja-JP" altLang="en-US" sz="2400" dirty="0"/>
              </a:p>
            </p:txBody>
          </p:sp>
        </mc:Choice>
        <mc:Fallback xmlns="">
          <p:sp>
            <p:nvSpPr>
              <p:cNvPr id="8" name="正方形/長方形 7">
                <a:extLst>
                  <a:ext uri="{FF2B5EF4-FFF2-40B4-BE49-F238E27FC236}">
                    <a16:creationId xmlns:a16="http://schemas.microsoft.com/office/drawing/2014/main" id="{C49B1C2E-9A8A-4D3A-99CE-3DF989469E07}"/>
                  </a:ext>
                </a:extLst>
              </p:cNvPr>
              <p:cNvSpPr>
                <a:spLocks noRot="1" noChangeAspect="1" noMove="1" noResize="1" noEditPoints="1" noAdjustHandles="1" noChangeArrowheads="1" noChangeShapeType="1" noTextEdit="1"/>
              </p:cNvSpPr>
              <p:nvPr/>
            </p:nvSpPr>
            <p:spPr>
              <a:xfrm>
                <a:off x="8268115" y="2763559"/>
                <a:ext cx="3179588" cy="461665"/>
              </a:xfrm>
              <a:prstGeom prst="rect">
                <a:avLst/>
              </a:prstGeom>
              <a:blipFill>
                <a:blip r:embed="rId4"/>
                <a:stretch>
                  <a:fillRect b="-14474"/>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1120869E-37F4-4F1A-B81B-95445F7A07AD}"/>
              </a:ext>
            </a:extLst>
          </p:cNvPr>
          <p:cNvSpPr txBox="1"/>
          <p:nvPr/>
        </p:nvSpPr>
        <p:spPr>
          <a:xfrm>
            <a:off x="7494167" y="1761953"/>
            <a:ext cx="1638590" cy="400110"/>
          </a:xfrm>
          <a:prstGeom prst="rect">
            <a:avLst/>
          </a:prstGeom>
          <a:noFill/>
        </p:spPr>
        <p:txBody>
          <a:bodyPr wrap="none" rtlCol="0">
            <a:spAutoFit/>
          </a:bodyPr>
          <a:lstStyle/>
          <a:p>
            <a:r>
              <a:rPr lang="en-US" altLang="ja-JP" sz="2000" dirty="0"/>
              <a:t>You can use</a:t>
            </a:r>
            <a:endParaRPr lang="ja-JP" altLang="en-US" sz="2000" dirty="0"/>
          </a:p>
        </p:txBody>
      </p:sp>
      <p:sp>
        <p:nvSpPr>
          <p:cNvPr id="19" name="左中かっこ 18">
            <a:extLst>
              <a:ext uri="{FF2B5EF4-FFF2-40B4-BE49-F238E27FC236}">
                <a16:creationId xmlns:a16="http://schemas.microsoft.com/office/drawing/2014/main" id="{EA743921-97FB-4316-8AFB-2DF535623602}"/>
              </a:ext>
            </a:extLst>
          </p:cNvPr>
          <p:cNvSpPr/>
          <p:nvPr/>
        </p:nvSpPr>
        <p:spPr>
          <a:xfrm>
            <a:off x="8073937" y="2202236"/>
            <a:ext cx="331574" cy="1089917"/>
          </a:xfrm>
          <a:prstGeom prst="leftBrace">
            <a:avLst>
              <a:gd name="adj1" fmla="val 45817"/>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2000"/>
          </a:p>
        </p:txBody>
      </p:sp>
      <p:sp>
        <p:nvSpPr>
          <p:cNvPr id="7" name="テキスト ボックス 6">
            <a:extLst>
              <a:ext uri="{FF2B5EF4-FFF2-40B4-BE49-F238E27FC236}">
                <a16:creationId xmlns:a16="http://schemas.microsoft.com/office/drawing/2014/main" id="{E66E448D-C014-4ABE-96D3-4058502A4EC2}"/>
              </a:ext>
            </a:extLst>
          </p:cNvPr>
          <p:cNvSpPr txBox="1"/>
          <p:nvPr/>
        </p:nvSpPr>
        <p:spPr>
          <a:xfrm>
            <a:off x="-994299" y="5779363"/>
            <a:ext cx="607859" cy="369332"/>
          </a:xfrm>
          <a:prstGeom prst="rect">
            <a:avLst/>
          </a:prstGeom>
          <a:noFill/>
        </p:spPr>
        <p:txBody>
          <a:bodyPr wrap="none" rtlCol="0">
            <a:spAutoFit/>
          </a:bodyPr>
          <a:lstStyle/>
          <a:p>
            <a:r>
              <a:rPr lang="en-US" altLang="ja-JP" dirty="0"/>
              <a:t>+15</a:t>
            </a:r>
            <a:endParaRPr lang="ja-JP" altLang="en-US" dirty="0"/>
          </a:p>
        </p:txBody>
      </p:sp>
      <p:sp>
        <p:nvSpPr>
          <p:cNvPr id="21" name="テキスト ボックス 20">
            <a:extLst>
              <a:ext uri="{FF2B5EF4-FFF2-40B4-BE49-F238E27FC236}">
                <a16:creationId xmlns:a16="http://schemas.microsoft.com/office/drawing/2014/main" id="{CEE2EB21-6117-AE13-D986-559EA6D82162}"/>
              </a:ext>
            </a:extLst>
          </p:cNvPr>
          <p:cNvSpPr txBox="1"/>
          <p:nvPr/>
        </p:nvSpPr>
        <p:spPr>
          <a:xfrm>
            <a:off x="26577" y="871962"/>
            <a:ext cx="1495922" cy="707886"/>
          </a:xfrm>
          <a:prstGeom prst="rect">
            <a:avLst/>
          </a:prstGeom>
          <a:noFill/>
          <a:ln w="25400">
            <a:solidFill>
              <a:schemeClr val="tx1"/>
            </a:solidFill>
          </a:ln>
        </p:spPr>
        <p:txBody>
          <a:bodyPr wrap="none" rtlCol="0">
            <a:spAutoFit/>
          </a:bodyPr>
          <a:lstStyle/>
          <a:p>
            <a:r>
              <a:rPr kumimoji="1" lang="ja-JP" altLang="en-US" sz="4000" dirty="0"/>
              <a:t>問題</a:t>
            </a:r>
            <a:r>
              <a:rPr lang="en-US" altLang="ja-JP" sz="4000" dirty="0"/>
              <a:t>2</a:t>
            </a:r>
            <a:endParaRPr kumimoji="1" lang="ja-JP" altLang="en-US" sz="4000" dirty="0"/>
          </a:p>
        </p:txBody>
      </p:sp>
      <p:sp>
        <p:nvSpPr>
          <p:cNvPr id="22" name="テキスト ボックス 21">
            <a:extLst>
              <a:ext uri="{FF2B5EF4-FFF2-40B4-BE49-F238E27FC236}">
                <a16:creationId xmlns:a16="http://schemas.microsoft.com/office/drawing/2014/main" id="{AAAE15E9-712B-E28B-E966-778FF0C3E550}"/>
              </a:ext>
            </a:extLst>
          </p:cNvPr>
          <p:cNvSpPr txBox="1"/>
          <p:nvPr/>
        </p:nvSpPr>
        <p:spPr>
          <a:xfrm>
            <a:off x="29184" y="41659"/>
            <a:ext cx="2762654" cy="400110"/>
          </a:xfrm>
          <a:prstGeom prst="rect">
            <a:avLst/>
          </a:prstGeom>
          <a:noFill/>
          <a:ln>
            <a:solidFill>
              <a:schemeClr val="tx1"/>
            </a:solidFill>
          </a:ln>
        </p:spPr>
        <p:txBody>
          <a:bodyPr wrap="square">
            <a:spAutoFit/>
          </a:bodyPr>
          <a:lstStyle/>
          <a:p>
            <a:pPr algn="ctr"/>
            <a:r>
              <a:rPr lang="en-US" altLang="ja-JP" sz="2000" b="1" dirty="0"/>
              <a:t>3.3 </a:t>
            </a:r>
            <a:r>
              <a:rPr lang="ja-JP" altLang="en-US" sz="2000" b="1" dirty="0"/>
              <a:t>磁束の量子化</a:t>
            </a:r>
            <a:endParaRPr kumimoji="1" lang="en-US" altLang="ja-JP" sz="2000" b="1" dirty="0"/>
          </a:p>
        </p:txBody>
      </p:sp>
    </p:spTree>
    <p:extLst>
      <p:ext uri="{BB962C8B-B14F-4D97-AF65-F5344CB8AC3E}">
        <p14:creationId xmlns:p14="http://schemas.microsoft.com/office/powerpoint/2010/main" val="40268066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38">
                <a:extLst>
                  <a:ext uri="{FF2B5EF4-FFF2-40B4-BE49-F238E27FC236}">
                    <a16:creationId xmlns:a16="http://schemas.microsoft.com/office/drawing/2014/main" id="{4690C780-4457-1235-25B7-7F78A6440AAF}"/>
                  </a:ext>
                </a:extLst>
              </p:cNvPr>
              <p:cNvSpPr/>
              <p:nvPr/>
            </p:nvSpPr>
            <p:spPr>
              <a:xfrm>
                <a:off x="3436506" y="2816267"/>
                <a:ext cx="5596660"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sz="2800" b="0" i="1" smtClean="0">
                              <a:latin typeface="Cambria Math" panose="02040503050406030204" pitchFamily="18" charset="0"/>
                            </a:rPr>
                          </m:ctrlPr>
                        </m:dPr>
                        <m:e>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𝜙</m:t>
                              </m:r>
                            </m:e>
                            <m:sub>
                              <m:r>
                                <a:rPr lang="en-US" altLang="ja-JP" sz="2800" b="0" i="1" smtClean="0">
                                  <a:latin typeface="Cambria Math" panose="02040503050406030204" pitchFamily="18" charset="0"/>
                                </a:rPr>
                                <m:t>0</m:t>
                              </m:r>
                            </m:sub>
                          </m:sSub>
                        </m:e>
                      </m:d>
                      <m:r>
                        <a:rPr lang="en-US" sz="2800" b="0" i="1" smtClean="0">
                          <a:latin typeface="Cambria Math" panose="02040503050406030204" pitchFamily="18" charset="0"/>
                        </a:rPr>
                        <m:t>=</m:t>
                      </m:r>
                      <m:f>
                        <m:fPr>
                          <m:ctrlPr>
                            <a:rPr lang="en-US" sz="2800" i="1">
                              <a:latin typeface="Cambria Math" panose="02040503050406030204" pitchFamily="18" charset="0"/>
                            </a:rPr>
                          </m:ctrlPr>
                        </m:fPr>
                        <m:num>
                          <m:r>
                            <m:rPr>
                              <m:sty m:val="p"/>
                            </m:rPr>
                            <a:rPr lang="en-US" sz="2800">
                              <a:latin typeface="Cambria Math" panose="02040503050406030204" pitchFamily="18" charset="0"/>
                            </a:rPr>
                            <m:t>J</m:t>
                          </m:r>
                          <m:r>
                            <a:rPr lang="en-US" sz="2800">
                              <a:latin typeface="Cambria Math" panose="02040503050406030204" pitchFamily="18" charset="0"/>
                            </a:rPr>
                            <m:t>⋅</m:t>
                          </m:r>
                          <m:r>
                            <m:rPr>
                              <m:sty m:val="p"/>
                            </m:rPr>
                            <a:rPr lang="en-US" sz="2800">
                              <a:latin typeface="Cambria Math" panose="02040503050406030204" pitchFamily="18" charset="0"/>
                            </a:rPr>
                            <m:t>s</m:t>
                          </m:r>
                        </m:num>
                        <m:den>
                          <m:r>
                            <m:rPr>
                              <m:sty m:val="p"/>
                            </m:rPr>
                            <a:rPr lang="en-US" sz="2800">
                              <a:latin typeface="Cambria Math" panose="02040503050406030204" pitchFamily="18" charset="0"/>
                            </a:rPr>
                            <m:t>C</m:t>
                          </m:r>
                        </m:den>
                      </m:f>
                      <m:r>
                        <a:rPr lang="en-US" sz="2800" i="1">
                          <a:latin typeface="Cambria Math" panose="02040503050406030204" pitchFamily="18" charset="0"/>
                        </a:rPr>
                        <m:t>=</m:t>
                      </m:r>
                      <m:f>
                        <m:fPr>
                          <m:ctrlPr>
                            <a:rPr lang="en-US" sz="2800" i="1">
                              <a:latin typeface="Cambria Math" panose="02040503050406030204" pitchFamily="18" charset="0"/>
                            </a:rPr>
                          </m:ctrlPr>
                        </m:fPr>
                        <m:num>
                          <m:r>
                            <m:rPr>
                              <m:sty m:val="p"/>
                            </m:rPr>
                            <a:rPr lang="en-US" sz="2800">
                              <a:latin typeface="Cambria Math" panose="02040503050406030204" pitchFamily="18" charset="0"/>
                            </a:rPr>
                            <m:t>V</m:t>
                          </m:r>
                          <m:r>
                            <a:rPr lang="en-US" sz="2800">
                              <a:latin typeface="Cambria Math" panose="02040503050406030204" pitchFamily="18" charset="0"/>
                            </a:rPr>
                            <m:t>⋅</m:t>
                          </m:r>
                          <m:r>
                            <m:rPr>
                              <m:sty m:val="p"/>
                            </m:rPr>
                            <a:rPr lang="en-US" sz="2800">
                              <a:latin typeface="Cambria Math" panose="02040503050406030204" pitchFamily="18" charset="0"/>
                            </a:rPr>
                            <m:t>C</m:t>
                          </m:r>
                          <m:r>
                            <a:rPr lang="en-US" sz="2800">
                              <a:latin typeface="Cambria Math" panose="02040503050406030204" pitchFamily="18" charset="0"/>
                            </a:rPr>
                            <m:t>⋅</m:t>
                          </m:r>
                          <m:r>
                            <m:rPr>
                              <m:sty m:val="p"/>
                            </m:rPr>
                            <a:rPr lang="en-US" sz="2800">
                              <a:latin typeface="Cambria Math" panose="02040503050406030204" pitchFamily="18" charset="0"/>
                            </a:rPr>
                            <m:t>s</m:t>
                          </m:r>
                        </m:num>
                        <m:den>
                          <m:r>
                            <m:rPr>
                              <m:sty m:val="p"/>
                            </m:rPr>
                            <a:rPr lang="en-US" sz="2800">
                              <a:latin typeface="Cambria Math" panose="02040503050406030204" pitchFamily="18" charset="0"/>
                            </a:rPr>
                            <m:t>C</m:t>
                          </m:r>
                        </m:den>
                      </m:f>
                      <m:r>
                        <a:rPr lang="en-US" sz="2800">
                          <a:latin typeface="Cambria Math" panose="02040503050406030204" pitchFamily="18" charset="0"/>
                        </a:rPr>
                        <m:t>=</m:t>
                      </m:r>
                      <m:r>
                        <m:rPr>
                          <m:sty m:val="p"/>
                        </m:rPr>
                        <a:rPr lang="en-US" sz="2800">
                          <a:latin typeface="Cambria Math" panose="02040503050406030204" pitchFamily="18" charset="0"/>
                        </a:rPr>
                        <m:t>V</m:t>
                      </m:r>
                      <m:r>
                        <a:rPr lang="en-US" sz="2800">
                          <a:latin typeface="Cambria Math" panose="02040503050406030204" pitchFamily="18" charset="0"/>
                        </a:rPr>
                        <m:t>⋅</m:t>
                      </m:r>
                      <m:r>
                        <m:rPr>
                          <m:sty m:val="p"/>
                        </m:rPr>
                        <a:rPr lang="en-US" sz="2800">
                          <a:latin typeface="Cambria Math" panose="02040503050406030204" pitchFamily="18" charset="0"/>
                        </a:rPr>
                        <m:t>s</m:t>
                      </m:r>
                      <m:r>
                        <a:rPr lang="en-US" sz="2800">
                          <a:latin typeface="Cambria Math" panose="02040503050406030204" pitchFamily="18" charset="0"/>
                        </a:rPr>
                        <m:t>=</m:t>
                      </m:r>
                      <m:r>
                        <m:rPr>
                          <m:sty m:val="p"/>
                        </m:rPr>
                        <a:rPr lang="en-US" sz="2800">
                          <a:latin typeface="Cambria Math" panose="02040503050406030204" pitchFamily="18" charset="0"/>
                        </a:rPr>
                        <m:t>Wb</m:t>
                      </m:r>
                    </m:oMath>
                  </m:oMathPara>
                </a14:m>
                <a:endParaRPr lang="en-US" sz="2800" dirty="0"/>
              </a:p>
            </p:txBody>
          </p:sp>
        </mc:Choice>
        <mc:Fallback xmlns="">
          <p:sp>
            <p:nvSpPr>
              <p:cNvPr id="2" name="Rectangle 38">
                <a:extLst>
                  <a:ext uri="{FF2B5EF4-FFF2-40B4-BE49-F238E27FC236}">
                    <a16:creationId xmlns:a16="http://schemas.microsoft.com/office/drawing/2014/main" id="{4690C780-4457-1235-25B7-7F78A6440AAF}"/>
                  </a:ext>
                </a:extLst>
              </p:cNvPr>
              <p:cNvSpPr>
                <a:spLocks noRot="1" noChangeAspect="1" noMove="1" noResize="1" noEditPoints="1" noAdjustHandles="1" noChangeArrowheads="1" noChangeShapeType="1" noTextEdit="1"/>
              </p:cNvSpPr>
              <p:nvPr/>
            </p:nvSpPr>
            <p:spPr>
              <a:xfrm>
                <a:off x="3436506" y="2816267"/>
                <a:ext cx="5596660" cy="90178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TextBox 37">
                <a:extLst>
                  <a:ext uri="{FF2B5EF4-FFF2-40B4-BE49-F238E27FC236}">
                    <a16:creationId xmlns:a16="http://schemas.microsoft.com/office/drawing/2014/main" id="{76F89A96-6A06-80F9-3CF0-BB94EEC42A19}"/>
                  </a:ext>
                </a:extLst>
              </p:cNvPr>
              <p:cNvSpPr txBox="1"/>
              <p:nvPr/>
            </p:nvSpPr>
            <p:spPr>
              <a:xfrm>
                <a:off x="3614779" y="1385423"/>
                <a:ext cx="5325882" cy="817981"/>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𝜙</m:t>
                          </m:r>
                        </m:e>
                        <m:sub>
                          <m:r>
                            <a:rPr lang="en-US" sz="2800" i="1">
                              <a:latin typeface="Cambria Math" panose="02040503050406030204" pitchFamily="18" charset="0"/>
                            </a:rPr>
                            <m:t>0</m:t>
                          </m:r>
                        </m:sub>
                      </m:sSub>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h</m:t>
                          </m:r>
                        </m:num>
                        <m:den>
                          <m:r>
                            <a:rPr lang="en-US" sz="2800" i="1">
                              <a:latin typeface="Cambria Math" panose="02040503050406030204" pitchFamily="18" charset="0"/>
                            </a:rPr>
                            <m:t>2</m:t>
                          </m:r>
                          <m:r>
                            <a:rPr lang="en-US" sz="2800" i="1">
                              <a:latin typeface="Cambria Math" panose="02040503050406030204" pitchFamily="18" charset="0"/>
                            </a:rPr>
                            <m:t>𝑒</m:t>
                          </m:r>
                        </m:den>
                      </m:f>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𝜋</m:t>
                          </m:r>
                          <m:r>
                            <a:rPr lang="en-US" sz="2800" i="1">
                              <a:latin typeface="Cambria Math" panose="02040503050406030204" pitchFamily="18" charset="0"/>
                            </a:rPr>
                            <m:t>ℏ</m:t>
                          </m:r>
                        </m:num>
                        <m:den>
                          <m:r>
                            <a:rPr lang="en-US" sz="2800" i="1">
                              <a:latin typeface="Cambria Math" panose="02040503050406030204" pitchFamily="18" charset="0"/>
                            </a:rPr>
                            <m:t>𝑒</m:t>
                          </m:r>
                        </m:den>
                      </m:f>
                      <m:r>
                        <a:rPr lang="en-US" sz="2800" i="1">
                          <a:latin typeface="Cambria Math" panose="02040503050406030204" pitchFamily="18" charset="0"/>
                        </a:rPr>
                        <m:t>=2.07×</m:t>
                      </m:r>
                      <m:sSup>
                        <m:sSupPr>
                          <m:ctrlPr>
                            <a:rPr lang="en-US" sz="2800" i="1">
                              <a:latin typeface="Cambria Math" panose="02040503050406030204" pitchFamily="18" charset="0"/>
                            </a:rPr>
                          </m:ctrlPr>
                        </m:sSupPr>
                        <m:e>
                          <m:r>
                            <a:rPr lang="en-US" sz="2800" i="1">
                              <a:latin typeface="Cambria Math" panose="02040503050406030204" pitchFamily="18" charset="0"/>
                            </a:rPr>
                            <m:t>10</m:t>
                          </m:r>
                        </m:e>
                        <m:sup>
                          <m:r>
                            <a:rPr lang="en-US" sz="2800" i="1">
                              <a:latin typeface="Cambria Math" panose="02040503050406030204" pitchFamily="18" charset="0"/>
                            </a:rPr>
                            <m:t>−15</m:t>
                          </m:r>
                        </m:sup>
                      </m:sSup>
                      <m:r>
                        <a:rPr lang="en-US" sz="2800" i="1">
                          <a:latin typeface="Cambria Math" panose="02040503050406030204" pitchFamily="18" charset="0"/>
                        </a:rPr>
                        <m:t> </m:t>
                      </m:r>
                      <m:r>
                        <m:rPr>
                          <m:sty m:val="p"/>
                        </m:rPr>
                        <a:rPr lang="en-US" sz="2800">
                          <a:latin typeface="Cambria Math" panose="02040503050406030204" pitchFamily="18" charset="0"/>
                        </a:rPr>
                        <m:t>Wb</m:t>
                      </m:r>
                    </m:oMath>
                  </m:oMathPara>
                </a14:m>
                <a:endParaRPr lang="en-US" sz="2800" dirty="0"/>
              </a:p>
            </p:txBody>
          </p:sp>
        </mc:Choice>
        <mc:Fallback xmlns="">
          <p:sp>
            <p:nvSpPr>
              <p:cNvPr id="3" name="TextBox 37">
                <a:extLst>
                  <a:ext uri="{FF2B5EF4-FFF2-40B4-BE49-F238E27FC236}">
                    <a16:creationId xmlns:a16="http://schemas.microsoft.com/office/drawing/2014/main" id="{76F89A96-6A06-80F9-3CF0-BB94EEC42A19}"/>
                  </a:ext>
                </a:extLst>
              </p:cNvPr>
              <p:cNvSpPr txBox="1">
                <a:spLocks noRot="1" noChangeAspect="1" noMove="1" noResize="1" noEditPoints="1" noAdjustHandles="1" noChangeArrowheads="1" noChangeShapeType="1" noTextEdit="1"/>
              </p:cNvSpPr>
              <p:nvPr/>
            </p:nvSpPr>
            <p:spPr>
              <a:xfrm>
                <a:off x="3614779" y="1385423"/>
                <a:ext cx="5325882" cy="817981"/>
              </a:xfrm>
              <a:prstGeom prst="rect">
                <a:avLst/>
              </a:prstGeom>
              <a:blipFill>
                <a:blip r:embed="rId3"/>
                <a:stretch>
                  <a:fillRect/>
                </a:stretch>
              </a:blipFill>
              <a:ln w="25400">
                <a:noFill/>
              </a:ln>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931D11F8-DF42-5ADB-00C8-19226BA134E7}"/>
              </a:ext>
            </a:extLst>
          </p:cNvPr>
          <p:cNvSpPr txBox="1"/>
          <p:nvPr/>
        </p:nvSpPr>
        <p:spPr>
          <a:xfrm>
            <a:off x="26577" y="871962"/>
            <a:ext cx="2552302" cy="707886"/>
          </a:xfrm>
          <a:prstGeom prst="rect">
            <a:avLst/>
          </a:prstGeom>
          <a:noFill/>
          <a:ln w="25400">
            <a:solidFill>
              <a:schemeClr val="tx1"/>
            </a:solidFill>
          </a:ln>
        </p:spPr>
        <p:txBody>
          <a:bodyPr wrap="none" rtlCol="0">
            <a:spAutoFit/>
          </a:bodyPr>
          <a:lstStyle/>
          <a:p>
            <a:r>
              <a:rPr kumimoji="1" lang="ja-JP" altLang="en-US" sz="4000" dirty="0"/>
              <a:t>問題</a:t>
            </a:r>
            <a:r>
              <a:rPr lang="en-US" altLang="ja-JP" sz="4000" dirty="0"/>
              <a:t>2 (</a:t>
            </a:r>
            <a:r>
              <a:rPr lang="ja-JP" altLang="en-US" sz="4000" dirty="0"/>
              <a:t>解</a:t>
            </a:r>
            <a:r>
              <a:rPr lang="en-US" altLang="ja-JP" sz="4000" dirty="0"/>
              <a:t>)</a:t>
            </a:r>
            <a:endParaRPr kumimoji="1" lang="ja-JP" altLang="en-US" sz="4000" dirty="0"/>
          </a:p>
        </p:txBody>
      </p:sp>
      <p:sp>
        <p:nvSpPr>
          <p:cNvPr id="5" name="テキスト ボックス 4">
            <a:extLst>
              <a:ext uri="{FF2B5EF4-FFF2-40B4-BE49-F238E27FC236}">
                <a16:creationId xmlns:a16="http://schemas.microsoft.com/office/drawing/2014/main" id="{C7613568-05A6-E4CA-9E97-A82E5C2492F2}"/>
              </a:ext>
            </a:extLst>
          </p:cNvPr>
          <p:cNvSpPr txBox="1"/>
          <p:nvPr/>
        </p:nvSpPr>
        <p:spPr>
          <a:xfrm>
            <a:off x="29184" y="41659"/>
            <a:ext cx="2762654" cy="400110"/>
          </a:xfrm>
          <a:prstGeom prst="rect">
            <a:avLst/>
          </a:prstGeom>
          <a:noFill/>
          <a:ln>
            <a:solidFill>
              <a:schemeClr val="tx1"/>
            </a:solidFill>
          </a:ln>
        </p:spPr>
        <p:txBody>
          <a:bodyPr wrap="square">
            <a:spAutoFit/>
          </a:bodyPr>
          <a:lstStyle/>
          <a:p>
            <a:pPr algn="ctr"/>
            <a:r>
              <a:rPr lang="en-US" altLang="ja-JP" sz="2000" b="1" dirty="0"/>
              <a:t>3.3 </a:t>
            </a:r>
            <a:r>
              <a:rPr lang="ja-JP" altLang="en-US" sz="2000" b="1" dirty="0"/>
              <a:t>磁束の量子化</a:t>
            </a:r>
            <a:endParaRPr kumimoji="1" lang="en-US" altLang="ja-JP" sz="2000" b="1" dirty="0"/>
          </a:p>
        </p:txBody>
      </p:sp>
      <mc:AlternateContent xmlns:mc="http://schemas.openxmlformats.org/markup-compatibility/2006" xmlns:a14="http://schemas.microsoft.com/office/drawing/2010/main">
        <mc:Choice Requires="a14">
          <p:sp>
            <p:nvSpPr>
              <p:cNvPr id="6" name="Rectangle 9">
                <a:extLst>
                  <a:ext uri="{FF2B5EF4-FFF2-40B4-BE49-F238E27FC236}">
                    <a16:creationId xmlns:a16="http://schemas.microsoft.com/office/drawing/2014/main" id="{EF8B784C-3BFC-DC51-633F-A68119320679}"/>
                  </a:ext>
                </a:extLst>
              </p:cNvPr>
              <p:cNvSpPr/>
              <p:nvPr/>
            </p:nvSpPr>
            <p:spPr>
              <a:xfrm>
                <a:off x="5230197" y="4511543"/>
                <a:ext cx="5141946" cy="646331"/>
              </a:xfrm>
              <a:prstGeom prst="rect">
                <a:avLst/>
              </a:prstGeom>
            </p:spPr>
            <p:txBody>
              <a:bodyPr wrap="square">
                <a:spAutoFit/>
              </a:bodyPr>
              <a:lstStyle/>
              <a:p>
                <a:r>
                  <a:rPr lang="en-US" altLang="ja-JP" dirty="0"/>
                  <a:t>You can easily confirm </a:t>
                </a:r>
                <a14:m>
                  <m:oMath xmlns:m="http://schemas.openxmlformats.org/officeDocument/2006/math">
                    <m:r>
                      <m:rPr>
                        <m:sty m:val="p"/>
                      </m:rPr>
                      <a:rPr lang="en-US" altLang="ja-JP">
                        <a:latin typeface="Cambria Math" panose="02040503050406030204" pitchFamily="18" charset="0"/>
                      </a:rPr>
                      <m:t>Wb</m:t>
                    </m:r>
                    <m:r>
                      <a:rPr lang="en-US" altLang="ja-JP">
                        <a:latin typeface="Cambria Math" panose="02040503050406030204" pitchFamily="18" charset="0"/>
                      </a:rPr>
                      <m:t>=</m:t>
                    </m:r>
                    <m:r>
                      <m:rPr>
                        <m:sty m:val="p"/>
                      </m:rPr>
                      <a:rPr lang="en-US" altLang="ja-JP">
                        <a:latin typeface="Cambria Math" panose="02040503050406030204" pitchFamily="18" charset="0"/>
                      </a:rPr>
                      <m:t>V</m:t>
                    </m:r>
                    <m:r>
                      <a:rPr lang="en-US" altLang="ja-JP">
                        <a:latin typeface="Cambria Math" panose="02040503050406030204" pitchFamily="18" charset="0"/>
                      </a:rPr>
                      <m:t>⋅</m:t>
                    </m:r>
                    <m:r>
                      <m:rPr>
                        <m:sty m:val="p"/>
                      </m:rPr>
                      <a:rPr lang="en-US" altLang="ja-JP">
                        <a:latin typeface="Cambria Math" panose="02040503050406030204" pitchFamily="18" charset="0"/>
                      </a:rPr>
                      <m:t>s</m:t>
                    </m:r>
                  </m:oMath>
                </a14:m>
                <a:r>
                  <a:rPr lang="en-US" altLang="ja-JP" dirty="0"/>
                  <a:t>. Let us remind</a:t>
                </a:r>
                <a:endParaRPr lang="en-US" b="1" dirty="0"/>
              </a:p>
            </p:txBody>
          </p:sp>
        </mc:Choice>
        <mc:Fallback xmlns="">
          <p:sp>
            <p:nvSpPr>
              <p:cNvPr id="6" name="Rectangle 9">
                <a:extLst>
                  <a:ext uri="{FF2B5EF4-FFF2-40B4-BE49-F238E27FC236}">
                    <a16:creationId xmlns:a16="http://schemas.microsoft.com/office/drawing/2014/main" id="{EF8B784C-3BFC-DC51-633F-A68119320679}"/>
                  </a:ext>
                </a:extLst>
              </p:cNvPr>
              <p:cNvSpPr>
                <a:spLocks noRot="1" noChangeAspect="1" noMove="1" noResize="1" noEditPoints="1" noAdjustHandles="1" noChangeArrowheads="1" noChangeShapeType="1" noTextEdit="1"/>
              </p:cNvSpPr>
              <p:nvPr/>
            </p:nvSpPr>
            <p:spPr>
              <a:xfrm>
                <a:off x="5230197" y="4511543"/>
                <a:ext cx="5141946" cy="646331"/>
              </a:xfrm>
              <a:prstGeom prst="rect">
                <a:avLst/>
              </a:prstGeom>
              <a:blipFill>
                <a:blip r:embed="rId4"/>
                <a:stretch>
                  <a:fillRect l="-1068" t="-3774" b="-141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Rectangle 10">
                <a:extLst>
                  <a:ext uri="{FF2B5EF4-FFF2-40B4-BE49-F238E27FC236}">
                    <a16:creationId xmlns:a16="http://schemas.microsoft.com/office/drawing/2014/main" id="{639B6D84-9477-3161-D9D3-61F42C0A4B59}"/>
                  </a:ext>
                </a:extLst>
              </p:cNvPr>
              <p:cNvSpPr/>
              <p:nvPr/>
            </p:nvSpPr>
            <p:spPr>
              <a:xfrm>
                <a:off x="6396094" y="5559602"/>
                <a:ext cx="1194558"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1" i="1">
                          <a:latin typeface="Cambria Math" panose="02040503050406030204" pitchFamily="18" charset="0"/>
                        </a:rPr>
                        <m:t>𝑬</m:t>
                      </m:r>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m:t>
                          </m:r>
                          <m:r>
                            <a:rPr lang="en-US" altLang="ja-JP" b="1" i="1">
                              <a:latin typeface="Cambria Math" panose="02040503050406030204" pitchFamily="18" charset="0"/>
                            </a:rPr>
                            <m:t>𝑨</m:t>
                          </m:r>
                        </m:num>
                        <m:den>
                          <m:r>
                            <a:rPr lang="en-US" altLang="ja-JP" i="1">
                              <a:latin typeface="Cambria Math" panose="02040503050406030204" pitchFamily="18" charset="0"/>
                            </a:rPr>
                            <m:t>𝜕</m:t>
                          </m:r>
                          <m:r>
                            <a:rPr lang="en-US" altLang="ja-JP" i="1">
                              <a:latin typeface="Cambria Math" panose="02040503050406030204" pitchFamily="18" charset="0"/>
                            </a:rPr>
                            <m:t>𝑡</m:t>
                          </m:r>
                        </m:den>
                      </m:f>
                    </m:oMath>
                  </m:oMathPara>
                </a14:m>
                <a:endParaRPr lang="en-US" dirty="0"/>
              </a:p>
            </p:txBody>
          </p:sp>
        </mc:Choice>
        <mc:Fallback xmlns="">
          <p:sp>
            <p:nvSpPr>
              <p:cNvPr id="7" name="Rectangle 10">
                <a:extLst>
                  <a:ext uri="{FF2B5EF4-FFF2-40B4-BE49-F238E27FC236}">
                    <a16:creationId xmlns:a16="http://schemas.microsoft.com/office/drawing/2014/main" id="{639B6D84-9477-3161-D9D3-61F42C0A4B59}"/>
                  </a:ext>
                </a:extLst>
              </p:cNvPr>
              <p:cNvSpPr>
                <a:spLocks noRot="1" noChangeAspect="1" noMove="1" noResize="1" noEditPoints="1" noAdjustHandles="1" noChangeArrowheads="1" noChangeShapeType="1" noTextEdit="1"/>
              </p:cNvSpPr>
              <p:nvPr/>
            </p:nvSpPr>
            <p:spPr>
              <a:xfrm>
                <a:off x="6396094" y="5559602"/>
                <a:ext cx="1194558" cy="61901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Rectangle 11">
                <a:extLst>
                  <a:ext uri="{FF2B5EF4-FFF2-40B4-BE49-F238E27FC236}">
                    <a16:creationId xmlns:a16="http://schemas.microsoft.com/office/drawing/2014/main" id="{9946F6D5-3635-3D76-A2F0-07397BA3A36B}"/>
                  </a:ext>
                </a:extLst>
              </p:cNvPr>
              <p:cNvSpPr/>
              <p:nvPr/>
            </p:nvSpPr>
            <p:spPr>
              <a:xfrm>
                <a:off x="6408621" y="4807555"/>
                <a:ext cx="1218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r>
                        <m:rPr>
                          <m:sty m:val="p"/>
                        </m:rPr>
                        <a:rPr lang="en-US">
                          <a:latin typeface="Cambria Math" panose="02040503050406030204" pitchFamily="18" charset="0"/>
                        </a:rPr>
                        <m:t>rot</m:t>
                      </m:r>
                      <m:r>
                        <a:rPr lang="en-US">
                          <a:latin typeface="Cambria Math" panose="02040503050406030204" pitchFamily="18" charset="0"/>
                        </a:rPr>
                        <m:t> </m:t>
                      </m:r>
                      <m:r>
                        <a:rPr lang="en-US" b="1" i="1">
                          <a:latin typeface="Cambria Math" panose="02040503050406030204" pitchFamily="18" charset="0"/>
                        </a:rPr>
                        <m:t>𝑨</m:t>
                      </m:r>
                    </m:oMath>
                  </m:oMathPara>
                </a14:m>
                <a:endParaRPr lang="en-US" dirty="0"/>
              </a:p>
            </p:txBody>
          </p:sp>
        </mc:Choice>
        <mc:Fallback xmlns="">
          <p:sp>
            <p:nvSpPr>
              <p:cNvPr id="8" name="Rectangle 11">
                <a:extLst>
                  <a:ext uri="{FF2B5EF4-FFF2-40B4-BE49-F238E27FC236}">
                    <a16:creationId xmlns:a16="http://schemas.microsoft.com/office/drawing/2014/main" id="{9946F6D5-3635-3D76-A2F0-07397BA3A36B}"/>
                  </a:ext>
                </a:extLst>
              </p:cNvPr>
              <p:cNvSpPr>
                <a:spLocks noRot="1" noChangeAspect="1" noMove="1" noResize="1" noEditPoints="1" noAdjustHandles="1" noChangeArrowheads="1" noChangeShapeType="1" noTextEdit="1"/>
              </p:cNvSpPr>
              <p:nvPr/>
            </p:nvSpPr>
            <p:spPr>
              <a:xfrm>
                <a:off x="6408621" y="4807555"/>
                <a:ext cx="1218603"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Rectangle 12">
                <a:extLst>
                  <a:ext uri="{FF2B5EF4-FFF2-40B4-BE49-F238E27FC236}">
                    <a16:creationId xmlns:a16="http://schemas.microsoft.com/office/drawing/2014/main" id="{18F9E40A-2920-E6A8-61BC-D5BC3AEC432F}"/>
                  </a:ext>
                </a:extLst>
              </p:cNvPr>
              <p:cNvSpPr/>
              <p:nvPr/>
            </p:nvSpPr>
            <p:spPr>
              <a:xfrm>
                <a:off x="5807398" y="6202376"/>
                <a:ext cx="27137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a:latin typeface="Cambria Math" panose="02040503050406030204" pitchFamily="18" charset="0"/>
                        </a:rPr>
                        <m:t>V</m:t>
                      </m:r>
                      <m:r>
                        <a:rPr lang="en-US" altLang="ja-JP">
                          <a:latin typeface="Cambria Math" panose="02040503050406030204" pitchFamily="18" charset="0"/>
                        </a:rPr>
                        <m:t>⋅</m:t>
                      </m:r>
                      <m:sSup>
                        <m:sSupPr>
                          <m:ctrlPr>
                            <a:rPr lang="en-US" altLang="ja-JP" i="1">
                              <a:latin typeface="Cambria Math" panose="02040503050406030204" pitchFamily="18" charset="0"/>
                            </a:rPr>
                          </m:ctrlPr>
                        </m:sSupPr>
                        <m:e>
                          <m:r>
                            <m:rPr>
                              <m:sty m:val="p"/>
                            </m:rPr>
                            <a:rPr lang="en-US" altLang="ja-JP">
                              <a:latin typeface="Cambria Math" panose="02040503050406030204" pitchFamily="18" charset="0"/>
                            </a:rPr>
                            <m:t>m</m:t>
                          </m:r>
                        </m:e>
                        <m:sup>
                          <m:r>
                            <a:rPr lang="en-US" altLang="ja-JP">
                              <a:latin typeface="Cambria Math" panose="02040503050406030204" pitchFamily="18" charset="0"/>
                            </a:rPr>
                            <m:t>−1</m:t>
                          </m:r>
                        </m:sup>
                      </m:sSup>
                      <m:r>
                        <a:rPr lang="en-US" altLang="ja-JP" i="1">
                          <a:latin typeface="Cambria Math" panose="02040503050406030204" pitchFamily="18" charset="0"/>
                        </a:rPr>
                        <m:t>=</m:t>
                      </m:r>
                      <m:r>
                        <m:rPr>
                          <m:sty m:val="p"/>
                        </m:rPr>
                        <a:rPr lang="en-US" altLang="ja-JP">
                          <a:latin typeface="Cambria Math" panose="02040503050406030204" pitchFamily="18" charset="0"/>
                        </a:rPr>
                        <m:t>Wb</m:t>
                      </m:r>
                      <m:r>
                        <a:rPr lang="en-US" altLang="ja-JP">
                          <a:latin typeface="Cambria Math" panose="02040503050406030204" pitchFamily="18" charset="0"/>
                        </a:rPr>
                        <m:t>⋅</m:t>
                      </m:r>
                      <m:sSup>
                        <m:sSupPr>
                          <m:ctrlPr>
                            <a:rPr lang="en-US" altLang="ja-JP" i="1">
                              <a:latin typeface="Cambria Math" panose="02040503050406030204" pitchFamily="18" charset="0"/>
                            </a:rPr>
                          </m:ctrlPr>
                        </m:sSupPr>
                        <m:e>
                          <m:r>
                            <m:rPr>
                              <m:sty m:val="p"/>
                            </m:rPr>
                            <a:rPr lang="en-US" altLang="ja-JP">
                              <a:latin typeface="Cambria Math" panose="02040503050406030204" pitchFamily="18" charset="0"/>
                            </a:rPr>
                            <m:t>m</m:t>
                          </m:r>
                        </m:e>
                        <m:sup>
                          <m:r>
                            <a:rPr lang="en-US" altLang="ja-JP">
                              <a:latin typeface="Cambria Math" panose="02040503050406030204" pitchFamily="18" charset="0"/>
                            </a:rPr>
                            <m:t>−1</m:t>
                          </m:r>
                        </m:sup>
                      </m:sSup>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m:rPr>
                              <m:sty m:val="p"/>
                            </m:rPr>
                            <a:rPr lang="en-US" altLang="ja-JP">
                              <a:latin typeface="Cambria Math" panose="02040503050406030204" pitchFamily="18" charset="0"/>
                            </a:rPr>
                            <m:t>s</m:t>
                          </m:r>
                        </m:e>
                        <m:sup>
                          <m:r>
                            <a:rPr lang="en-US" altLang="ja-JP">
                              <a:latin typeface="Cambria Math" panose="02040503050406030204" pitchFamily="18" charset="0"/>
                            </a:rPr>
                            <m:t>−1</m:t>
                          </m:r>
                        </m:sup>
                      </m:sSup>
                    </m:oMath>
                  </m:oMathPara>
                </a14:m>
                <a:endParaRPr lang="en-US" dirty="0"/>
              </a:p>
            </p:txBody>
          </p:sp>
        </mc:Choice>
        <mc:Fallback xmlns="">
          <p:sp>
            <p:nvSpPr>
              <p:cNvPr id="9" name="Rectangle 12">
                <a:extLst>
                  <a:ext uri="{FF2B5EF4-FFF2-40B4-BE49-F238E27FC236}">
                    <a16:creationId xmlns:a16="http://schemas.microsoft.com/office/drawing/2014/main" id="{18F9E40A-2920-E6A8-61BC-D5BC3AEC432F}"/>
                  </a:ext>
                </a:extLst>
              </p:cNvPr>
              <p:cNvSpPr>
                <a:spLocks noRot="1" noChangeAspect="1" noMove="1" noResize="1" noEditPoints="1" noAdjustHandles="1" noChangeArrowheads="1" noChangeShapeType="1" noTextEdit="1"/>
              </p:cNvSpPr>
              <p:nvPr/>
            </p:nvSpPr>
            <p:spPr>
              <a:xfrm>
                <a:off x="5807398" y="6202376"/>
                <a:ext cx="2713755"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Rectangle 13">
                <a:extLst>
                  <a:ext uri="{FF2B5EF4-FFF2-40B4-BE49-F238E27FC236}">
                    <a16:creationId xmlns:a16="http://schemas.microsoft.com/office/drawing/2014/main" id="{CAA7871C-31CD-2797-293B-7CCF5802E2D0}"/>
                  </a:ext>
                </a:extLst>
              </p:cNvPr>
              <p:cNvSpPr/>
              <p:nvPr/>
            </p:nvSpPr>
            <p:spPr>
              <a:xfrm>
                <a:off x="5661587" y="5102922"/>
                <a:ext cx="23737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a:latin typeface="Cambria Math" panose="02040503050406030204" pitchFamily="18" charset="0"/>
                        </a:rPr>
                        <m:t>Wb</m:t>
                      </m:r>
                      <m:r>
                        <a:rPr lang="en-US" altLang="ja-JP">
                          <a:latin typeface="Cambria Math" panose="02040503050406030204" pitchFamily="18" charset="0"/>
                        </a:rPr>
                        <m:t>⋅</m:t>
                      </m:r>
                      <m:sSup>
                        <m:sSupPr>
                          <m:ctrlPr>
                            <a:rPr lang="en-US" altLang="ja-JP" i="1">
                              <a:latin typeface="Cambria Math" panose="02040503050406030204" pitchFamily="18" charset="0"/>
                            </a:rPr>
                          </m:ctrlPr>
                        </m:sSupPr>
                        <m:e>
                          <m:r>
                            <m:rPr>
                              <m:sty m:val="p"/>
                            </m:rPr>
                            <a:rPr lang="en-US" altLang="ja-JP">
                              <a:latin typeface="Cambria Math" panose="02040503050406030204" pitchFamily="18" charset="0"/>
                            </a:rPr>
                            <m:t>m</m:t>
                          </m:r>
                        </m:e>
                        <m:sup>
                          <m:r>
                            <a:rPr lang="en-US" altLang="ja-JP">
                              <a:latin typeface="Cambria Math" panose="02040503050406030204" pitchFamily="18" charset="0"/>
                            </a:rPr>
                            <m:t>−2</m:t>
                          </m:r>
                        </m:sup>
                      </m:sSup>
                      <m:r>
                        <a:rPr lang="en-US" altLang="ja-JP" i="1">
                          <a:latin typeface="Cambria Math" panose="02040503050406030204" pitchFamily="18" charset="0"/>
                        </a:rPr>
                        <m:t>=</m:t>
                      </m:r>
                      <m:d>
                        <m:dPr>
                          <m:begChr m:val="["/>
                          <m:endChr m:val="]"/>
                          <m:ctrlPr>
                            <a:rPr lang="en-US" altLang="ja-JP" i="1">
                              <a:latin typeface="Cambria Math" panose="02040503050406030204" pitchFamily="18" charset="0"/>
                            </a:rPr>
                          </m:ctrlPr>
                        </m:dPr>
                        <m:e>
                          <m:r>
                            <a:rPr lang="en-US" altLang="ja-JP" b="1" i="1">
                              <a:latin typeface="Cambria Math" panose="02040503050406030204" pitchFamily="18" charset="0"/>
                            </a:rPr>
                            <m:t>𝑨</m:t>
                          </m:r>
                        </m:e>
                      </m:d>
                      <m:r>
                        <a:rPr lang="en-US" altLang="ja-JP">
                          <a:latin typeface="Cambria Math" panose="02040503050406030204" pitchFamily="18" charset="0"/>
                        </a:rPr>
                        <m:t>⋅</m:t>
                      </m:r>
                      <m:sSup>
                        <m:sSupPr>
                          <m:ctrlPr>
                            <a:rPr lang="en-US" altLang="ja-JP" i="1">
                              <a:latin typeface="Cambria Math" panose="02040503050406030204" pitchFamily="18" charset="0"/>
                            </a:rPr>
                          </m:ctrlPr>
                        </m:sSupPr>
                        <m:e>
                          <m:r>
                            <m:rPr>
                              <m:sty m:val="p"/>
                            </m:rPr>
                            <a:rPr lang="en-US" altLang="ja-JP">
                              <a:latin typeface="Cambria Math" panose="02040503050406030204" pitchFamily="18" charset="0"/>
                            </a:rPr>
                            <m:t>m</m:t>
                          </m:r>
                        </m:e>
                        <m:sup>
                          <m:r>
                            <a:rPr lang="en-US" altLang="ja-JP">
                              <a:latin typeface="Cambria Math" panose="02040503050406030204" pitchFamily="18" charset="0"/>
                            </a:rPr>
                            <m:t>−1</m:t>
                          </m:r>
                        </m:sup>
                      </m:sSup>
                    </m:oMath>
                  </m:oMathPara>
                </a14:m>
                <a:endParaRPr lang="en-US" dirty="0"/>
              </a:p>
            </p:txBody>
          </p:sp>
        </mc:Choice>
        <mc:Fallback xmlns="">
          <p:sp>
            <p:nvSpPr>
              <p:cNvPr id="10" name="Rectangle 13">
                <a:extLst>
                  <a:ext uri="{FF2B5EF4-FFF2-40B4-BE49-F238E27FC236}">
                    <a16:creationId xmlns:a16="http://schemas.microsoft.com/office/drawing/2014/main" id="{CAA7871C-31CD-2797-293B-7CCF5802E2D0}"/>
                  </a:ext>
                </a:extLst>
              </p:cNvPr>
              <p:cNvSpPr>
                <a:spLocks noRot="1" noChangeAspect="1" noMove="1" noResize="1" noEditPoints="1" noAdjustHandles="1" noChangeArrowheads="1" noChangeShapeType="1" noTextEdit="1"/>
              </p:cNvSpPr>
              <p:nvPr/>
            </p:nvSpPr>
            <p:spPr>
              <a:xfrm>
                <a:off x="5661587" y="5102922"/>
                <a:ext cx="2373727"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Rectangle 14">
                <a:extLst>
                  <a:ext uri="{FF2B5EF4-FFF2-40B4-BE49-F238E27FC236}">
                    <a16:creationId xmlns:a16="http://schemas.microsoft.com/office/drawing/2014/main" id="{3FE1C0D8-7279-C01C-D548-3808FC9F6125}"/>
                  </a:ext>
                </a:extLst>
              </p:cNvPr>
              <p:cNvSpPr/>
              <p:nvPr/>
            </p:nvSpPr>
            <p:spPr>
              <a:xfrm>
                <a:off x="8178711" y="5102922"/>
                <a:ext cx="20267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ea typeface="Cambria Math" panose="02040503050406030204" pitchFamily="18" charset="0"/>
                        </a:rPr>
                        <m:t>∴ </m:t>
                      </m:r>
                      <m:d>
                        <m:dPr>
                          <m:begChr m:val="["/>
                          <m:endChr m:val="]"/>
                          <m:ctrlPr>
                            <a:rPr lang="en-US" altLang="ja-JP" i="1">
                              <a:latin typeface="Cambria Math" panose="02040503050406030204" pitchFamily="18" charset="0"/>
                            </a:rPr>
                          </m:ctrlPr>
                        </m:dPr>
                        <m:e>
                          <m:r>
                            <a:rPr lang="en-US" altLang="ja-JP" b="1" i="1">
                              <a:latin typeface="Cambria Math" panose="02040503050406030204" pitchFamily="18" charset="0"/>
                            </a:rPr>
                            <m:t>𝑨</m:t>
                          </m:r>
                        </m:e>
                      </m:d>
                      <m:r>
                        <a:rPr lang="en-US" altLang="ja-JP">
                          <a:latin typeface="Cambria Math" panose="02040503050406030204" pitchFamily="18" charset="0"/>
                        </a:rPr>
                        <m:t>=</m:t>
                      </m:r>
                      <m:r>
                        <m:rPr>
                          <m:sty m:val="p"/>
                        </m:rPr>
                        <a:rPr lang="en-US" altLang="ja-JP">
                          <a:latin typeface="Cambria Math" panose="02040503050406030204" pitchFamily="18" charset="0"/>
                        </a:rPr>
                        <m:t>Wb</m:t>
                      </m:r>
                      <m:r>
                        <a:rPr lang="en-US" altLang="ja-JP">
                          <a:latin typeface="Cambria Math" panose="02040503050406030204" pitchFamily="18" charset="0"/>
                        </a:rPr>
                        <m:t>⋅</m:t>
                      </m:r>
                      <m:sSup>
                        <m:sSupPr>
                          <m:ctrlPr>
                            <a:rPr lang="en-US" altLang="ja-JP" i="1">
                              <a:latin typeface="Cambria Math" panose="02040503050406030204" pitchFamily="18" charset="0"/>
                            </a:rPr>
                          </m:ctrlPr>
                        </m:sSupPr>
                        <m:e>
                          <m:r>
                            <m:rPr>
                              <m:sty m:val="p"/>
                            </m:rPr>
                            <a:rPr lang="en-US" altLang="ja-JP">
                              <a:latin typeface="Cambria Math" panose="02040503050406030204" pitchFamily="18" charset="0"/>
                            </a:rPr>
                            <m:t>m</m:t>
                          </m:r>
                        </m:e>
                        <m:sup>
                          <m:r>
                            <a:rPr lang="en-US" altLang="ja-JP">
                              <a:latin typeface="Cambria Math" panose="02040503050406030204" pitchFamily="18" charset="0"/>
                            </a:rPr>
                            <m:t>−1</m:t>
                          </m:r>
                        </m:sup>
                      </m:sSup>
                    </m:oMath>
                  </m:oMathPara>
                </a14:m>
                <a:endParaRPr lang="en-US" dirty="0"/>
              </a:p>
            </p:txBody>
          </p:sp>
        </mc:Choice>
        <mc:Fallback xmlns="">
          <p:sp>
            <p:nvSpPr>
              <p:cNvPr id="11" name="Rectangle 14">
                <a:extLst>
                  <a:ext uri="{FF2B5EF4-FFF2-40B4-BE49-F238E27FC236}">
                    <a16:creationId xmlns:a16="http://schemas.microsoft.com/office/drawing/2014/main" id="{3FE1C0D8-7279-C01C-D548-3808FC9F6125}"/>
                  </a:ext>
                </a:extLst>
              </p:cNvPr>
              <p:cNvSpPr>
                <a:spLocks noRot="1" noChangeAspect="1" noMove="1" noResize="1" noEditPoints="1" noAdjustHandles="1" noChangeArrowheads="1" noChangeShapeType="1" noTextEdit="1"/>
              </p:cNvSpPr>
              <p:nvPr/>
            </p:nvSpPr>
            <p:spPr>
              <a:xfrm>
                <a:off x="8178711" y="5102922"/>
                <a:ext cx="2026773" cy="369332"/>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Rectangle 15">
                <a:extLst>
                  <a:ext uri="{FF2B5EF4-FFF2-40B4-BE49-F238E27FC236}">
                    <a16:creationId xmlns:a16="http://schemas.microsoft.com/office/drawing/2014/main" id="{B1FF302B-F0EE-7124-3F1B-00A846E8C228}"/>
                  </a:ext>
                </a:extLst>
              </p:cNvPr>
              <p:cNvSpPr/>
              <p:nvPr/>
            </p:nvSpPr>
            <p:spPr>
              <a:xfrm>
                <a:off x="8727802" y="6202376"/>
                <a:ext cx="15343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ea typeface="Cambria Math" panose="02040503050406030204" pitchFamily="18" charset="0"/>
                        </a:rPr>
                        <m:t>∴ </m:t>
                      </m:r>
                      <m:r>
                        <m:rPr>
                          <m:sty m:val="p"/>
                        </m:rPr>
                        <a:rPr lang="en-US" altLang="ja-JP">
                          <a:latin typeface="Cambria Math" panose="02040503050406030204" pitchFamily="18" charset="0"/>
                        </a:rPr>
                        <m:t>Wb</m:t>
                      </m:r>
                      <m:r>
                        <a:rPr lang="en-US" altLang="ja-JP">
                          <a:latin typeface="Cambria Math" panose="02040503050406030204" pitchFamily="18" charset="0"/>
                        </a:rPr>
                        <m:t>=</m:t>
                      </m:r>
                      <m:r>
                        <m:rPr>
                          <m:sty m:val="p"/>
                        </m:rPr>
                        <a:rPr lang="en-US" altLang="ja-JP">
                          <a:latin typeface="Cambria Math" panose="02040503050406030204" pitchFamily="18" charset="0"/>
                        </a:rPr>
                        <m:t>V</m:t>
                      </m:r>
                      <m:r>
                        <a:rPr lang="en-US" altLang="ja-JP">
                          <a:latin typeface="Cambria Math" panose="02040503050406030204" pitchFamily="18" charset="0"/>
                        </a:rPr>
                        <m:t>⋅</m:t>
                      </m:r>
                      <m:r>
                        <m:rPr>
                          <m:sty m:val="p"/>
                        </m:rPr>
                        <a:rPr lang="en-US" altLang="ja-JP">
                          <a:latin typeface="Cambria Math" panose="02040503050406030204" pitchFamily="18" charset="0"/>
                        </a:rPr>
                        <m:t>s</m:t>
                      </m:r>
                    </m:oMath>
                  </m:oMathPara>
                </a14:m>
                <a:endParaRPr lang="en-US" dirty="0"/>
              </a:p>
            </p:txBody>
          </p:sp>
        </mc:Choice>
        <mc:Fallback xmlns="">
          <p:sp>
            <p:nvSpPr>
              <p:cNvPr id="12" name="Rectangle 15">
                <a:extLst>
                  <a:ext uri="{FF2B5EF4-FFF2-40B4-BE49-F238E27FC236}">
                    <a16:creationId xmlns:a16="http://schemas.microsoft.com/office/drawing/2014/main" id="{B1FF302B-F0EE-7124-3F1B-00A846E8C228}"/>
                  </a:ext>
                </a:extLst>
              </p:cNvPr>
              <p:cNvSpPr>
                <a:spLocks noRot="1" noChangeAspect="1" noMove="1" noResize="1" noEditPoints="1" noAdjustHandles="1" noChangeArrowheads="1" noChangeShapeType="1" noTextEdit="1"/>
              </p:cNvSpPr>
              <p:nvPr/>
            </p:nvSpPr>
            <p:spPr>
              <a:xfrm>
                <a:off x="8727802" y="6202376"/>
                <a:ext cx="1534394" cy="369332"/>
              </a:xfrm>
              <a:prstGeom prst="rect">
                <a:avLst/>
              </a:prstGeom>
              <a:blipFill>
                <a:blip r:embed="rId10"/>
                <a:stretch>
                  <a:fillRect/>
                </a:stretch>
              </a:blipFill>
            </p:spPr>
            <p:txBody>
              <a:bodyPr/>
              <a:lstStyle/>
              <a:p>
                <a:r>
                  <a:rPr lang="ja-JP" altLang="en-US">
                    <a:noFill/>
                  </a:rPr>
                  <a:t> </a:t>
                </a:r>
              </a:p>
            </p:txBody>
          </p:sp>
        </mc:Fallback>
      </mc:AlternateContent>
      <p:sp>
        <p:nvSpPr>
          <p:cNvPr id="13" name="Rounded Rectangle 17">
            <a:extLst>
              <a:ext uri="{FF2B5EF4-FFF2-40B4-BE49-F238E27FC236}">
                <a16:creationId xmlns:a16="http://schemas.microsoft.com/office/drawing/2014/main" id="{B2F078B0-F622-AAC7-F4DC-FA24419DB949}"/>
              </a:ext>
            </a:extLst>
          </p:cNvPr>
          <p:cNvSpPr/>
          <p:nvPr/>
        </p:nvSpPr>
        <p:spPr>
          <a:xfrm>
            <a:off x="4881834" y="4502664"/>
            <a:ext cx="6708039" cy="20690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55CFDBB8-3D99-326D-C6DA-C529137AC7A1}"/>
                  </a:ext>
                </a:extLst>
              </p:cNvPr>
              <p:cNvSpPr/>
              <p:nvPr/>
            </p:nvSpPr>
            <p:spPr>
              <a:xfrm>
                <a:off x="6625589" y="3845361"/>
                <a:ext cx="12859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ja-JP">
                          <a:latin typeface="Cambria Math" panose="02040503050406030204" pitchFamily="18" charset="0"/>
                        </a:rPr>
                        <m:t>Wb</m:t>
                      </m:r>
                      <m:r>
                        <a:rPr lang="en-US" altLang="ja-JP">
                          <a:latin typeface="Cambria Math" panose="02040503050406030204" pitchFamily="18" charset="0"/>
                        </a:rPr>
                        <m:t>=</m:t>
                      </m:r>
                      <m:r>
                        <m:rPr>
                          <m:sty m:val="p"/>
                        </m:rPr>
                        <a:rPr lang="en-US" altLang="ja-JP">
                          <a:latin typeface="Cambria Math" panose="02040503050406030204" pitchFamily="18" charset="0"/>
                        </a:rPr>
                        <m:t>V</m:t>
                      </m:r>
                      <m:r>
                        <a:rPr lang="en-US" altLang="ja-JP">
                          <a:latin typeface="Cambria Math" panose="02040503050406030204" pitchFamily="18" charset="0"/>
                        </a:rPr>
                        <m:t>⋅</m:t>
                      </m:r>
                      <m:r>
                        <m:rPr>
                          <m:sty m:val="p"/>
                        </m:rPr>
                        <a:rPr lang="en-US" altLang="ja-JP">
                          <a:latin typeface="Cambria Math" panose="02040503050406030204" pitchFamily="18" charset="0"/>
                        </a:rPr>
                        <m:t>s</m:t>
                      </m:r>
                    </m:oMath>
                  </m:oMathPara>
                </a14:m>
                <a:endParaRPr lang="ja-JP" altLang="en-US" dirty="0"/>
              </a:p>
            </p:txBody>
          </p:sp>
        </mc:Choice>
        <mc:Fallback xmlns="">
          <p:sp>
            <p:nvSpPr>
              <p:cNvPr id="14" name="正方形/長方形 13">
                <a:extLst>
                  <a:ext uri="{FF2B5EF4-FFF2-40B4-BE49-F238E27FC236}">
                    <a16:creationId xmlns:a16="http://schemas.microsoft.com/office/drawing/2014/main" id="{55CFDBB8-3D99-326D-C6DA-C529137AC7A1}"/>
                  </a:ext>
                </a:extLst>
              </p:cNvPr>
              <p:cNvSpPr>
                <a:spLocks noRot="1" noChangeAspect="1" noMove="1" noResize="1" noEditPoints="1" noAdjustHandles="1" noChangeArrowheads="1" noChangeShapeType="1" noTextEdit="1"/>
              </p:cNvSpPr>
              <p:nvPr/>
            </p:nvSpPr>
            <p:spPr>
              <a:xfrm>
                <a:off x="6625589" y="3845361"/>
                <a:ext cx="1285928" cy="369332"/>
              </a:xfrm>
              <a:prstGeom prst="rect">
                <a:avLst/>
              </a:prstGeom>
              <a:blipFill>
                <a:blip r:embed="rId11"/>
                <a:stretch>
                  <a:fillRect/>
                </a:stretch>
              </a:blipFill>
            </p:spPr>
            <p:txBody>
              <a:bodyPr/>
              <a:lstStyle/>
              <a:p>
                <a:r>
                  <a:rPr lang="ja-JP" altLang="en-US">
                    <a:noFill/>
                  </a:rPr>
                  <a:t> </a:t>
                </a:r>
              </a:p>
            </p:txBody>
          </p:sp>
        </mc:Fallback>
      </mc:AlternateContent>
      <p:cxnSp>
        <p:nvCxnSpPr>
          <p:cNvPr id="15" name="コネクタ: カギ線 14">
            <a:extLst>
              <a:ext uri="{FF2B5EF4-FFF2-40B4-BE49-F238E27FC236}">
                <a16:creationId xmlns:a16="http://schemas.microsoft.com/office/drawing/2014/main" id="{FBDEA1E4-9E72-93D9-6F04-48FA68B32C03}"/>
              </a:ext>
            </a:extLst>
          </p:cNvPr>
          <p:cNvCxnSpPr/>
          <p:nvPr/>
        </p:nvCxnSpPr>
        <p:spPr>
          <a:xfrm rot="16200000" flipH="1">
            <a:off x="7827992" y="4098032"/>
            <a:ext cx="478789" cy="348231"/>
          </a:xfrm>
          <a:prstGeom prst="bentConnector3">
            <a:avLst>
              <a:gd name="adj1" fmla="val -6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6A4C0C4C-92B3-0C98-6320-DD7049C63AC2}"/>
              </a:ext>
            </a:extLst>
          </p:cNvPr>
          <p:cNvSpPr txBox="1"/>
          <p:nvPr/>
        </p:nvSpPr>
        <p:spPr>
          <a:xfrm>
            <a:off x="2663687" y="1532803"/>
            <a:ext cx="663964" cy="523220"/>
          </a:xfrm>
          <a:prstGeom prst="rect">
            <a:avLst/>
          </a:prstGeom>
          <a:noFill/>
        </p:spPr>
        <p:txBody>
          <a:bodyPr wrap="none" rtlCol="0">
            <a:spAutoFit/>
          </a:bodyPr>
          <a:lstStyle/>
          <a:p>
            <a:r>
              <a:rPr kumimoji="1" lang="en-US" altLang="ja-JP" sz="2800" dirty="0"/>
              <a:t>(1)</a:t>
            </a:r>
            <a:endParaRPr kumimoji="1" lang="ja-JP" altLang="en-US" sz="2800" dirty="0"/>
          </a:p>
        </p:txBody>
      </p:sp>
      <p:sp>
        <p:nvSpPr>
          <p:cNvPr id="17" name="テキスト ボックス 16">
            <a:extLst>
              <a:ext uri="{FF2B5EF4-FFF2-40B4-BE49-F238E27FC236}">
                <a16:creationId xmlns:a16="http://schemas.microsoft.com/office/drawing/2014/main" id="{98851BB5-A236-06FA-F83D-AB94D651AB6E}"/>
              </a:ext>
            </a:extLst>
          </p:cNvPr>
          <p:cNvSpPr txBox="1"/>
          <p:nvPr/>
        </p:nvSpPr>
        <p:spPr>
          <a:xfrm>
            <a:off x="2663687" y="3044866"/>
            <a:ext cx="663964" cy="523220"/>
          </a:xfrm>
          <a:prstGeom prst="rect">
            <a:avLst/>
          </a:prstGeom>
          <a:noFill/>
        </p:spPr>
        <p:txBody>
          <a:bodyPr wrap="none" rtlCol="0">
            <a:spAutoFit/>
          </a:bodyPr>
          <a:lstStyle/>
          <a:p>
            <a:r>
              <a:rPr kumimoji="1" lang="en-US" altLang="ja-JP" sz="2800" dirty="0"/>
              <a:t>(2)</a:t>
            </a:r>
            <a:endParaRPr kumimoji="1" lang="ja-JP" altLang="en-US" sz="2800" dirty="0"/>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5AF4EFD4-3FED-5671-3041-84D7C2880E9C}"/>
                  </a:ext>
                </a:extLst>
              </p:cNvPr>
              <p:cNvSpPr txBox="1"/>
              <p:nvPr/>
            </p:nvSpPr>
            <p:spPr>
              <a:xfrm>
                <a:off x="7335078" y="62764"/>
                <a:ext cx="4580231" cy="1203406"/>
              </a:xfrm>
              <a:prstGeom prst="rect">
                <a:avLst/>
              </a:prstGeom>
              <a:noFill/>
            </p:spPr>
            <p:txBody>
              <a:bodyPr wrap="square" rtlCol="0">
                <a:spAutoFit/>
              </a:bodyPr>
              <a:lstStyle/>
              <a:p>
                <a:r>
                  <a:rPr kumimoji="1" lang="en-US" altLang="ja-JP" dirty="0"/>
                  <a:t>100</a:t>
                </a:r>
                <a:r>
                  <a:rPr kumimoji="1" lang="ja-JP" altLang="en-US" dirty="0"/>
                  <a:t>円均一で半径</a:t>
                </a:r>
                <a:r>
                  <a:rPr kumimoji="1" lang="en-US" altLang="ja-JP" dirty="0"/>
                  <a:t>1cm</a:t>
                </a:r>
                <a:r>
                  <a:rPr kumimoji="1" lang="ja-JP" altLang="en-US" dirty="0"/>
                  <a:t>程度の</a:t>
                </a:r>
                <a:r>
                  <a:rPr kumimoji="1" lang="en-US" altLang="ja-JP" dirty="0"/>
                  <a:t>0.1T </a:t>
                </a:r>
                <a:r>
                  <a:rPr kumimoji="1" lang="ja-JP" altLang="en-US" dirty="0"/>
                  <a:t>の磁石が売られていますが、</a:t>
                </a:r>
                <a:r>
                  <a:rPr lang="ja-JP" altLang="en-US" dirty="0"/>
                  <a:t>その磁束がおおよそ、</a:t>
                </a:r>
                <a:endParaRPr lang="en-US" altLang="ja-JP" dirty="0"/>
              </a:p>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3.14∗</m:t>
                      </m:r>
                      <m:sSup>
                        <m:sSupPr>
                          <m:ctrlPr>
                            <a:rPr kumimoji="1" lang="en-US" altLang="ja-JP" i="1" dirty="0" smtClean="0">
                              <a:latin typeface="Cambria Math" panose="02040503050406030204" pitchFamily="18" charset="0"/>
                            </a:rPr>
                          </m:ctrlPr>
                        </m:sSupPr>
                        <m:e>
                          <m:d>
                            <m:dPr>
                              <m:ctrlPr>
                                <a:rPr kumimoji="1" lang="en-US" altLang="ja-JP" i="1" dirty="0" smtClean="0">
                                  <a:latin typeface="Cambria Math" panose="02040503050406030204" pitchFamily="18" charset="0"/>
                                </a:rPr>
                              </m:ctrlPr>
                            </m:dPr>
                            <m:e>
                              <m:r>
                                <a:rPr kumimoji="1" lang="en-US" altLang="ja-JP" i="1" dirty="0" smtClean="0">
                                  <a:latin typeface="Cambria Math" panose="02040503050406030204" pitchFamily="18" charset="0"/>
                                </a:rPr>
                                <m:t>0.005</m:t>
                              </m:r>
                              <m:r>
                                <a:rPr kumimoji="1" lang="en-US" altLang="ja-JP" i="1" dirty="0" smtClean="0">
                                  <a:latin typeface="Cambria Math" panose="02040503050406030204" pitchFamily="18" charset="0"/>
                                </a:rPr>
                                <m:t>𝑚</m:t>
                              </m:r>
                            </m:e>
                          </m:d>
                        </m:e>
                        <m:sup>
                          <m:r>
                            <a:rPr kumimoji="1" lang="en-US" altLang="ja-JP" i="1" dirty="0" smtClean="0">
                              <a:latin typeface="Cambria Math" panose="02040503050406030204" pitchFamily="18" charset="0"/>
                            </a:rPr>
                            <m:t>2</m:t>
                          </m:r>
                        </m:sup>
                      </m:sSup>
                      <m:r>
                        <a:rPr kumimoji="1" lang="en-US" altLang="ja-JP" i="1" dirty="0" smtClean="0">
                          <a:latin typeface="Cambria Math" panose="02040503050406030204" pitchFamily="18" charset="0"/>
                        </a:rPr>
                        <m:t>∗0.1</m:t>
                      </m:r>
                      <m:r>
                        <a:rPr kumimoji="1" lang="en-US" altLang="ja-JP" i="1" dirty="0" smtClean="0">
                          <a:latin typeface="Cambria Math" panose="02040503050406030204" pitchFamily="18" charset="0"/>
                        </a:rPr>
                        <m:t>𝑇</m:t>
                      </m:r>
                      <m:r>
                        <a:rPr kumimoji="1" lang="en-US" altLang="ja-JP" b="0" i="1" dirty="0" smtClean="0">
                          <a:latin typeface="Cambria Math" panose="02040503050406030204" pitchFamily="18" charset="0"/>
                        </a:rPr>
                        <m:t>∼</m:t>
                      </m:r>
                      <m:sSup>
                        <m:sSupPr>
                          <m:ctrlPr>
                            <a:rPr kumimoji="1" lang="en-US" altLang="ja-JP" i="1" dirty="0" smtClean="0">
                              <a:latin typeface="Cambria Math" panose="02040503050406030204" pitchFamily="18" charset="0"/>
                            </a:rPr>
                          </m:ctrlPr>
                        </m:sSupPr>
                        <m:e>
                          <m:r>
                            <a:rPr kumimoji="1" lang="en-US" altLang="ja-JP" i="1" dirty="0" smtClean="0">
                              <a:latin typeface="Cambria Math" panose="02040503050406030204" pitchFamily="18" charset="0"/>
                            </a:rPr>
                            <m:t>10</m:t>
                          </m:r>
                        </m:e>
                        <m:sup>
                          <m:r>
                            <a:rPr kumimoji="1" lang="en-US" altLang="ja-JP" i="1" dirty="0" smtClean="0">
                              <a:latin typeface="Cambria Math" panose="02040503050406030204" pitchFamily="18" charset="0"/>
                            </a:rPr>
                            <m:t>−5</m:t>
                          </m:r>
                        </m:sup>
                      </m:sSup>
                      <m:r>
                        <a:rPr kumimoji="1" lang="en-US" altLang="ja-JP" i="1" dirty="0" smtClean="0">
                          <a:latin typeface="Cambria Math" panose="02040503050406030204" pitchFamily="18" charset="0"/>
                        </a:rPr>
                        <m:t>𝑊𝑏</m:t>
                      </m:r>
                    </m:oMath>
                  </m:oMathPara>
                </a14:m>
                <a:endParaRPr kumimoji="1" lang="en-US" altLang="ja-JP" dirty="0"/>
              </a:p>
              <a:p>
                <a:r>
                  <a:rPr kumimoji="1" lang="ja-JP" altLang="en-US" dirty="0"/>
                  <a:t>となる。</a:t>
                </a:r>
                <a14:m>
                  <m:oMath xmlns:m="http://schemas.openxmlformats.org/officeDocument/2006/math">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𝜙</m:t>
                        </m:r>
                      </m:e>
                      <m:sub>
                        <m:r>
                          <a:rPr lang="en-US" altLang="ja-JP" sz="1800" i="1">
                            <a:latin typeface="Cambria Math" panose="02040503050406030204" pitchFamily="18" charset="0"/>
                          </a:rPr>
                          <m:t>0</m:t>
                        </m:r>
                      </m:sub>
                    </m:sSub>
                  </m:oMath>
                </a14:m>
                <a:r>
                  <a:rPr kumimoji="1" lang="ja-JP" altLang="en-US" dirty="0"/>
                  <a:t>はこれの</a:t>
                </a:r>
                <a:r>
                  <a:rPr kumimoji="1" lang="en-US" altLang="ja-JP" dirty="0"/>
                  <a:t>100</a:t>
                </a:r>
                <a:r>
                  <a:rPr lang="ja-JP" altLang="en-US" dirty="0"/>
                  <a:t>億分の</a:t>
                </a:r>
                <a:r>
                  <a:rPr lang="en-US" altLang="ja-JP" dirty="0"/>
                  <a:t>1</a:t>
                </a:r>
                <a:endParaRPr kumimoji="1" lang="ja-JP" altLang="en-US" dirty="0"/>
              </a:p>
            </p:txBody>
          </p:sp>
        </mc:Choice>
        <mc:Fallback xmlns="">
          <p:sp>
            <p:nvSpPr>
              <p:cNvPr id="18" name="テキスト ボックス 17">
                <a:extLst>
                  <a:ext uri="{FF2B5EF4-FFF2-40B4-BE49-F238E27FC236}">
                    <a16:creationId xmlns:a16="http://schemas.microsoft.com/office/drawing/2014/main" id="{5AF4EFD4-3FED-5671-3041-84D7C2880E9C}"/>
                  </a:ext>
                </a:extLst>
              </p:cNvPr>
              <p:cNvSpPr txBox="1">
                <a:spLocks noRot="1" noChangeAspect="1" noMove="1" noResize="1" noEditPoints="1" noAdjustHandles="1" noChangeArrowheads="1" noChangeShapeType="1" noTextEdit="1"/>
              </p:cNvSpPr>
              <p:nvPr/>
            </p:nvSpPr>
            <p:spPr>
              <a:xfrm>
                <a:off x="7335078" y="62764"/>
                <a:ext cx="4580231" cy="1203406"/>
              </a:xfrm>
              <a:prstGeom prst="rect">
                <a:avLst/>
              </a:prstGeom>
              <a:blipFill>
                <a:blip r:embed="rId12"/>
                <a:stretch>
                  <a:fillRect l="-1064" t="-2525" r="-266" b="-707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789571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8AFDEFC-946E-0217-6617-572688D328DC}"/>
              </a:ext>
            </a:extLst>
          </p:cNvPr>
          <p:cNvSpPr txBox="1"/>
          <p:nvPr/>
        </p:nvSpPr>
        <p:spPr>
          <a:xfrm>
            <a:off x="2453308" y="2725224"/>
            <a:ext cx="7285383" cy="923330"/>
          </a:xfrm>
          <a:prstGeom prst="rect">
            <a:avLst/>
          </a:prstGeom>
          <a:noFill/>
          <a:ln w="63500">
            <a:solidFill>
              <a:schemeClr val="tx1"/>
            </a:solidFill>
          </a:ln>
        </p:spPr>
        <p:txBody>
          <a:bodyPr wrap="square">
            <a:spAutoFit/>
          </a:bodyPr>
          <a:lstStyle/>
          <a:p>
            <a:pPr algn="ctr"/>
            <a:r>
              <a:rPr lang="en-US" altLang="ja-JP" sz="5400" b="1" dirty="0"/>
              <a:t>3.4 </a:t>
            </a:r>
            <a:r>
              <a:rPr lang="ja-JP" altLang="en-US" sz="5400" b="1" dirty="0"/>
              <a:t>熱力学的臨界磁場</a:t>
            </a:r>
            <a:endParaRPr kumimoji="1" lang="en-US" altLang="ja-JP" sz="5400" b="1" dirty="0"/>
          </a:p>
        </p:txBody>
      </p:sp>
      <p:sp>
        <p:nvSpPr>
          <p:cNvPr id="3" name="テキスト ボックス 2">
            <a:extLst>
              <a:ext uri="{FF2B5EF4-FFF2-40B4-BE49-F238E27FC236}">
                <a16:creationId xmlns:a16="http://schemas.microsoft.com/office/drawing/2014/main" id="{E852D14C-9394-1211-B932-EA4DB51AF7BE}"/>
              </a:ext>
            </a:extLst>
          </p:cNvPr>
          <p:cNvSpPr txBox="1"/>
          <p:nvPr/>
        </p:nvSpPr>
        <p:spPr>
          <a:xfrm>
            <a:off x="2017644" y="3925957"/>
            <a:ext cx="8905002" cy="400110"/>
          </a:xfrm>
          <a:prstGeom prst="rect">
            <a:avLst/>
          </a:prstGeom>
          <a:noFill/>
        </p:spPr>
        <p:txBody>
          <a:bodyPr wrap="none" rtlCol="0">
            <a:spAutoFit/>
          </a:bodyPr>
          <a:lstStyle/>
          <a:p>
            <a:r>
              <a:rPr kumimoji="1" lang="ja-JP" altLang="en-US" sz="2000" dirty="0">
                <a:solidFill>
                  <a:srgbClr val="FF0000"/>
                </a:solidFill>
              </a:rPr>
              <a:t>後で空洞性能の限界について論ずる際に現れる量「過熱磁場」とも関係する</a:t>
            </a:r>
          </a:p>
        </p:txBody>
      </p:sp>
      <p:sp>
        <p:nvSpPr>
          <p:cNvPr id="4" name="テキスト ボックス 3">
            <a:extLst>
              <a:ext uri="{FF2B5EF4-FFF2-40B4-BE49-F238E27FC236}">
                <a16:creationId xmlns:a16="http://schemas.microsoft.com/office/drawing/2014/main" id="{D2A27C1D-DA63-F394-07A3-4E00CF58B33A}"/>
              </a:ext>
            </a:extLst>
          </p:cNvPr>
          <p:cNvSpPr txBox="1"/>
          <p:nvPr/>
        </p:nvSpPr>
        <p:spPr>
          <a:xfrm>
            <a:off x="-1540565" y="3002223"/>
            <a:ext cx="1401346" cy="923330"/>
          </a:xfrm>
          <a:prstGeom prst="rect">
            <a:avLst/>
          </a:prstGeom>
          <a:noFill/>
        </p:spPr>
        <p:txBody>
          <a:bodyPr wrap="none" rtlCol="0">
            <a:spAutoFit/>
          </a:bodyPr>
          <a:lstStyle/>
          <a:p>
            <a:r>
              <a:rPr kumimoji="1" lang="en-US" altLang="ja-JP" dirty="0"/>
              <a:t>3.4: </a:t>
            </a:r>
          </a:p>
          <a:p>
            <a:r>
              <a:rPr kumimoji="1" lang="en-US" altLang="ja-JP" dirty="0"/>
              <a:t>5</a:t>
            </a:r>
            <a:r>
              <a:rPr kumimoji="1" lang="ja-JP" altLang="en-US" dirty="0"/>
              <a:t>分</a:t>
            </a:r>
            <a:endParaRPr kumimoji="1" lang="en-US" altLang="ja-JP" dirty="0"/>
          </a:p>
          <a:p>
            <a:r>
              <a:rPr kumimoji="1" lang="en-US" altLang="ja-JP" dirty="0"/>
              <a:t>+</a:t>
            </a:r>
            <a:r>
              <a:rPr kumimoji="1" lang="ja-JP" altLang="en-US" dirty="0"/>
              <a:t>問題</a:t>
            </a:r>
            <a:r>
              <a:rPr kumimoji="1" lang="en-US" altLang="ja-JP" dirty="0"/>
              <a:t>2-3</a:t>
            </a:r>
            <a:r>
              <a:rPr kumimoji="1" lang="ja-JP" altLang="en-US" dirty="0"/>
              <a:t>分</a:t>
            </a:r>
          </a:p>
        </p:txBody>
      </p:sp>
      <p:sp>
        <p:nvSpPr>
          <p:cNvPr id="5" name="テキスト ボックス 4">
            <a:extLst>
              <a:ext uri="{FF2B5EF4-FFF2-40B4-BE49-F238E27FC236}">
                <a16:creationId xmlns:a16="http://schemas.microsoft.com/office/drawing/2014/main" id="{2340A175-E938-34A2-4192-35F88DD97152}"/>
              </a:ext>
            </a:extLst>
          </p:cNvPr>
          <p:cNvSpPr txBox="1"/>
          <p:nvPr/>
        </p:nvSpPr>
        <p:spPr>
          <a:xfrm>
            <a:off x="-1468060" y="1710540"/>
            <a:ext cx="1338828" cy="923330"/>
          </a:xfrm>
          <a:prstGeom prst="rect">
            <a:avLst/>
          </a:prstGeom>
          <a:noFill/>
        </p:spPr>
        <p:txBody>
          <a:bodyPr wrap="none" rtlCol="0">
            <a:spAutoFit/>
          </a:bodyPr>
          <a:lstStyle/>
          <a:p>
            <a:r>
              <a:rPr kumimoji="1" lang="en-US" altLang="ja-JP" dirty="0"/>
              <a:t>3.3: </a:t>
            </a:r>
          </a:p>
          <a:p>
            <a:r>
              <a:rPr kumimoji="1" lang="ja-JP" altLang="en-US" dirty="0"/>
              <a:t>問題含めて</a:t>
            </a:r>
            <a:endParaRPr kumimoji="1" lang="en-US" altLang="ja-JP" dirty="0"/>
          </a:p>
          <a:p>
            <a:r>
              <a:rPr kumimoji="1" lang="en-US" altLang="ja-JP" dirty="0"/>
              <a:t>5</a:t>
            </a:r>
            <a:r>
              <a:rPr kumimoji="1" lang="ja-JP" altLang="en-US" dirty="0"/>
              <a:t>分くらい</a:t>
            </a:r>
            <a:endParaRPr kumimoji="1" lang="en-US" altLang="ja-JP" dirty="0"/>
          </a:p>
        </p:txBody>
      </p:sp>
      <p:sp>
        <p:nvSpPr>
          <p:cNvPr id="6" name="テキスト ボックス 5">
            <a:extLst>
              <a:ext uri="{FF2B5EF4-FFF2-40B4-BE49-F238E27FC236}">
                <a16:creationId xmlns:a16="http://schemas.microsoft.com/office/drawing/2014/main" id="{82FABC2D-92E3-EC4D-AE3D-3092CB3D0F3B}"/>
              </a:ext>
            </a:extLst>
          </p:cNvPr>
          <p:cNvSpPr txBox="1"/>
          <p:nvPr/>
        </p:nvSpPr>
        <p:spPr>
          <a:xfrm>
            <a:off x="-1449628" y="1180144"/>
            <a:ext cx="1119217" cy="369332"/>
          </a:xfrm>
          <a:prstGeom prst="rect">
            <a:avLst/>
          </a:prstGeom>
          <a:noFill/>
        </p:spPr>
        <p:txBody>
          <a:bodyPr wrap="none" rtlCol="0">
            <a:spAutoFit/>
          </a:bodyPr>
          <a:lstStyle/>
          <a:p>
            <a:r>
              <a:rPr kumimoji="1" lang="en-US" altLang="ja-JP" dirty="0"/>
              <a:t>3.2: 10</a:t>
            </a:r>
            <a:r>
              <a:rPr kumimoji="1" lang="ja-JP" altLang="en-US" dirty="0"/>
              <a:t>分</a:t>
            </a:r>
          </a:p>
        </p:txBody>
      </p:sp>
      <p:sp>
        <p:nvSpPr>
          <p:cNvPr id="7" name="テキスト ボックス 6">
            <a:extLst>
              <a:ext uri="{FF2B5EF4-FFF2-40B4-BE49-F238E27FC236}">
                <a16:creationId xmlns:a16="http://schemas.microsoft.com/office/drawing/2014/main" id="{8D59038F-8B6E-B58F-CBBB-2ABB7FAA20DE}"/>
              </a:ext>
            </a:extLst>
          </p:cNvPr>
          <p:cNvSpPr txBox="1"/>
          <p:nvPr/>
        </p:nvSpPr>
        <p:spPr>
          <a:xfrm>
            <a:off x="-1551416" y="39756"/>
            <a:ext cx="1422184" cy="646331"/>
          </a:xfrm>
          <a:prstGeom prst="rect">
            <a:avLst/>
          </a:prstGeom>
          <a:noFill/>
        </p:spPr>
        <p:txBody>
          <a:bodyPr wrap="none" rtlCol="0">
            <a:spAutoFit/>
          </a:bodyPr>
          <a:lstStyle/>
          <a:p>
            <a:r>
              <a:rPr kumimoji="1" lang="en-US" altLang="ja-JP" dirty="0"/>
              <a:t>1-3.1</a:t>
            </a:r>
            <a:r>
              <a:rPr kumimoji="1" lang="ja-JP" altLang="en-US" dirty="0"/>
              <a:t>までで</a:t>
            </a:r>
            <a:endParaRPr kumimoji="1" lang="en-US" altLang="ja-JP" dirty="0"/>
          </a:p>
          <a:p>
            <a:r>
              <a:rPr kumimoji="1" lang="en-US" altLang="ja-JP" dirty="0"/>
              <a:t>20</a:t>
            </a:r>
            <a:r>
              <a:rPr kumimoji="1" lang="ja-JP" altLang="en-US" dirty="0"/>
              <a:t>分くらい</a:t>
            </a:r>
          </a:p>
        </p:txBody>
      </p:sp>
    </p:spTree>
    <p:extLst>
      <p:ext uri="{BB962C8B-B14F-4D97-AF65-F5344CB8AC3E}">
        <p14:creationId xmlns:p14="http://schemas.microsoft.com/office/powerpoint/2010/main" val="21406897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6F1D2F-E7D5-4196-791A-604B5B9F0E2D}"/>
              </a:ext>
            </a:extLst>
          </p:cNvPr>
          <p:cNvSpPr txBox="1"/>
          <p:nvPr/>
        </p:nvSpPr>
        <p:spPr>
          <a:xfrm>
            <a:off x="29184" y="41659"/>
            <a:ext cx="2762654" cy="400110"/>
          </a:xfrm>
          <a:prstGeom prst="rect">
            <a:avLst/>
          </a:prstGeom>
          <a:noFill/>
          <a:ln w="63500">
            <a:solidFill>
              <a:schemeClr val="tx1"/>
            </a:solidFill>
          </a:ln>
        </p:spPr>
        <p:txBody>
          <a:bodyPr wrap="square">
            <a:spAutoFit/>
          </a:bodyPr>
          <a:lstStyle/>
          <a:p>
            <a:pPr algn="ctr"/>
            <a:r>
              <a:rPr lang="en-US" altLang="ja-JP" sz="2000" b="1" dirty="0"/>
              <a:t>3.4 </a:t>
            </a:r>
            <a:r>
              <a:rPr lang="ja-JP" altLang="en-US" sz="2000" b="1" dirty="0"/>
              <a:t>熱力学的臨界磁場</a:t>
            </a:r>
            <a:endParaRPr kumimoji="1" lang="en-US" altLang="ja-JP" sz="2000" b="1"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02CFBDE-A2C4-D184-0D63-4E12015D7173}"/>
                  </a:ext>
                </a:extLst>
              </p:cNvPr>
              <p:cNvSpPr txBox="1"/>
              <p:nvPr/>
            </p:nvSpPr>
            <p:spPr>
              <a:xfrm>
                <a:off x="-9728" y="547459"/>
                <a:ext cx="12201727" cy="1200329"/>
              </a:xfrm>
              <a:prstGeom prst="rect">
                <a:avLst/>
              </a:prstGeom>
              <a:noFill/>
            </p:spPr>
            <p:txBody>
              <a:bodyPr wrap="square">
                <a:spAutoFit/>
              </a:bodyPr>
              <a:lstStyle/>
              <a:p>
                <a:r>
                  <a:rPr lang="ja-JP" altLang="en-US" sz="2400" dirty="0"/>
                  <a:t>転移温度</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𝑇</m:t>
                        </m:r>
                      </m:e>
                      <m:sub>
                        <m:r>
                          <a:rPr lang="en-US" altLang="ja-JP" sz="2400" b="0" i="1" smtClean="0">
                            <a:latin typeface="Cambria Math" panose="02040503050406030204" pitchFamily="18" charset="0"/>
                          </a:rPr>
                          <m:t>𝑐</m:t>
                        </m:r>
                      </m:sub>
                    </m:sSub>
                  </m:oMath>
                </a14:m>
                <a:r>
                  <a:rPr lang="ja-JP" altLang="en-US" sz="2400" dirty="0"/>
                  <a:t>以下で超伝導状態になるのは、超伝導状態の方が常伝導状態よりもエネルギー</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𝑐</m:t>
                        </m:r>
                      </m:sub>
                    </m:sSub>
                  </m:oMath>
                </a14:m>
                <a:r>
                  <a:rPr lang="ja-JP" altLang="en-US" sz="2400" dirty="0"/>
                  <a:t>だけ安定だからである（</a:t>
                </a:r>
                <a14:m>
                  <m:oMath xmlns:m="http://schemas.openxmlformats.org/officeDocument/2006/math">
                    <m:sSub>
                      <m:sSubPr>
                        <m:ctrlPr>
                          <a:rPr lang="en-US" altLang="ja-JP" sz="2400" b="1" i="1">
                            <a:latin typeface="Cambria Math" panose="02040503050406030204" pitchFamily="18" charset="0"/>
                          </a:rPr>
                        </m:ctrlPr>
                      </m:sSubPr>
                      <m:e>
                        <m:r>
                          <a:rPr lang="en-US" altLang="ja-JP" sz="2400" b="1" i="1">
                            <a:latin typeface="Cambria Math" panose="02040503050406030204" pitchFamily="18" charset="0"/>
                          </a:rPr>
                          <m:t>𝑬</m:t>
                        </m:r>
                      </m:e>
                      <m:sub>
                        <m:r>
                          <a:rPr lang="en-US" altLang="ja-JP" sz="2400" b="1" i="1">
                            <a:latin typeface="Cambria Math" panose="02040503050406030204" pitchFamily="18" charset="0"/>
                          </a:rPr>
                          <m:t>𝒄</m:t>
                        </m:r>
                      </m:sub>
                    </m:sSub>
                  </m:oMath>
                </a14:m>
                <a:r>
                  <a:rPr lang="ja-JP" altLang="en-US" sz="2400" b="1" dirty="0"/>
                  <a:t>を凝縮エネルギーと呼ぶ</a:t>
                </a:r>
                <a:r>
                  <a:rPr lang="ja-JP" altLang="en-US" sz="2400" dirty="0"/>
                  <a:t>）。この安定性は磁場をかけると損なわれる。</a:t>
                </a:r>
              </a:p>
            </p:txBody>
          </p:sp>
        </mc:Choice>
        <mc:Fallback xmlns="">
          <p:sp>
            <p:nvSpPr>
              <p:cNvPr id="4" name="テキスト ボックス 3">
                <a:extLst>
                  <a:ext uri="{FF2B5EF4-FFF2-40B4-BE49-F238E27FC236}">
                    <a16:creationId xmlns:a16="http://schemas.microsoft.com/office/drawing/2014/main" id="{402CFBDE-A2C4-D184-0D63-4E12015D7173}"/>
                  </a:ext>
                </a:extLst>
              </p:cNvPr>
              <p:cNvSpPr txBox="1">
                <a:spLocks noRot="1" noChangeAspect="1" noMove="1" noResize="1" noEditPoints="1" noAdjustHandles="1" noChangeArrowheads="1" noChangeShapeType="1" noTextEdit="1"/>
              </p:cNvSpPr>
              <p:nvPr/>
            </p:nvSpPr>
            <p:spPr>
              <a:xfrm>
                <a:off x="-9728" y="547459"/>
                <a:ext cx="12201727" cy="1200329"/>
              </a:xfrm>
              <a:prstGeom prst="rect">
                <a:avLst/>
              </a:prstGeom>
              <a:blipFill>
                <a:blip r:embed="rId2"/>
                <a:stretch>
                  <a:fillRect l="-749" t="-4061" b="-1066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097150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円柱 7">
            <a:extLst>
              <a:ext uri="{FF2B5EF4-FFF2-40B4-BE49-F238E27FC236}">
                <a16:creationId xmlns:a16="http://schemas.microsoft.com/office/drawing/2014/main" id="{1803CB69-2BA8-7CCD-65D4-173571CAE1E7}"/>
              </a:ext>
            </a:extLst>
          </p:cNvPr>
          <p:cNvSpPr/>
          <p:nvPr/>
        </p:nvSpPr>
        <p:spPr>
          <a:xfrm>
            <a:off x="1365743" y="2308649"/>
            <a:ext cx="400819" cy="2847012"/>
          </a:xfrm>
          <a:prstGeom prst="ca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柱 24">
            <a:extLst>
              <a:ext uri="{FF2B5EF4-FFF2-40B4-BE49-F238E27FC236}">
                <a16:creationId xmlns:a16="http://schemas.microsoft.com/office/drawing/2014/main" id="{B337CBB1-6D86-6191-BEF5-1C983FD03F78}"/>
              </a:ext>
            </a:extLst>
          </p:cNvPr>
          <p:cNvSpPr/>
          <p:nvPr/>
        </p:nvSpPr>
        <p:spPr>
          <a:xfrm>
            <a:off x="10685542" y="2308649"/>
            <a:ext cx="400819" cy="2847012"/>
          </a:xfrm>
          <a:prstGeom prst="can">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E76F1D2F-E7D5-4196-791A-604B5B9F0E2D}"/>
              </a:ext>
            </a:extLst>
          </p:cNvPr>
          <p:cNvSpPr txBox="1"/>
          <p:nvPr/>
        </p:nvSpPr>
        <p:spPr>
          <a:xfrm>
            <a:off x="29184" y="41659"/>
            <a:ext cx="2762654" cy="400110"/>
          </a:xfrm>
          <a:prstGeom prst="rect">
            <a:avLst/>
          </a:prstGeom>
          <a:noFill/>
          <a:ln w="63500">
            <a:solidFill>
              <a:schemeClr val="tx1"/>
            </a:solidFill>
          </a:ln>
        </p:spPr>
        <p:txBody>
          <a:bodyPr wrap="square">
            <a:spAutoFit/>
          </a:bodyPr>
          <a:lstStyle/>
          <a:p>
            <a:pPr algn="ctr"/>
            <a:r>
              <a:rPr lang="en-US" altLang="ja-JP" sz="2000" b="1" dirty="0"/>
              <a:t>3.4 </a:t>
            </a:r>
            <a:r>
              <a:rPr lang="ja-JP" altLang="en-US" sz="2000" b="1" dirty="0"/>
              <a:t>熱力学的臨界磁場</a:t>
            </a:r>
            <a:endParaRPr kumimoji="1" lang="en-US" altLang="ja-JP" sz="2000" b="1"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02CFBDE-A2C4-D184-0D63-4E12015D7173}"/>
                  </a:ext>
                </a:extLst>
              </p:cNvPr>
              <p:cNvSpPr txBox="1"/>
              <p:nvPr/>
            </p:nvSpPr>
            <p:spPr>
              <a:xfrm>
                <a:off x="-9728" y="547459"/>
                <a:ext cx="12201727" cy="1200329"/>
              </a:xfrm>
              <a:prstGeom prst="rect">
                <a:avLst/>
              </a:prstGeom>
              <a:noFill/>
            </p:spPr>
            <p:txBody>
              <a:bodyPr wrap="square">
                <a:spAutoFit/>
              </a:bodyPr>
              <a:lstStyle/>
              <a:p>
                <a:r>
                  <a:rPr lang="ja-JP" altLang="en-US" sz="2400" dirty="0"/>
                  <a:t>転移温度</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𝑇</m:t>
                        </m:r>
                      </m:e>
                      <m:sub>
                        <m:r>
                          <a:rPr lang="en-US" altLang="ja-JP" sz="2400" b="0" i="1" smtClean="0">
                            <a:latin typeface="Cambria Math" panose="02040503050406030204" pitchFamily="18" charset="0"/>
                          </a:rPr>
                          <m:t>𝑐</m:t>
                        </m:r>
                      </m:sub>
                    </m:sSub>
                  </m:oMath>
                </a14:m>
                <a:r>
                  <a:rPr lang="ja-JP" altLang="en-US" sz="2400" dirty="0"/>
                  <a:t>以下で超伝導状態になるのは、超伝導状態の方が常伝導状態よりもエネルギー</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𝑐</m:t>
                        </m:r>
                      </m:sub>
                    </m:sSub>
                  </m:oMath>
                </a14:m>
                <a:r>
                  <a:rPr lang="ja-JP" altLang="en-US" sz="2400" dirty="0"/>
                  <a:t>だけ安定だからである（</a:t>
                </a:r>
                <a14:m>
                  <m:oMath xmlns:m="http://schemas.openxmlformats.org/officeDocument/2006/math">
                    <m:sSub>
                      <m:sSubPr>
                        <m:ctrlPr>
                          <a:rPr lang="en-US" altLang="ja-JP" sz="2400" b="1" i="1">
                            <a:latin typeface="Cambria Math" panose="02040503050406030204" pitchFamily="18" charset="0"/>
                          </a:rPr>
                        </m:ctrlPr>
                      </m:sSubPr>
                      <m:e>
                        <m:r>
                          <a:rPr lang="en-US" altLang="ja-JP" sz="2400" b="1" i="1">
                            <a:latin typeface="Cambria Math" panose="02040503050406030204" pitchFamily="18" charset="0"/>
                          </a:rPr>
                          <m:t>𝑬</m:t>
                        </m:r>
                      </m:e>
                      <m:sub>
                        <m:r>
                          <a:rPr lang="en-US" altLang="ja-JP" sz="2400" b="1" i="1">
                            <a:latin typeface="Cambria Math" panose="02040503050406030204" pitchFamily="18" charset="0"/>
                          </a:rPr>
                          <m:t>𝒄</m:t>
                        </m:r>
                      </m:sub>
                    </m:sSub>
                  </m:oMath>
                </a14:m>
                <a:r>
                  <a:rPr lang="ja-JP" altLang="en-US" sz="2400" b="1" dirty="0"/>
                  <a:t>を凝縮エネルギーと呼ぶ</a:t>
                </a:r>
                <a:r>
                  <a:rPr lang="ja-JP" altLang="en-US" sz="2400" dirty="0"/>
                  <a:t>）。この安定性は磁場をかけると損なわれる。</a:t>
                </a:r>
              </a:p>
            </p:txBody>
          </p:sp>
        </mc:Choice>
        <mc:Fallback xmlns="">
          <p:sp>
            <p:nvSpPr>
              <p:cNvPr id="4" name="テキスト ボックス 3">
                <a:extLst>
                  <a:ext uri="{FF2B5EF4-FFF2-40B4-BE49-F238E27FC236}">
                    <a16:creationId xmlns:a16="http://schemas.microsoft.com/office/drawing/2014/main" id="{402CFBDE-A2C4-D184-0D63-4E12015D7173}"/>
                  </a:ext>
                </a:extLst>
              </p:cNvPr>
              <p:cNvSpPr txBox="1">
                <a:spLocks noRot="1" noChangeAspect="1" noMove="1" noResize="1" noEditPoints="1" noAdjustHandles="1" noChangeArrowheads="1" noChangeShapeType="1" noTextEdit="1"/>
              </p:cNvSpPr>
              <p:nvPr/>
            </p:nvSpPr>
            <p:spPr>
              <a:xfrm>
                <a:off x="-9728" y="547459"/>
                <a:ext cx="12201727" cy="1200329"/>
              </a:xfrm>
              <a:prstGeom prst="rect">
                <a:avLst/>
              </a:prstGeom>
              <a:blipFill>
                <a:blip r:embed="rId2"/>
                <a:stretch>
                  <a:fillRect l="-749" t="-4061" b="-10660"/>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0091A2DD-F02F-448C-F562-C87D585D8EE4}"/>
              </a:ext>
            </a:extLst>
          </p:cNvPr>
          <p:cNvSpPr txBox="1"/>
          <p:nvPr/>
        </p:nvSpPr>
        <p:spPr>
          <a:xfrm>
            <a:off x="3814948" y="1726182"/>
            <a:ext cx="5816023" cy="1477328"/>
          </a:xfrm>
          <a:prstGeom prst="rect">
            <a:avLst/>
          </a:prstGeom>
          <a:noFill/>
        </p:spPr>
        <p:txBody>
          <a:bodyPr wrap="square">
            <a:spAutoFit/>
          </a:bodyPr>
          <a:lstStyle/>
          <a:p>
            <a:r>
              <a:rPr lang="ja-JP" altLang="en-US" sz="2400" dirty="0"/>
              <a:t>高さ</a:t>
            </a:r>
            <a:r>
              <a:rPr lang="en-US" altLang="ja-JP" sz="2400" dirty="0"/>
              <a:t>L</a:t>
            </a:r>
            <a:r>
              <a:rPr lang="ja-JP" altLang="en-US" sz="2400" dirty="0"/>
              <a:t>、底面積が</a:t>
            </a:r>
            <a:r>
              <a:rPr lang="en-US" altLang="ja-JP" sz="2400" dirty="0"/>
              <a:t>A</a:t>
            </a:r>
            <a:r>
              <a:rPr lang="ja-JP" altLang="en-US" sz="2400" dirty="0"/>
              <a:t>の空間の中に底面積が</a:t>
            </a:r>
            <a:r>
              <a:rPr lang="en-US" altLang="ja-JP" sz="2400" dirty="0"/>
              <a:t>a</a:t>
            </a:r>
            <a:r>
              <a:rPr lang="ja-JP" altLang="en-US" sz="2400" dirty="0"/>
              <a:t>の円柱状の超伝導体（</a:t>
            </a:r>
            <a:r>
              <a:rPr lang="en-US" altLang="ja-JP" sz="2400" dirty="0" err="1"/>
              <a:t>a≪A</a:t>
            </a:r>
            <a:r>
              <a:rPr lang="ja-JP" altLang="en-US" sz="2400" dirty="0"/>
              <a:t>）を入れて軸方向の磁場を印加する。</a:t>
            </a:r>
            <a:endParaRPr lang="en-US" altLang="ja-JP" sz="2400" dirty="0"/>
          </a:p>
          <a:p>
            <a:endParaRPr lang="en-US" altLang="ja-JP" dirty="0"/>
          </a:p>
        </p:txBody>
      </p:sp>
      <p:sp>
        <p:nvSpPr>
          <p:cNvPr id="7" name="円柱 6">
            <a:extLst>
              <a:ext uri="{FF2B5EF4-FFF2-40B4-BE49-F238E27FC236}">
                <a16:creationId xmlns:a16="http://schemas.microsoft.com/office/drawing/2014/main" id="{6E26FF36-C623-4C72-3BF9-294FD5E8D41E}"/>
              </a:ext>
            </a:extLst>
          </p:cNvPr>
          <p:cNvSpPr/>
          <p:nvPr/>
        </p:nvSpPr>
        <p:spPr>
          <a:xfrm>
            <a:off x="340468" y="2085547"/>
            <a:ext cx="2451370" cy="3268493"/>
          </a:xfrm>
          <a:prstGeom prst="ca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3104EB2B-AE61-7073-4A01-564A0F09095E}"/>
              </a:ext>
            </a:extLst>
          </p:cNvPr>
          <p:cNvCxnSpPr/>
          <p:nvPr/>
        </p:nvCxnSpPr>
        <p:spPr>
          <a:xfrm>
            <a:off x="2976664" y="2308649"/>
            <a:ext cx="0" cy="2772384"/>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0ED7C2B-62A7-4132-11BC-F2E9192352EA}"/>
                  </a:ext>
                </a:extLst>
              </p:cNvPr>
              <p:cNvSpPr txBox="1"/>
              <p:nvPr/>
            </p:nvSpPr>
            <p:spPr>
              <a:xfrm>
                <a:off x="3017377" y="3379089"/>
                <a:ext cx="718145" cy="861774"/>
              </a:xfrm>
              <a:prstGeom prst="rect">
                <a:avLst/>
              </a:prstGeom>
              <a:noFill/>
            </p:spPr>
            <p:txBody>
              <a:bodyPr wrap="none" lIns="0" tIns="0" rIns="0" bIns="0" rtlCol="0">
                <a:spAutoFit/>
              </a:bodyPr>
              <a:lstStyle/>
              <a:p>
                <a:r>
                  <a:rPr kumimoji="1" lang="ja-JP" altLang="en-US" sz="2800" b="0" dirty="0">
                    <a:solidFill>
                      <a:srgbClr val="FF0000"/>
                    </a:solidFill>
                  </a:rPr>
                  <a:t>高さ</a:t>
                </a:r>
                <a:endParaRPr kumimoji="1" lang="en-US" altLang="ja-JP" sz="2800" b="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800" b="0" i="1" smtClean="0">
                          <a:solidFill>
                            <a:srgbClr val="FF0000"/>
                          </a:solidFill>
                          <a:latin typeface="Cambria Math" panose="02040503050406030204" pitchFamily="18" charset="0"/>
                        </a:rPr>
                        <m:t>𝐿</m:t>
                      </m:r>
                    </m:oMath>
                  </m:oMathPara>
                </a14:m>
                <a:endParaRPr kumimoji="1" lang="ja-JP" altLang="en-US" sz="2800" dirty="0">
                  <a:solidFill>
                    <a:srgbClr val="FF0000"/>
                  </a:solidFill>
                </a:endParaRPr>
              </a:p>
            </p:txBody>
          </p:sp>
        </mc:Choice>
        <mc:Fallback xmlns="">
          <p:sp>
            <p:nvSpPr>
              <p:cNvPr id="11" name="テキスト ボックス 10">
                <a:extLst>
                  <a:ext uri="{FF2B5EF4-FFF2-40B4-BE49-F238E27FC236}">
                    <a16:creationId xmlns:a16="http://schemas.microsoft.com/office/drawing/2014/main" id="{C0ED7C2B-62A7-4132-11BC-F2E9192352EA}"/>
                  </a:ext>
                </a:extLst>
              </p:cNvPr>
              <p:cNvSpPr txBox="1">
                <a:spLocks noRot="1" noChangeAspect="1" noMove="1" noResize="1" noEditPoints="1" noAdjustHandles="1" noChangeArrowheads="1" noChangeShapeType="1" noTextEdit="1"/>
              </p:cNvSpPr>
              <p:nvPr/>
            </p:nvSpPr>
            <p:spPr>
              <a:xfrm>
                <a:off x="3017377" y="3379089"/>
                <a:ext cx="718145" cy="861774"/>
              </a:xfrm>
              <a:prstGeom prst="rect">
                <a:avLst/>
              </a:prstGeom>
              <a:blipFill>
                <a:blip r:embed="rId4"/>
                <a:stretch>
                  <a:fillRect l="-30508" t="-11972" r="-27966"/>
                </a:stretch>
              </a:blipFill>
            </p:spPr>
            <p:txBody>
              <a:bodyPr/>
              <a:lstStyle/>
              <a:p>
                <a:r>
                  <a:rPr lang="ja-JP" altLang="en-US">
                    <a:noFill/>
                  </a:rPr>
                  <a:t> </a:t>
                </a:r>
              </a:p>
            </p:txBody>
          </p:sp>
        </mc:Fallback>
      </mc:AlternateContent>
      <p:sp>
        <p:nvSpPr>
          <p:cNvPr id="12" name="右中かっこ 11">
            <a:extLst>
              <a:ext uri="{FF2B5EF4-FFF2-40B4-BE49-F238E27FC236}">
                <a16:creationId xmlns:a16="http://schemas.microsoft.com/office/drawing/2014/main" id="{9E49BC34-768D-B2F3-5F13-9A019C56B61A}"/>
              </a:ext>
            </a:extLst>
          </p:cNvPr>
          <p:cNvSpPr/>
          <p:nvPr/>
        </p:nvSpPr>
        <p:spPr>
          <a:xfrm rot="5400000">
            <a:off x="1426236" y="4960013"/>
            <a:ext cx="326990" cy="2404214"/>
          </a:xfrm>
          <a:prstGeom prst="rightBrace">
            <a:avLst>
              <a:gd name="adj1" fmla="val 67831"/>
              <a:gd name="adj2" fmla="val 50000"/>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CC29A1F5-3D74-8B96-296A-367822FA9A61}"/>
                  </a:ext>
                </a:extLst>
              </p:cNvPr>
              <p:cNvSpPr txBox="1"/>
              <p:nvPr/>
            </p:nvSpPr>
            <p:spPr>
              <a:xfrm>
                <a:off x="1028300" y="6344226"/>
                <a:ext cx="949299" cy="430887"/>
              </a:xfrm>
              <a:prstGeom prst="rect">
                <a:avLst/>
              </a:prstGeom>
              <a:noFill/>
            </p:spPr>
            <p:txBody>
              <a:bodyPr wrap="none" lIns="0" tIns="0" rIns="0" bIns="0" rtlCol="0">
                <a:spAutoFit/>
              </a:bodyPr>
              <a:lstStyle/>
              <a:p>
                <a:r>
                  <a:rPr kumimoji="1" lang="ja-JP" altLang="en-US" sz="2800" b="0" dirty="0">
                    <a:solidFill>
                      <a:srgbClr val="FF0000"/>
                    </a:solidFill>
                  </a:rPr>
                  <a:t>面積</a:t>
                </a:r>
                <a14:m>
                  <m:oMath xmlns:m="http://schemas.openxmlformats.org/officeDocument/2006/math">
                    <m:r>
                      <a:rPr kumimoji="1" lang="en-US" altLang="ja-JP" sz="2800" b="0" i="1" smtClean="0">
                        <a:solidFill>
                          <a:srgbClr val="FF0000"/>
                        </a:solidFill>
                        <a:latin typeface="Cambria Math" panose="02040503050406030204" pitchFamily="18" charset="0"/>
                      </a:rPr>
                      <m:t>𝐴</m:t>
                    </m:r>
                  </m:oMath>
                </a14:m>
                <a:endParaRPr kumimoji="1" lang="ja-JP" altLang="en-US" sz="2800" dirty="0">
                  <a:solidFill>
                    <a:srgbClr val="FF0000"/>
                  </a:solidFill>
                </a:endParaRPr>
              </a:p>
            </p:txBody>
          </p:sp>
        </mc:Choice>
        <mc:Fallback xmlns="">
          <p:sp>
            <p:nvSpPr>
              <p:cNvPr id="14" name="テキスト ボックス 13">
                <a:extLst>
                  <a:ext uri="{FF2B5EF4-FFF2-40B4-BE49-F238E27FC236}">
                    <a16:creationId xmlns:a16="http://schemas.microsoft.com/office/drawing/2014/main" id="{CC29A1F5-3D74-8B96-296A-367822FA9A61}"/>
                  </a:ext>
                </a:extLst>
              </p:cNvPr>
              <p:cNvSpPr txBox="1">
                <a:spLocks noRot="1" noChangeAspect="1" noMove="1" noResize="1" noEditPoints="1" noAdjustHandles="1" noChangeArrowheads="1" noChangeShapeType="1" noTextEdit="1"/>
              </p:cNvSpPr>
              <p:nvPr/>
            </p:nvSpPr>
            <p:spPr>
              <a:xfrm>
                <a:off x="1028300" y="6344226"/>
                <a:ext cx="949299" cy="430887"/>
              </a:xfrm>
              <a:prstGeom prst="rect">
                <a:avLst/>
              </a:prstGeom>
              <a:blipFill>
                <a:blip r:embed="rId5"/>
                <a:stretch>
                  <a:fillRect l="-23226" t="-24286" b="-51429"/>
                </a:stretch>
              </a:blipFill>
            </p:spPr>
            <p:txBody>
              <a:bodyPr/>
              <a:lstStyle/>
              <a:p>
                <a:r>
                  <a:rPr lang="ja-JP" altLang="en-US">
                    <a:noFill/>
                  </a:rPr>
                  <a:t> </a:t>
                </a:r>
              </a:p>
            </p:txBody>
          </p:sp>
        </mc:Fallback>
      </mc:AlternateContent>
      <p:sp>
        <p:nvSpPr>
          <p:cNvPr id="15" name="右中かっこ 14">
            <a:extLst>
              <a:ext uri="{FF2B5EF4-FFF2-40B4-BE49-F238E27FC236}">
                <a16:creationId xmlns:a16="http://schemas.microsoft.com/office/drawing/2014/main" id="{2FCF8EFF-2ABB-9EA6-56EE-77AF31F07F58}"/>
              </a:ext>
            </a:extLst>
          </p:cNvPr>
          <p:cNvSpPr/>
          <p:nvPr/>
        </p:nvSpPr>
        <p:spPr>
          <a:xfrm rot="5400000">
            <a:off x="1453925" y="5190565"/>
            <a:ext cx="245673" cy="633105"/>
          </a:xfrm>
          <a:prstGeom prst="rightBrace">
            <a:avLst>
              <a:gd name="adj1" fmla="val 20316"/>
              <a:gd name="adj2" fmla="val 50000"/>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B20DECCB-D9DA-91FA-9672-F587C01825AB}"/>
                  </a:ext>
                </a:extLst>
              </p:cNvPr>
              <p:cNvSpPr txBox="1"/>
              <p:nvPr/>
            </p:nvSpPr>
            <p:spPr>
              <a:xfrm>
                <a:off x="1141788" y="5562771"/>
                <a:ext cx="927305" cy="430887"/>
              </a:xfrm>
              <a:prstGeom prst="rect">
                <a:avLst/>
              </a:prstGeom>
              <a:noFill/>
            </p:spPr>
            <p:txBody>
              <a:bodyPr wrap="none" lIns="0" tIns="0" rIns="0" bIns="0" rtlCol="0">
                <a:spAutoFit/>
              </a:bodyPr>
              <a:lstStyle/>
              <a:p>
                <a:r>
                  <a:rPr kumimoji="1" lang="ja-JP" altLang="en-US" sz="2800" b="0" dirty="0">
                    <a:solidFill>
                      <a:srgbClr val="FF0000"/>
                    </a:solidFill>
                  </a:rPr>
                  <a:t>面積</a:t>
                </a:r>
                <a14:m>
                  <m:oMath xmlns:m="http://schemas.openxmlformats.org/officeDocument/2006/math">
                    <m:r>
                      <a:rPr kumimoji="1" lang="en-US" altLang="ja-JP" sz="2800" b="0" i="1" smtClean="0">
                        <a:solidFill>
                          <a:srgbClr val="FF0000"/>
                        </a:solidFill>
                        <a:latin typeface="Cambria Math" panose="02040503050406030204" pitchFamily="18" charset="0"/>
                      </a:rPr>
                      <m:t>𝑎</m:t>
                    </m:r>
                  </m:oMath>
                </a14:m>
                <a:endParaRPr kumimoji="1" lang="ja-JP" altLang="en-US" sz="2800" dirty="0">
                  <a:solidFill>
                    <a:srgbClr val="FF0000"/>
                  </a:solidFill>
                </a:endParaRPr>
              </a:p>
            </p:txBody>
          </p:sp>
        </mc:Choice>
        <mc:Fallback xmlns="">
          <p:sp>
            <p:nvSpPr>
              <p:cNvPr id="16" name="テキスト ボックス 15">
                <a:extLst>
                  <a:ext uri="{FF2B5EF4-FFF2-40B4-BE49-F238E27FC236}">
                    <a16:creationId xmlns:a16="http://schemas.microsoft.com/office/drawing/2014/main" id="{B20DECCB-D9DA-91FA-9672-F587C01825AB}"/>
                  </a:ext>
                </a:extLst>
              </p:cNvPr>
              <p:cNvSpPr txBox="1">
                <a:spLocks noRot="1" noChangeAspect="1" noMove="1" noResize="1" noEditPoints="1" noAdjustHandles="1" noChangeArrowheads="1" noChangeShapeType="1" noTextEdit="1"/>
              </p:cNvSpPr>
              <p:nvPr/>
            </p:nvSpPr>
            <p:spPr>
              <a:xfrm>
                <a:off x="1141788" y="5562771"/>
                <a:ext cx="927305" cy="430887"/>
              </a:xfrm>
              <a:prstGeom prst="rect">
                <a:avLst/>
              </a:prstGeom>
              <a:blipFill>
                <a:blip r:embed="rId6"/>
                <a:stretch>
                  <a:fillRect l="-23026" t="-24286" b="-51429"/>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20DD70F3-339C-7EF9-2780-781DCC707574}"/>
              </a:ext>
            </a:extLst>
          </p:cNvPr>
          <p:cNvSpPr txBox="1"/>
          <p:nvPr/>
        </p:nvSpPr>
        <p:spPr>
          <a:xfrm>
            <a:off x="1133013" y="2066978"/>
            <a:ext cx="902811" cy="307777"/>
          </a:xfrm>
          <a:prstGeom prst="rect">
            <a:avLst/>
          </a:prstGeom>
          <a:noFill/>
        </p:spPr>
        <p:txBody>
          <a:bodyPr wrap="none" rtlCol="0">
            <a:spAutoFit/>
          </a:bodyPr>
          <a:lstStyle/>
          <a:p>
            <a:r>
              <a:rPr lang="ja-JP" altLang="en-US" sz="1400" b="1" dirty="0">
                <a:solidFill>
                  <a:schemeClr val="accent1"/>
                </a:solidFill>
              </a:rPr>
              <a:t>超伝導体</a:t>
            </a:r>
            <a:endParaRPr kumimoji="1" lang="ja-JP" altLang="en-US" sz="1400" b="1" dirty="0">
              <a:solidFill>
                <a:schemeClr val="accent1"/>
              </a:solidFill>
            </a:endParaRPr>
          </a:p>
        </p:txBody>
      </p:sp>
      <p:cxnSp>
        <p:nvCxnSpPr>
          <p:cNvPr id="18" name="Straight Arrow Connector 39">
            <a:extLst>
              <a:ext uri="{FF2B5EF4-FFF2-40B4-BE49-F238E27FC236}">
                <a16:creationId xmlns:a16="http://schemas.microsoft.com/office/drawing/2014/main" id="{1F6687CD-1771-C312-CAC0-42C2CD0CA158}"/>
              </a:ext>
            </a:extLst>
          </p:cNvPr>
          <p:cNvCxnSpPr/>
          <p:nvPr/>
        </p:nvCxnSpPr>
        <p:spPr>
          <a:xfrm flipV="1">
            <a:off x="568713" y="2322758"/>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39">
            <a:extLst>
              <a:ext uri="{FF2B5EF4-FFF2-40B4-BE49-F238E27FC236}">
                <a16:creationId xmlns:a16="http://schemas.microsoft.com/office/drawing/2014/main" id="{4C76DFF2-1D67-6778-77FA-DB9BEAD322D0}"/>
              </a:ext>
            </a:extLst>
          </p:cNvPr>
          <p:cNvCxnSpPr/>
          <p:nvPr/>
        </p:nvCxnSpPr>
        <p:spPr>
          <a:xfrm flipV="1">
            <a:off x="886483" y="2338970"/>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39">
            <a:extLst>
              <a:ext uri="{FF2B5EF4-FFF2-40B4-BE49-F238E27FC236}">
                <a16:creationId xmlns:a16="http://schemas.microsoft.com/office/drawing/2014/main" id="{E3D8CB73-5D61-2D85-6CB3-DA192F07F663}"/>
              </a:ext>
            </a:extLst>
          </p:cNvPr>
          <p:cNvCxnSpPr/>
          <p:nvPr/>
        </p:nvCxnSpPr>
        <p:spPr>
          <a:xfrm flipV="1">
            <a:off x="1155616" y="2325998"/>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9">
            <a:extLst>
              <a:ext uri="{FF2B5EF4-FFF2-40B4-BE49-F238E27FC236}">
                <a16:creationId xmlns:a16="http://schemas.microsoft.com/office/drawing/2014/main" id="{580F96CB-1BC7-7B77-245A-0328C2A41048}"/>
              </a:ext>
            </a:extLst>
          </p:cNvPr>
          <p:cNvCxnSpPr/>
          <p:nvPr/>
        </p:nvCxnSpPr>
        <p:spPr>
          <a:xfrm flipV="1">
            <a:off x="1995434" y="2319514"/>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39">
            <a:extLst>
              <a:ext uri="{FF2B5EF4-FFF2-40B4-BE49-F238E27FC236}">
                <a16:creationId xmlns:a16="http://schemas.microsoft.com/office/drawing/2014/main" id="{7AF33435-936A-5DDC-0277-F776AD213624}"/>
              </a:ext>
            </a:extLst>
          </p:cNvPr>
          <p:cNvCxnSpPr/>
          <p:nvPr/>
        </p:nvCxnSpPr>
        <p:spPr>
          <a:xfrm flipV="1">
            <a:off x="2313204" y="2335726"/>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39">
            <a:extLst>
              <a:ext uri="{FF2B5EF4-FFF2-40B4-BE49-F238E27FC236}">
                <a16:creationId xmlns:a16="http://schemas.microsoft.com/office/drawing/2014/main" id="{72C09CA5-449C-2E5E-C951-A8650398EBA1}"/>
              </a:ext>
            </a:extLst>
          </p:cNvPr>
          <p:cNvCxnSpPr/>
          <p:nvPr/>
        </p:nvCxnSpPr>
        <p:spPr>
          <a:xfrm flipV="1">
            <a:off x="2582337" y="2322754"/>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円柱 23">
            <a:extLst>
              <a:ext uri="{FF2B5EF4-FFF2-40B4-BE49-F238E27FC236}">
                <a16:creationId xmlns:a16="http://schemas.microsoft.com/office/drawing/2014/main" id="{2AC2FFCA-8C84-168C-D28B-0FA290D08D28}"/>
              </a:ext>
            </a:extLst>
          </p:cNvPr>
          <p:cNvSpPr/>
          <p:nvPr/>
        </p:nvSpPr>
        <p:spPr>
          <a:xfrm>
            <a:off x="9660267" y="2085547"/>
            <a:ext cx="2451370" cy="3268493"/>
          </a:xfrm>
          <a:prstGeom prst="ca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0CD6DD00-5F53-5508-CE2D-3D4349BB38EF}"/>
              </a:ext>
            </a:extLst>
          </p:cNvPr>
          <p:cNvSpPr txBox="1"/>
          <p:nvPr/>
        </p:nvSpPr>
        <p:spPr>
          <a:xfrm>
            <a:off x="10511180" y="2066978"/>
            <a:ext cx="902811" cy="307777"/>
          </a:xfrm>
          <a:prstGeom prst="rect">
            <a:avLst/>
          </a:prstGeom>
          <a:noFill/>
        </p:spPr>
        <p:txBody>
          <a:bodyPr wrap="none" rtlCol="0">
            <a:spAutoFit/>
          </a:bodyPr>
          <a:lstStyle/>
          <a:p>
            <a:r>
              <a:rPr kumimoji="1" lang="ja-JP" altLang="en-US" sz="1400" b="1" dirty="0">
                <a:solidFill>
                  <a:schemeClr val="bg1">
                    <a:lumMod val="50000"/>
                  </a:schemeClr>
                </a:solidFill>
              </a:rPr>
              <a:t>常伝導体</a:t>
            </a:r>
          </a:p>
        </p:txBody>
      </p:sp>
      <p:cxnSp>
        <p:nvCxnSpPr>
          <p:cNvPr id="30" name="Straight Arrow Connector 39">
            <a:extLst>
              <a:ext uri="{FF2B5EF4-FFF2-40B4-BE49-F238E27FC236}">
                <a16:creationId xmlns:a16="http://schemas.microsoft.com/office/drawing/2014/main" id="{562A16C0-1952-7562-BED0-A3C3E534BD15}"/>
              </a:ext>
            </a:extLst>
          </p:cNvPr>
          <p:cNvCxnSpPr/>
          <p:nvPr/>
        </p:nvCxnSpPr>
        <p:spPr>
          <a:xfrm flipV="1">
            <a:off x="9869056" y="2322758"/>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9">
            <a:extLst>
              <a:ext uri="{FF2B5EF4-FFF2-40B4-BE49-F238E27FC236}">
                <a16:creationId xmlns:a16="http://schemas.microsoft.com/office/drawing/2014/main" id="{4F1CCE07-8738-8278-1ADC-054B4279B825}"/>
              </a:ext>
            </a:extLst>
          </p:cNvPr>
          <p:cNvCxnSpPr/>
          <p:nvPr/>
        </p:nvCxnSpPr>
        <p:spPr>
          <a:xfrm flipV="1">
            <a:off x="10206282" y="2338970"/>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9">
            <a:extLst>
              <a:ext uri="{FF2B5EF4-FFF2-40B4-BE49-F238E27FC236}">
                <a16:creationId xmlns:a16="http://schemas.microsoft.com/office/drawing/2014/main" id="{78CDD7D5-CA62-5CFB-6F33-022F56AB0B76}"/>
              </a:ext>
            </a:extLst>
          </p:cNvPr>
          <p:cNvCxnSpPr/>
          <p:nvPr/>
        </p:nvCxnSpPr>
        <p:spPr>
          <a:xfrm flipV="1">
            <a:off x="10553236" y="2325998"/>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9">
            <a:extLst>
              <a:ext uri="{FF2B5EF4-FFF2-40B4-BE49-F238E27FC236}">
                <a16:creationId xmlns:a16="http://schemas.microsoft.com/office/drawing/2014/main" id="{556FC885-1854-97AC-BD36-0537C24F7CE3}"/>
              </a:ext>
            </a:extLst>
          </p:cNvPr>
          <p:cNvCxnSpPr/>
          <p:nvPr/>
        </p:nvCxnSpPr>
        <p:spPr>
          <a:xfrm flipV="1">
            <a:off x="10945578" y="2343831"/>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9">
            <a:extLst>
              <a:ext uri="{FF2B5EF4-FFF2-40B4-BE49-F238E27FC236}">
                <a16:creationId xmlns:a16="http://schemas.microsoft.com/office/drawing/2014/main" id="{BD97AA03-198D-2C0F-1A42-845BFA2DFE09}"/>
              </a:ext>
            </a:extLst>
          </p:cNvPr>
          <p:cNvCxnSpPr/>
          <p:nvPr/>
        </p:nvCxnSpPr>
        <p:spPr>
          <a:xfrm flipV="1">
            <a:off x="11418995" y="2308649"/>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9">
            <a:extLst>
              <a:ext uri="{FF2B5EF4-FFF2-40B4-BE49-F238E27FC236}">
                <a16:creationId xmlns:a16="http://schemas.microsoft.com/office/drawing/2014/main" id="{A84F0DCD-EB55-C0CD-1AEC-28D8ADF4E11C}"/>
              </a:ext>
            </a:extLst>
          </p:cNvPr>
          <p:cNvCxnSpPr/>
          <p:nvPr/>
        </p:nvCxnSpPr>
        <p:spPr>
          <a:xfrm flipV="1">
            <a:off x="11902136" y="2322754"/>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5388D39-4450-F257-037B-83873D559C9C}"/>
              </a:ext>
            </a:extLst>
          </p:cNvPr>
          <p:cNvSpPr txBox="1"/>
          <p:nvPr/>
        </p:nvSpPr>
        <p:spPr>
          <a:xfrm>
            <a:off x="10080910" y="5445285"/>
            <a:ext cx="1800493" cy="646331"/>
          </a:xfrm>
          <a:prstGeom prst="rect">
            <a:avLst/>
          </a:prstGeom>
          <a:noFill/>
        </p:spPr>
        <p:txBody>
          <a:bodyPr wrap="none" rtlCol="0">
            <a:spAutoFit/>
          </a:bodyPr>
          <a:lstStyle/>
          <a:p>
            <a:r>
              <a:rPr kumimoji="1" lang="ja-JP" altLang="en-US" dirty="0"/>
              <a:t>もし常伝導体を</a:t>
            </a:r>
            <a:endParaRPr kumimoji="1" lang="en-US" altLang="ja-JP" dirty="0"/>
          </a:p>
          <a:p>
            <a:r>
              <a:rPr kumimoji="1" lang="ja-JP" altLang="en-US" dirty="0"/>
              <a:t>入れていたなら</a:t>
            </a:r>
          </a:p>
        </p:txBody>
      </p:sp>
    </p:spTree>
    <p:extLst>
      <p:ext uri="{BB962C8B-B14F-4D97-AF65-F5344CB8AC3E}">
        <p14:creationId xmlns:p14="http://schemas.microsoft.com/office/powerpoint/2010/main" val="2012308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円柱 7">
            <a:extLst>
              <a:ext uri="{FF2B5EF4-FFF2-40B4-BE49-F238E27FC236}">
                <a16:creationId xmlns:a16="http://schemas.microsoft.com/office/drawing/2014/main" id="{1803CB69-2BA8-7CCD-65D4-173571CAE1E7}"/>
              </a:ext>
            </a:extLst>
          </p:cNvPr>
          <p:cNvSpPr/>
          <p:nvPr/>
        </p:nvSpPr>
        <p:spPr>
          <a:xfrm>
            <a:off x="1365743" y="2308649"/>
            <a:ext cx="400819" cy="2847012"/>
          </a:xfrm>
          <a:prstGeom prst="ca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柱 24">
            <a:extLst>
              <a:ext uri="{FF2B5EF4-FFF2-40B4-BE49-F238E27FC236}">
                <a16:creationId xmlns:a16="http://schemas.microsoft.com/office/drawing/2014/main" id="{B337CBB1-6D86-6191-BEF5-1C983FD03F78}"/>
              </a:ext>
            </a:extLst>
          </p:cNvPr>
          <p:cNvSpPr/>
          <p:nvPr/>
        </p:nvSpPr>
        <p:spPr>
          <a:xfrm>
            <a:off x="10685542" y="2308649"/>
            <a:ext cx="400819" cy="2847012"/>
          </a:xfrm>
          <a:prstGeom prst="can">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E76F1D2F-E7D5-4196-791A-604B5B9F0E2D}"/>
              </a:ext>
            </a:extLst>
          </p:cNvPr>
          <p:cNvSpPr txBox="1"/>
          <p:nvPr/>
        </p:nvSpPr>
        <p:spPr>
          <a:xfrm>
            <a:off x="29184" y="41659"/>
            <a:ext cx="2762654" cy="400110"/>
          </a:xfrm>
          <a:prstGeom prst="rect">
            <a:avLst/>
          </a:prstGeom>
          <a:noFill/>
          <a:ln w="9525">
            <a:solidFill>
              <a:schemeClr val="tx1"/>
            </a:solidFill>
          </a:ln>
        </p:spPr>
        <p:txBody>
          <a:bodyPr wrap="square">
            <a:spAutoFit/>
          </a:bodyPr>
          <a:lstStyle/>
          <a:p>
            <a:pPr algn="ctr"/>
            <a:r>
              <a:rPr lang="en-US" altLang="ja-JP" sz="2000" b="1" dirty="0"/>
              <a:t>3.4 </a:t>
            </a:r>
            <a:r>
              <a:rPr lang="ja-JP" altLang="en-US" sz="2000" b="1" dirty="0"/>
              <a:t>熱力学的臨界磁場</a:t>
            </a:r>
            <a:endParaRPr kumimoji="1" lang="en-US" altLang="ja-JP" sz="2000" b="1"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02CFBDE-A2C4-D184-0D63-4E12015D7173}"/>
                  </a:ext>
                </a:extLst>
              </p:cNvPr>
              <p:cNvSpPr txBox="1"/>
              <p:nvPr/>
            </p:nvSpPr>
            <p:spPr>
              <a:xfrm>
                <a:off x="-9728" y="547459"/>
                <a:ext cx="12201727" cy="1200329"/>
              </a:xfrm>
              <a:prstGeom prst="rect">
                <a:avLst/>
              </a:prstGeom>
              <a:noFill/>
            </p:spPr>
            <p:txBody>
              <a:bodyPr wrap="square">
                <a:spAutoFit/>
              </a:bodyPr>
              <a:lstStyle/>
              <a:p>
                <a:r>
                  <a:rPr lang="ja-JP" altLang="en-US" sz="2400" dirty="0"/>
                  <a:t>転移温度</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𝑇</m:t>
                        </m:r>
                      </m:e>
                      <m:sub>
                        <m:r>
                          <a:rPr lang="en-US" altLang="ja-JP" sz="2400" b="0" i="1" smtClean="0">
                            <a:latin typeface="Cambria Math" panose="02040503050406030204" pitchFamily="18" charset="0"/>
                          </a:rPr>
                          <m:t>𝑐</m:t>
                        </m:r>
                      </m:sub>
                    </m:sSub>
                  </m:oMath>
                </a14:m>
                <a:r>
                  <a:rPr lang="ja-JP" altLang="en-US" sz="2400" dirty="0"/>
                  <a:t>以下で超伝導状態になるのは、超伝導状態の方が常伝導状態よりもエネルギー</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𝑐</m:t>
                        </m:r>
                      </m:sub>
                    </m:sSub>
                  </m:oMath>
                </a14:m>
                <a:r>
                  <a:rPr lang="ja-JP" altLang="en-US" sz="2400" dirty="0"/>
                  <a:t>だけ安定だからである（</a:t>
                </a:r>
                <a14:m>
                  <m:oMath xmlns:m="http://schemas.openxmlformats.org/officeDocument/2006/math">
                    <m:sSub>
                      <m:sSubPr>
                        <m:ctrlPr>
                          <a:rPr lang="en-US" altLang="ja-JP" sz="2400" b="1" i="1">
                            <a:latin typeface="Cambria Math" panose="02040503050406030204" pitchFamily="18" charset="0"/>
                          </a:rPr>
                        </m:ctrlPr>
                      </m:sSubPr>
                      <m:e>
                        <m:r>
                          <a:rPr lang="en-US" altLang="ja-JP" sz="2400" b="1" i="1">
                            <a:latin typeface="Cambria Math" panose="02040503050406030204" pitchFamily="18" charset="0"/>
                          </a:rPr>
                          <m:t>𝑬</m:t>
                        </m:r>
                      </m:e>
                      <m:sub>
                        <m:r>
                          <a:rPr lang="en-US" altLang="ja-JP" sz="2400" b="1" i="1">
                            <a:latin typeface="Cambria Math" panose="02040503050406030204" pitchFamily="18" charset="0"/>
                          </a:rPr>
                          <m:t>𝒄</m:t>
                        </m:r>
                      </m:sub>
                    </m:sSub>
                  </m:oMath>
                </a14:m>
                <a:r>
                  <a:rPr lang="ja-JP" altLang="en-US" sz="2400" b="1" dirty="0"/>
                  <a:t>を凝縮エネルギーと呼ぶ</a:t>
                </a:r>
                <a:r>
                  <a:rPr lang="ja-JP" altLang="en-US" sz="2400" dirty="0"/>
                  <a:t>）。この安定性は磁場をかけると損なわれる。</a:t>
                </a:r>
              </a:p>
            </p:txBody>
          </p:sp>
        </mc:Choice>
        <mc:Fallback xmlns="">
          <p:sp>
            <p:nvSpPr>
              <p:cNvPr id="4" name="テキスト ボックス 3">
                <a:extLst>
                  <a:ext uri="{FF2B5EF4-FFF2-40B4-BE49-F238E27FC236}">
                    <a16:creationId xmlns:a16="http://schemas.microsoft.com/office/drawing/2014/main" id="{402CFBDE-A2C4-D184-0D63-4E12015D7173}"/>
                  </a:ext>
                </a:extLst>
              </p:cNvPr>
              <p:cNvSpPr txBox="1">
                <a:spLocks noRot="1" noChangeAspect="1" noMove="1" noResize="1" noEditPoints="1" noAdjustHandles="1" noChangeArrowheads="1" noChangeShapeType="1" noTextEdit="1"/>
              </p:cNvSpPr>
              <p:nvPr/>
            </p:nvSpPr>
            <p:spPr>
              <a:xfrm>
                <a:off x="-9728" y="547459"/>
                <a:ext cx="12201727" cy="1200329"/>
              </a:xfrm>
              <a:prstGeom prst="rect">
                <a:avLst/>
              </a:prstGeom>
              <a:blipFill>
                <a:blip r:embed="rId2"/>
                <a:stretch>
                  <a:fillRect l="-749" t="-4061" b="-10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091A2DD-F02F-448C-F562-C87D585D8EE4}"/>
                  </a:ext>
                </a:extLst>
              </p:cNvPr>
              <p:cNvSpPr txBox="1"/>
              <p:nvPr/>
            </p:nvSpPr>
            <p:spPr>
              <a:xfrm>
                <a:off x="3814948" y="1726182"/>
                <a:ext cx="5816023" cy="3841629"/>
              </a:xfrm>
              <a:prstGeom prst="rect">
                <a:avLst/>
              </a:prstGeom>
              <a:noFill/>
            </p:spPr>
            <p:txBody>
              <a:bodyPr wrap="square">
                <a:spAutoFit/>
              </a:bodyPr>
              <a:lstStyle/>
              <a:p>
                <a:r>
                  <a:rPr lang="ja-JP" altLang="en-US" sz="2400" dirty="0"/>
                  <a:t>高さ</a:t>
                </a:r>
                <a:r>
                  <a:rPr lang="en-US" altLang="ja-JP" sz="2400" dirty="0"/>
                  <a:t>L</a:t>
                </a:r>
                <a:r>
                  <a:rPr lang="ja-JP" altLang="en-US" sz="2400" dirty="0"/>
                  <a:t>、底面積が</a:t>
                </a:r>
                <a:r>
                  <a:rPr lang="en-US" altLang="ja-JP" sz="2400" dirty="0"/>
                  <a:t>A</a:t>
                </a:r>
                <a:r>
                  <a:rPr lang="ja-JP" altLang="en-US" sz="2400" dirty="0"/>
                  <a:t>の空間の中に底面積が</a:t>
                </a:r>
                <a:r>
                  <a:rPr lang="en-US" altLang="ja-JP" sz="2400" dirty="0"/>
                  <a:t>a</a:t>
                </a:r>
                <a:r>
                  <a:rPr lang="ja-JP" altLang="en-US" sz="2400" dirty="0"/>
                  <a:t>の円柱状の超伝導体（</a:t>
                </a:r>
                <a:r>
                  <a:rPr lang="en-US" altLang="ja-JP" sz="2400" dirty="0" err="1"/>
                  <a:t>a≪A</a:t>
                </a:r>
                <a:r>
                  <a:rPr lang="ja-JP" altLang="en-US" sz="2400" dirty="0"/>
                  <a:t>）を入れて軸方向の磁場を印加する。</a:t>
                </a:r>
                <a:endParaRPr lang="en-US" altLang="ja-JP" sz="2400" dirty="0"/>
              </a:p>
              <a:p>
                <a:endParaRPr lang="en-US" altLang="ja-JP" dirty="0"/>
              </a:p>
              <a:p>
                <a:r>
                  <a:rPr lang="ja-JP" altLang="en-US" sz="2400" dirty="0"/>
                  <a:t>磁場はマイスナー効果によって超伝導体から外に押し出されるから、物質が常伝導の場合と比較して、磁束密度は</a:t>
                </a:r>
                <a:r>
                  <a:rPr lang="ja-JP" altLang="en-US" dirty="0"/>
                  <a:t>、</a:t>
                </a:r>
                <a:endParaRPr lang="en-US" altLang="ja-JP" dirty="0"/>
              </a:p>
              <a:p>
                <a:pPr algn="ctr"/>
                <a14:m>
                  <m:oMath xmlns:m="http://schemas.openxmlformats.org/officeDocument/2006/math">
                    <m:r>
                      <a:rPr lang="en-US" altLang="ja-JP" sz="2400" i="1" dirty="0" smtClean="0">
                        <a:latin typeface="Cambria Math" panose="02040503050406030204" pitchFamily="18" charset="0"/>
                      </a:rPr>
                      <m:t>𝐴</m:t>
                    </m:r>
                    <m:r>
                      <a:rPr lang="en-US" altLang="ja-JP" sz="2400" i="1" dirty="0">
                        <a:latin typeface="Cambria Math" panose="02040503050406030204" pitchFamily="18" charset="0"/>
                      </a:rPr>
                      <m:t>⁄(</m:t>
                    </m:r>
                    <m:r>
                      <a:rPr lang="en-US" altLang="ja-JP" sz="2400" i="1" dirty="0">
                        <a:latin typeface="Cambria Math" panose="02040503050406030204" pitchFamily="18" charset="0"/>
                      </a:rPr>
                      <m:t>𝐴</m:t>
                    </m:r>
                    <m:r>
                      <a:rPr lang="en-US" altLang="ja-JP" sz="2400" i="1" dirty="0">
                        <a:latin typeface="Cambria Math" panose="02040503050406030204" pitchFamily="18" charset="0"/>
                      </a:rPr>
                      <m:t>−</m:t>
                    </m:r>
                    <m:r>
                      <a:rPr lang="en-US" altLang="ja-JP" sz="2400" i="1" dirty="0">
                        <a:latin typeface="Cambria Math" panose="02040503050406030204" pitchFamily="18" charset="0"/>
                      </a:rPr>
                      <m:t>𝑎</m:t>
                    </m:r>
                    <m:r>
                      <a:rPr lang="en-US" altLang="ja-JP" sz="2400" i="1" dirty="0">
                        <a:latin typeface="Cambria Math" panose="02040503050406030204" pitchFamily="18" charset="0"/>
                      </a:rPr>
                      <m:t>)≃(1+</m:t>
                    </m:r>
                    <m:f>
                      <m:fPr>
                        <m:ctrlPr>
                          <a:rPr lang="en-US" altLang="ja-JP" sz="2400" i="1" dirty="0">
                            <a:latin typeface="Cambria Math" panose="02040503050406030204" pitchFamily="18" charset="0"/>
                          </a:rPr>
                        </m:ctrlPr>
                      </m:fPr>
                      <m:num>
                        <m:r>
                          <a:rPr lang="en-US" altLang="ja-JP" sz="2400" i="1" dirty="0">
                            <a:latin typeface="Cambria Math" panose="02040503050406030204" pitchFamily="18" charset="0"/>
                          </a:rPr>
                          <m:t>𝑎</m:t>
                        </m:r>
                      </m:num>
                      <m:den>
                        <m:r>
                          <a:rPr lang="en-US" altLang="ja-JP" sz="2400" i="1" dirty="0">
                            <a:latin typeface="Cambria Math" panose="02040503050406030204" pitchFamily="18" charset="0"/>
                          </a:rPr>
                          <m:t>𝐴</m:t>
                        </m:r>
                      </m:den>
                    </m:f>
                    <m:r>
                      <a:rPr lang="en-US" altLang="ja-JP" sz="2400" b="0" i="1" dirty="0" smtClean="0">
                        <a:latin typeface="Cambria Math" panose="02040503050406030204" pitchFamily="18" charset="0"/>
                      </a:rPr>
                      <m:t>)</m:t>
                    </m:r>
                  </m:oMath>
                </a14:m>
                <a:r>
                  <a:rPr lang="ja-JP" altLang="en-US" sz="2400" dirty="0"/>
                  <a:t> 倍</a:t>
                </a:r>
                <a:endParaRPr lang="en-US" altLang="ja-JP" sz="2400" dirty="0"/>
              </a:p>
              <a:p>
                <a:r>
                  <a:rPr lang="ja-JP" altLang="en-US" sz="2400" dirty="0"/>
                  <a:t>だけ大きくなる</a:t>
                </a:r>
                <a:r>
                  <a:rPr lang="ja-JP" altLang="en-US" dirty="0"/>
                  <a:t>。（全磁束</a:t>
                </a:r>
                <a:r>
                  <a:rPr lang="en-US" altLang="ja-JP" dirty="0"/>
                  <a:t>B*A</a:t>
                </a:r>
                <a:r>
                  <a:rPr lang="ja-JP" altLang="en-US" dirty="0"/>
                  <a:t>が面積</a:t>
                </a:r>
                <a:r>
                  <a:rPr lang="en-US" altLang="ja-JP" dirty="0"/>
                  <a:t>(A-a)</a:t>
                </a:r>
                <a:r>
                  <a:rPr lang="ja-JP" altLang="en-US" dirty="0"/>
                  <a:t>に分布するから磁束密度は</a:t>
                </a:r>
                <a14:m>
                  <m:oMath xmlns:m="http://schemas.openxmlformats.org/officeDocument/2006/math">
                    <m:f>
                      <m:fPr>
                        <m:ctrlPr>
                          <a:rPr lang="en-US" altLang="ja-JP" i="1" dirty="0" smtClean="0">
                            <a:latin typeface="Cambria Math" panose="02040503050406030204" pitchFamily="18" charset="0"/>
                          </a:rPr>
                        </m:ctrlPr>
                      </m:fPr>
                      <m:num>
                        <m:r>
                          <a:rPr lang="en-US" altLang="ja-JP" i="1" dirty="0" smtClean="0">
                            <a:latin typeface="Cambria Math" panose="02040503050406030204" pitchFamily="18" charset="0"/>
                          </a:rPr>
                          <m:t>𝐴𝐵</m:t>
                        </m:r>
                      </m:num>
                      <m:den>
                        <m:r>
                          <a:rPr lang="en-US" altLang="ja-JP" i="1" dirty="0" smtClean="0">
                            <a:latin typeface="Cambria Math" panose="02040503050406030204" pitchFamily="18" charset="0"/>
                          </a:rPr>
                          <m:t>𝐴</m:t>
                        </m:r>
                        <m:r>
                          <a:rPr lang="en-US" altLang="ja-JP" i="1" dirty="0" smtClean="0">
                            <a:latin typeface="Cambria Math" panose="02040503050406030204" pitchFamily="18" charset="0"/>
                          </a:rPr>
                          <m:t>−</m:t>
                        </m:r>
                        <m:r>
                          <a:rPr lang="en-US" altLang="ja-JP" i="1" dirty="0" smtClean="0">
                            <a:latin typeface="Cambria Math" panose="02040503050406030204" pitchFamily="18" charset="0"/>
                          </a:rPr>
                          <m:t>𝑎</m:t>
                        </m:r>
                      </m:den>
                    </m:f>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𝐵</m:t>
                    </m:r>
                    <m:r>
                      <a:rPr lang="en-US" altLang="ja-JP" b="0" i="1" dirty="0" smtClean="0">
                        <a:latin typeface="Cambria Math" panose="02040503050406030204" pitchFamily="18" charset="0"/>
                      </a:rPr>
                      <m:t>(1+</m:t>
                    </m:r>
                    <m:r>
                      <a:rPr lang="en-US" altLang="ja-JP" b="0" i="1" dirty="0" smtClean="0">
                        <a:latin typeface="Cambria Math" panose="02040503050406030204" pitchFamily="18" charset="0"/>
                      </a:rPr>
                      <m:t>𝑎</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𝐴</m:t>
                    </m:r>
                    <m:r>
                      <a:rPr lang="en-US" altLang="ja-JP" b="0" i="1" dirty="0" smtClean="0">
                        <a:latin typeface="Cambria Math" panose="02040503050406030204" pitchFamily="18" charset="0"/>
                      </a:rPr>
                      <m:t>)</m:t>
                    </m:r>
                  </m:oMath>
                </a14:m>
                <a:r>
                  <a:rPr lang="ja-JP" altLang="en-US" dirty="0"/>
                  <a:t>となる）</a:t>
                </a:r>
                <a:endParaRPr lang="en-US" altLang="ja-JP" dirty="0"/>
              </a:p>
            </p:txBody>
          </p:sp>
        </mc:Choice>
        <mc:Fallback xmlns="">
          <p:sp>
            <p:nvSpPr>
              <p:cNvPr id="6" name="テキスト ボックス 5">
                <a:extLst>
                  <a:ext uri="{FF2B5EF4-FFF2-40B4-BE49-F238E27FC236}">
                    <a16:creationId xmlns:a16="http://schemas.microsoft.com/office/drawing/2014/main" id="{0091A2DD-F02F-448C-F562-C87D585D8EE4}"/>
                  </a:ext>
                </a:extLst>
              </p:cNvPr>
              <p:cNvSpPr txBox="1">
                <a:spLocks noRot="1" noChangeAspect="1" noMove="1" noResize="1" noEditPoints="1" noAdjustHandles="1" noChangeArrowheads="1" noChangeShapeType="1" noTextEdit="1"/>
              </p:cNvSpPr>
              <p:nvPr/>
            </p:nvSpPr>
            <p:spPr>
              <a:xfrm>
                <a:off x="3814948" y="1726182"/>
                <a:ext cx="5816023" cy="3841629"/>
              </a:xfrm>
              <a:prstGeom prst="rect">
                <a:avLst/>
              </a:prstGeom>
              <a:blipFill>
                <a:blip r:embed="rId3"/>
                <a:stretch>
                  <a:fillRect l="-1677" t="-1270" r="-839" b="-317"/>
                </a:stretch>
              </a:blipFill>
            </p:spPr>
            <p:txBody>
              <a:bodyPr/>
              <a:lstStyle/>
              <a:p>
                <a:r>
                  <a:rPr lang="ja-JP" altLang="en-US">
                    <a:noFill/>
                  </a:rPr>
                  <a:t> </a:t>
                </a:r>
              </a:p>
            </p:txBody>
          </p:sp>
        </mc:Fallback>
      </mc:AlternateContent>
      <p:sp>
        <p:nvSpPr>
          <p:cNvPr id="7" name="円柱 6">
            <a:extLst>
              <a:ext uri="{FF2B5EF4-FFF2-40B4-BE49-F238E27FC236}">
                <a16:creationId xmlns:a16="http://schemas.microsoft.com/office/drawing/2014/main" id="{6E26FF36-C623-4C72-3BF9-294FD5E8D41E}"/>
              </a:ext>
            </a:extLst>
          </p:cNvPr>
          <p:cNvSpPr/>
          <p:nvPr/>
        </p:nvSpPr>
        <p:spPr>
          <a:xfrm>
            <a:off x="340468" y="2085547"/>
            <a:ext cx="2451370" cy="3268493"/>
          </a:xfrm>
          <a:prstGeom prst="ca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3104EB2B-AE61-7073-4A01-564A0F09095E}"/>
              </a:ext>
            </a:extLst>
          </p:cNvPr>
          <p:cNvCxnSpPr/>
          <p:nvPr/>
        </p:nvCxnSpPr>
        <p:spPr>
          <a:xfrm>
            <a:off x="2976664" y="2308649"/>
            <a:ext cx="0" cy="2772384"/>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0ED7C2B-62A7-4132-11BC-F2E9192352EA}"/>
                  </a:ext>
                </a:extLst>
              </p:cNvPr>
              <p:cNvSpPr txBox="1"/>
              <p:nvPr/>
            </p:nvSpPr>
            <p:spPr>
              <a:xfrm>
                <a:off x="3017377" y="3379089"/>
                <a:ext cx="718145" cy="861774"/>
              </a:xfrm>
              <a:prstGeom prst="rect">
                <a:avLst/>
              </a:prstGeom>
              <a:noFill/>
            </p:spPr>
            <p:txBody>
              <a:bodyPr wrap="none" lIns="0" tIns="0" rIns="0" bIns="0" rtlCol="0">
                <a:spAutoFit/>
              </a:bodyPr>
              <a:lstStyle/>
              <a:p>
                <a:r>
                  <a:rPr kumimoji="1" lang="ja-JP" altLang="en-US" sz="2800" b="0" dirty="0">
                    <a:solidFill>
                      <a:srgbClr val="FF0000"/>
                    </a:solidFill>
                  </a:rPr>
                  <a:t>高さ</a:t>
                </a:r>
                <a:endParaRPr kumimoji="1" lang="en-US" altLang="ja-JP" sz="2800" b="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800" b="0" i="1" smtClean="0">
                          <a:solidFill>
                            <a:srgbClr val="FF0000"/>
                          </a:solidFill>
                          <a:latin typeface="Cambria Math" panose="02040503050406030204" pitchFamily="18" charset="0"/>
                        </a:rPr>
                        <m:t>𝐿</m:t>
                      </m:r>
                    </m:oMath>
                  </m:oMathPara>
                </a14:m>
                <a:endParaRPr kumimoji="1" lang="ja-JP" altLang="en-US" sz="2800" dirty="0">
                  <a:solidFill>
                    <a:srgbClr val="FF0000"/>
                  </a:solidFill>
                </a:endParaRPr>
              </a:p>
            </p:txBody>
          </p:sp>
        </mc:Choice>
        <mc:Fallback xmlns="">
          <p:sp>
            <p:nvSpPr>
              <p:cNvPr id="11" name="テキスト ボックス 10">
                <a:extLst>
                  <a:ext uri="{FF2B5EF4-FFF2-40B4-BE49-F238E27FC236}">
                    <a16:creationId xmlns:a16="http://schemas.microsoft.com/office/drawing/2014/main" id="{C0ED7C2B-62A7-4132-11BC-F2E9192352EA}"/>
                  </a:ext>
                </a:extLst>
              </p:cNvPr>
              <p:cNvSpPr txBox="1">
                <a:spLocks noRot="1" noChangeAspect="1" noMove="1" noResize="1" noEditPoints="1" noAdjustHandles="1" noChangeArrowheads="1" noChangeShapeType="1" noTextEdit="1"/>
              </p:cNvSpPr>
              <p:nvPr/>
            </p:nvSpPr>
            <p:spPr>
              <a:xfrm>
                <a:off x="3017377" y="3379089"/>
                <a:ext cx="718145" cy="861774"/>
              </a:xfrm>
              <a:prstGeom prst="rect">
                <a:avLst/>
              </a:prstGeom>
              <a:blipFill>
                <a:blip r:embed="rId4"/>
                <a:stretch>
                  <a:fillRect l="-30508" t="-11972" r="-27966"/>
                </a:stretch>
              </a:blipFill>
            </p:spPr>
            <p:txBody>
              <a:bodyPr/>
              <a:lstStyle/>
              <a:p>
                <a:r>
                  <a:rPr lang="ja-JP" altLang="en-US">
                    <a:noFill/>
                  </a:rPr>
                  <a:t> </a:t>
                </a:r>
              </a:p>
            </p:txBody>
          </p:sp>
        </mc:Fallback>
      </mc:AlternateContent>
      <p:sp>
        <p:nvSpPr>
          <p:cNvPr id="12" name="右中かっこ 11">
            <a:extLst>
              <a:ext uri="{FF2B5EF4-FFF2-40B4-BE49-F238E27FC236}">
                <a16:creationId xmlns:a16="http://schemas.microsoft.com/office/drawing/2014/main" id="{9E49BC34-768D-B2F3-5F13-9A019C56B61A}"/>
              </a:ext>
            </a:extLst>
          </p:cNvPr>
          <p:cNvSpPr/>
          <p:nvPr/>
        </p:nvSpPr>
        <p:spPr>
          <a:xfrm rot="5400000">
            <a:off x="1426236" y="4960013"/>
            <a:ext cx="326990" cy="2404214"/>
          </a:xfrm>
          <a:prstGeom prst="rightBrace">
            <a:avLst>
              <a:gd name="adj1" fmla="val 67831"/>
              <a:gd name="adj2" fmla="val 50000"/>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CC29A1F5-3D74-8B96-296A-367822FA9A61}"/>
                  </a:ext>
                </a:extLst>
              </p:cNvPr>
              <p:cNvSpPr txBox="1"/>
              <p:nvPr/>
            </p:nvSpPr>
            <p:spPr>
              <a:xfrm>
                <a:off x="1028300" y="6344226"/>
                <a:ext cx="949299" cy="430887"/>
              </a:xfrm>
              <a:prstGeom prst="rect">
                <a:avLst/>
              </a:prstGeom>
              <a:noFill/>
            </p:spPr>
            <p:txBody>
              <a:bodyPr wrap="none" lIns="0" tIns="0" rIns="0" bIns="0" rtlCol="0">
                <a:spAutoFit/>
              </a:bodyPr>
              <a:lstStyle/>
              <a:p>
                <a:r>
                  <a:rPr kumimoji="1" lang="ja-JP" altLang="en-US" sz="2800" b="0" dirty="0">
                    <a:solidFill>
                      <a:srgbClr val="FF0000"/>
                    </a:solidFill>
                  </a:rPr>
                  <a:t>面積</a:t>
                </a:r>
                <a14:m>
                  <m:oMath xmlns:m="http://schemas.openxmlformats.org/officeDocument/2006/math">
                    <m:r>
                      <a:rPr kumimoji="1" lang="en-US" altLang="ja-JP" sz="2800" b="0" i="1" smtClean="0">
                        <a:solidFill>
                          <a:srgbClr val="FF0000"/>
                        </a:solidFill>
                        <a:latin typeface="Cambria Math" panose="02040503050406030204" pitchFamily="18" charset="0"/>
                      </a:rPr>
                      <m:t>𝐴</m:t>
                    </m:r>
                  </m:oMath>
                </a14:m>
                <a:endParaRPr kumimoji="1" lang="ja-JP" altLang="en-US" sz="2800" dirty="0">
                  <a:solidFill>
                    <a:srgbClr val="FF0000"/>
                  </a:solidFill>
                </a:endParaRPr>
              </a:p>
            </p:txBody>
          </p:sp>
        </mc:Choice>
        <mc:Fallback xmlns="">
          <p:sp>
            <p:nvSpPr>
              <p:cNvPr id="14" name="テキスト ボックス 13">
                <a:extLst>
                  <a:ext uri="{FF2B5EF4-FFF2-40B4-BE49-F238E27FC236}">
                    <a16:creationId xmlns:a16="http://schemas.microsoft.com/office/drawing/2014/main" id="{CC29A1F5-3D74-8B96-296A-367822FA9A61}"/>
                  </a:ext>
                </a:extLst>
              </p:cNvPr>
              <p:cNvSpPr txBox="1">
                <a:spLocks noRot="1" noChangeAspect="1" noMove="1" noResize="1" noEditPoints="1" noAdjustHandles="1" noChangeArrowheads="1" noChangeShapeType="1" noTextEdit="1"/>
              </p:cNvSpPr>
              <p:nvPr/>
            </p:nvSpPr>
            <p:spPr>
              <a:xfrm>
                <a:off x="1028300" y="6344226"/>
                <a:ext cx="949299" cy="430887"/>
              </a:xfrm>
              <a:prstGeom prst="rect">
                <a:avLst/>
              </a:prstGeom>
              <a:blipFill>
                <a:blip r:embed="rId5"/>
                <a:stretch>
                  <a:fillRect l="-23226" t="-24286" b="-51429"/>
                </a:stretch>
              </a:blipFill>
            </p:spPr>
            <p:txBody>
              <a:bodyPr/>
              <a:lstStyle/>
              <a:p>
                <a:r>
                  <a:rPr lang="ja-JP" altLang="en-US">
                    <a:noFill/>
                  </a:rPr>
                  <a:t> </a:t>
                </a:r>
              </a:p>
            </p:txBody>
          </p:sp>
        </mc:Fallback>
      </mc:AlternateContent>
      <p:sp>
        <p:nvSpPr>
          <p:cNvPr id="15" name="右中かっこ 14">
            <a:extLst>
              <a:ext uri="{FF2B5EF4-FFF2-40B4-BE49-F238E27FC236}">
                <a16:creationId xmlns:a16="http://schemas.microsoft.com/office/drawing/2014/main" id="{2FCF8EFF-2ABB-9EA6-56EE-77AF31F07F58}"/>
              </a:ext>
            </a:extLst>
          </p:cNvPr>
          <p:cNvSpPr/>
          <p:nvPr/>
        </p:nvSpPr>
        <p:spPr>
          <a:xfrm rot="5400000">
            <a:off x="1453925" y="5190565"/>
            <a:ext cx="245673" cy="633105"/>
          </a:xfrm>
          <a:prstGeom prst="rightBrace">
            <a:avLst>
              <a:gd name="adj1" fmla="val 20316"/>
              <a:gd name="adj2" fmla="val 50000"/>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B20DECCB-D9DA-91FA-9672-F587C01825AB}"/>
                  </a:ext>
                </a:extLst>
              </p:cNvPr>
              <p:cNvSpPr txBox="1"/>
              <p:nvPr/>
            </p:nvSpPr>
            <p:spPr>
              <a:xfrm>
                <a:off x="1141788" y="5562771"/>
                <a:ext cx="927305" cy="430887"/>
              </a:xfrm>
              <a:prstGeom prst="rect">
                <a:avLst/>
              </a:prstGeom>
              <a:noFill/>
            </p:spPr>
            <p:txBody>
              <a:bodyPr wrap="none" lIns="0" tIns="0" rIns="0" bIns="0" rtlCol="0">
                <a:spAutoFit/>
              </a:bodyPr>
              <a:lstStyle/>
              <a:p>
                <a:r>
                  <a:rPr kumimoji="1" lang="ja-JP" altLang="en-US" sz="2800" b="0" dirty="0">
                    <a:solidFill>
                      <a:srgbClr val="FF0000"/>
                    </a:solidFill>
                  </a:rPr>
                  <a:t>面積</a:t>
                </a:r>
                <a14:m>
                  <m:oMath xmlns:m="http://schemas.openxmlformats.org/officeDocument/2006/math">
                    <m:r>
                      <a:rPr kumimoji="1" lang="en-US" altLang="ja-JP" sz="2800" b="0" i="1" smtClean="0">
                        <a:solidFill>
                          <a:srgbClr val="FF0000"/>
                        </a:solidFill>
                        <a:latin typeface="Cambria Math" panose="02040503050406030204" pitchFamily="18" charset="0"/>
                      </a:rPr>
                      <m:t>𝑎</m:t>
                    </m:r>
                  </m:oMath>
                </a14:m>
                <a:endParaRPr kumimoji="1" lang="ja-JP" altLang="en-US" sz="2800" dirty="0">
                  <a:solidFill>
                    <a:srgbClr val="FF0000"/>
                  </a:solidFill>
                </a:endParaRPr>
              </a:p>
            </p:txBody>
          </p:sp>
        </mc:Choice>
        <mc:Fallback xmlns="">
          <p:sp>
            <p:nvSpPr>
              <p:cNvPr id="16" name="テキスト ボックス 15">
                <a:extLst>
                  <a:ext uri="{FF2B5EF4-FFF2-40B4-BE49-F238E27FC236}">
                    <a16:creationId xmlns:a16="http://schemas.microsoft.com/office/drawing/2014/main" id="{B20DECCB-D9DA-91FA-9672-F587C01825AB}"/>
                  </a:ext>
                </a:extLst>
              </p:cNvPr>
              <p:cNvSpPr txBox="1">
                <a:spLocks noRot="1" noChangeAspect="1" noMove="1" noResize="1" noEditPoints="1" noAdjustHandles="1" noChangeArrowheads="1" noChangeShapeType="1" noTextEdit="1"/>
              </p:cNvSpPr>
              <p:nvPr/>
            </p:nvSpPr>
            <p:spPr>
              <a:xfrm>
                <a:off x="1141788" y="5562771"/>
                <a:ext cx="927305" cy="430887"/>
              </a:xfrm>
              <a:prstGeom prst="rect">
                <a:avLst/>
              </a:prstGeom>
              <a:blipFill>
                <a:blip r:embed="rId6"/>
                <a:stretch>
                  <a:fillRect l="-23026" t="-24286" b="-51429"/>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20DD70F3-339C-7EF9-2780-781DCC707574}"/>
              </a:ext>
            </a:extLst>
          </p:cNvPr>
          <p:cNvSpPr txBox="1"/>
          <p:nvPr/>
        </p:nvSpPr>
        <p:spPr>
          <a:xfrm>
            <a:off x="1133013" y="2066978"/>
            <a:ext cx="902811" cy="307777"/>
          </a:xfrm>
          <a:prstGeom prst="rect">
            <a:avLst/>
          </a:prstGeom>
          <a:noFill/>
        </p:spPr>
        <p:txBody>
          <a:bodyPr wrap="none" rtlCol="0">
            <a:spAutoFit/>
          </a:bodyPr>
          <a:lstStyle/>
          <a:p>
            <a:r>
              <a:rPr lang="ja-JP" altLang="en-US" sz="1400" b="1" dirty="0">
                <a:solidFill>
                  <a:schemeClr val="accent1"/>
                </a:solidFill>
              </a:rPr>
              <a:t>超伝導体</a:t>
            </a:r>
            <a:endParaRPr kumimoji="1" lang="ja-JP" altLang="en-US" sz="1400" b="1" dirty="0">
              <a:solidFill>
                <a:schemeClr val="accent1"/>
              </a:solidFill>
            </a:endParaRPr>
          </a:p>
        </p:txBody>
      </p:sp>
      <p:cxnSp>
        <p:nvCxnSpPr>
          <p:cNvPr id="18" name="Straight Arrow Connector 39">
            <a:extLst>
              <a:ext uri="{FF2B5EF4-FFF2-40B4-BE49-F238E27FC236}">
                <a16:creationId xmlns:a16="http://schemas.microsoft.com/office/drawing/2014/main" id="{1F6687CD-1771-C312-CAC0-42C2CD0CA158}"/>
              </a:ext>
            </a:extLst>
          </p:cNvPr>
          <p:cNvCxnSpPr/>
          <p:nvPr/>
        </p:nvCxnSpPr>
        <p:spPr>
          <a:xfrm flipV="1">
            <a:off x="568713" y="2322758"/>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39">
            <a:extLst>
              <a:ext uri="{FF2B5EF4-FFF2-40B4-BE49-F238E27FC236}">
                <a16:creationId xmlns:a16="http://schemas.microsoft.com/office/drawing/2014/main" id="{4C76DFF2-1D67-6778-77FA-DB9BEAD322D0}"/>
              </a:ext>
            </a:extLst>
          </p:cNvPr>
          <p:cNvCxnSpPr/>
          <p:nvPr/>
        </p:nvCxnSpPr>
        <p:spPr>
          <a:xfrm flipV="1">
            <a:off x="886483" y="2338970"/>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39">
            <a:extLst>
              <a:ext uri="{FF2B5EF4-FFF2-40B4-BE49-F238E27FC236}">
                <a16:creationId xmlns:a16="http://schemas.microsoft.com/office/drawing/2014/main" id="{E3D8CB73-5D61-2D85-6CB3-DA192F07F663}"/>
              </a:ext>
            </a:extLst>
          </p:cNvPr>
          <p:cNvCxnSpPr/>
          <p:nvPr/>
        </p:nvCxnSpPr>
        <p:spPr>
          <a:xfrm flipV="1">
            <a:off x="1155616" y="2325998"/>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9">
            <a:extLst>
              <a:ext uri="{FF2B5EF4-FFF2-40B4-BE49-F238E27FC236}">
                <a16:creationId xmlns:a16="http://schemas.microsoft.com/office/drawing/2014/main" id="{580F96CB-1BC7-7B77-245A-0328C2A41048}"/>
              </a:ext>
            </a:extLst>
          </p:cNvPr>
          <p:cNvCxnSpPr/>
          <p:nvPr/>
        </p:nvCxnSpPr>
        <p:spPr>
          <a:xfrm flipV="1">
            <a:off x="1995434" y="2319514"/>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39">
            <a:extLst>
              <a:ext uri="{FF2B5EF4-FFF2-40B4-BE49-F238E27FC236}">
                <a16:creationId xmlns:a16="http://schemas.microsoft.com/office/drawing/2014/main" id="{7AF33435-936A-5DDC-0277-F776AD213624}"/>
              </a:ext>
            </a:extLst>
          </p:cNvPr>
          <p:cNvCxnSpPr/>
          <p:nvPr/>
        </p:nvCxnSpPr>
        <p:spPr>
          <a:xfrm flipV="1">
            <a:off x="2313204" y="2335726"/>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39">
            <a:extLst>
              <a:ext uri="{FF2B5EF4-FFF2-40B4-BE49-F238E27FC236}">
                <a16:creationId xmlns:a16="http://schemas.microsoft.com/office/drawing/2014/main" id="{72C09CA5-449C-2E5E-C951-A8650398EBA1}"/>
              </a:ext>
            </a:extLst>
          </p:cNvPr>
          <p:cNvCxnSpPr/>
          <p:nvPr/>
        </p:nvCxnSpPr>
        <p:spPr>
          <a:xfrm flipV="1">
            <a:off x="2582337" y="2322754"/>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円柱 23">
            <a:extLst>
              <a:ext uri="{FF2B5EF4-FFF2-40B4-BE49-F238E27FC236}">
                <a16:creationId xmlns:a16="http://schemas.microsoft.com/office/drawing/2014/main" id="{2AC2FFCA-8C84-168C-D28B-0FA290D08D28}"/>
              </a:ext>
            </a:extLst>
          </p:cNvPr>
          <p:cNvSpPr/>
          <p:nvPr/>
        </p:nvSpPr>
        <p:spPr>
          <a:xfrm>
            <a:off x="9660267" y="2085547"/>
            <a:ext cx="2451370" cy="3268493"/>
          </a:xfrm>
          <a:prstGeom prst="ca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0CD6DD00-5F53-5508-CE2D-3D4349BB38EF}"/>
              </a:ext>
            </a:extLst>
          </p:cNvPr>
          <p:cNvSpPr txBox="1"/>
          <p:nvPr/>
        </p:nvSpPr>
        <p:spPr>
          <a:xfrm>
            <a:off x="10511180" y="2066978"/>
            <a:ext cx="902811" cy="307777"/>
          </a:xfrm>
          <a:prstGeom prst="rect">
            <a:avLst/>
          </a:prstGeom>
          <a:noFill/>
        </p:spPr>
        <p:txBody>
          <a:bodyPr wrap="none" rtlCol="0">
            <a:spAutoFit/>
          </a:bodyPr>
          <a:lstStyle/>
          <a:p>
            <a:r>
              <a:rPr kumimoji="1" lang="ja-JP" altLang="en-US" sz="1400" b="1" dirty="0">
                <a:solidFill>
                  <a:schemeClr val="bg1">
                    <a:lumMod val="50000"/>
                  </a:schemeClr>
                </a:solidFill>
              </a:rPr>
              <a:t>常伝導体</a:t>
            </a:r>
          </a:p>
        </p:txBody>
      </p:sp>
      <p:cxnSp>
        <p:nvCxnSpPr>
          <p:cNvPr id="30" name="Straight Arrow Connector 39">
            <a:extLst>
              <a:ext uri="{FF2B5EF4-FFF2-40B4-BE49-F238E27FC236}">
                <a16:creationId xmlns:a16="http://schemas.microsoft.com/office/drawing/2014/main" id="{562A16C0-1952-7562-BED0-A3C3E534BD15}"/>
              </a:ext>
            </a:extLst>
          </p:cNvPr>
          <p:cNvCxnSpPr/>
          <p:nvPr/>
        </p:nvCxnSpPr>
        <p:spPr>
          <a:xfrm flipV="1">
            <a:off x="9869056" y="2322758"/>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9">
            <a:extLst>
              <a:ext uri="{FF2B5EF4-FFF2-40B4-BE49-F238E27FC236}">
                <a16:creationId xmlns:a16="http://schemas.microsoft.com/office/drawing/2014/main" id="{4F1CCE07-8738-8278-1ADC-054B4279B825}"/>
              </a:ext>
            </a:extLst>
          </p:cNvPr>
          <p:cNvCxnSpPr/>
          <p:nvPr/>
        </p:nvCxnSpPr>
        <p:spPr>
          <a:xfrm flipV="1">
            <a:off x="10206282" y="2338970"/>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9">
            <a:extLst>
              <a:ext uri="{FF2B5EF4-FFF2-40B4-BE49-F238E27FC236}">
                <a16:creationId xmlns:a16="http://schemas.microsoft.com/office/drawing/2014/main" id="{78CDD7D5-CA62-5CFB-6F33-022F56AB0B76}"/>
              </a:ext>
            </a:extLst>
          </p:cNvPr>
          <p:cNvCxnSpPr/>
          <p:nvPr/>
        </p:nvCxnSpPr>
        <p:spPr>
          <a:xfrm flipV="1">
            <a:off x="10553236" y="2325998"/>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9">
            <a:extLst>
              <a:ext uri="{FF2B5EF4-FFF2-40B4-BE49-F238E27FC236}">
                <a16:creationId xmlns:a16="http://schemas.microsoft.com/office/drawing/2014/main" id="{556FC885-1854-97AC-BD36-0537C24F7CE3}"/>
              </a:ext>
            </a:extLst>
          </p:cNvPr>
          <p:cNvCxnSpPr/>
          <p:nvPr/>
        </p:nvCxnSpPr>
        <p:spPr>
          <a:xfrm flipV="1">
            <a:off x="10945578" y="2343831"/>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9">
            <a:extLst>
              <a:ext uri="{FF2B5EF4-FFF2-40B4-BE49-F238E27FC236}">
                <a16:creationId xmlns:a16="http://schemas.microsoft.com/office/drawing/2014/main" id="{BD97AA03-198D-2C0F-1A42-845BFA2DFE09}"/>
              </a:ext>
            </a:extLst>
          </p:cNvPr>
          <p:cNvCxnSpPr/>
          <p:nvPr/>
        </p:nvCxnSpPr>
        <p:spPr>
          <a:xfrm flipV="1">
            <a:off x="11418995" y="2308649"/>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9">
            <a:extLst>
              <a:ext uri="{FF2B5EF4-FFF2-40B4-BE49-F238E27FC236}">
                <a16:creationId xmlns:a16="http://schemas.microsoft.com/office/drawing/2014/main" id="{A84F0DCD-EB55-C0CD-1AEC-28D8ADF4E11C}"/>
              </a:ext>
            </a:extLst>
          </p:cNvPr>
          <p:cNvCxnSpPr/>
          <p:nvPr/>
        </p:nvCxnSpPr>
        <p:spPr>
          <a:xfrm flipV="1">
            <a:off x="11902136" y="2322754"/>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5388D39-4450-F257-037B-83873D559C9C}"/>
              </a:ext>
            </a:extLst>
          </p:cNvPr>
          <p:cNvSpPr txBox="1"/>
          <p:nvPr/>
        </p:nvSpPr>
        <p:spPr>
          <a:xfrm>
            <a:off x="10080910" y="5445285"/>
            <a:ext cx="1800493" cy="646331"/>
          </a:xfrm>
          <a:prstGeom prst="rect">
            <a:avLst/>
          </a:prstGeom>
          <a:noFill/>
        </p:spPr>
        <p:txBody>
          <a:bodyPr wrap="none" rtlCol="0">
            <a:spAutoFit/>
          </a:bodyPr>
          <a:lstStyle/>
          <a:p>
            <a:r>
              <a:rPr kumimoji="1" lang="ja-JP" altLang="en-US" dirty="0"/>
              <a:t>もし常伝導体を</a:t>
            </a:r>
            <a:endParaRPr kumimoji="1" lang="en-US" altLang="ja-JP" dirty="0"/>
          </a:p>
          <a:p>
            <a:r>
              <a:rPr kumimoji="1" lang="ja-JP" altLang="en-US" dirty="0"/>
              <a:t>入れていたなら</a:t>
            </a:r>
          </a:p>
        </p:txBody>
      </p:sp>
    </p:spTree>
    <p:extLst>
      <p:ext uri="{BB962C8B-B14F-4D97-AF65-F5344CB8AC3E}">
        <p14:creationId xmlns:p14="http://schemas.microsoft.com/office/powerpoint/2010/main" val="5654766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円柱 7">
            <a:extLst>
              <a:ext uri="{FF2B5EF4-FFF2-40B4-BE49-F238E27FC236}">
                <a16:creationId xmlns:a16="http://schemas.microsoft.com/office/drawing/2014/main" id="{1803CB69-2BA8-7CCD-65D4-173571CAE1E7}"/>
              </a:ext>
            </a:extLst>
          </p:cNvPr>
          <p:cNvSpPr/>
          <p:nvPr/>
        </p:nvSpPr>
        <p:spPr>
          <a:xfrm>
            <a:off x="1365743" y="2308649"/>
            <a:ext cx="400819" cy="2847012"/>
          </a:xfrm>
          <a:prstGeom prst="ca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柱 24">
            <a:extLst>
              <a:ext uri="{FF2B5EF4-FFF2-40B4-BE49-F238E27FC236}">
                <a16:creationId xmlns:a16="http://schemas.microsoft.com/office/drawing/2014/main" id="{B337CBB1-6D86-6191-BEF5-1C983FD03F78}"/>
              </a:ext>
            </a:extLst>
          </p:cNvPr>
          <p:cNvSpPr/>
          <p:nvPr/>
        </p:nvSpPr>
        <p:spPr>
          <a:xfrm>
            <a:off x="10685542" y="2308649"/>
            <a:ext cx="400819" cy="2847012"/>
          </a:xfrm>
          <a:prstGeom prst="can">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02CFBDE-A2C4-D184-0D63-4E12015D7173}"/>
                  </a:ext>
                </a:extLst>
              </p:cNvPr>
              <p:cNvSpPr txBox="1"/>
              <p:nvPr/>
            </p:nvSpPr>
            <p:spPr>
              <a:xfrm>
                <a:off x="-9728" y="547459"/>
                <a:ext cx="12201727" cy="1200329"/>
              </a:xfrm>
              <a:prstGeom prst="rect">
                <a:avLst/>
              </a:prstGeom>
              <a:noFill/>
            </p:spPr>
            <p:txBody>
              <a:bodyPr wrap="square">
                <a:spAutoFit/>
              </a:bodyPr>
              <a:lstStyle/>
              <a:p>
                <a:r>
                  <a:rPr lang="ja-JP" altLang="en-US" sz="2400" dirty="0"/>
                  <a:t>転移温度</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𝑇</m:t>
                        </m:r>
                      </m:e>
                      <m:sub>
                        <m:r>
                          <a:rPr lang="en-US" altLang="ja-JP" sz="2400" b="0" i="1" smtClean="0">
                            <a:latin typeface="Cambria Math" panose="02040503050406030204" pitchFamily="18" charset="0"/>
                          </a:rPr>
                          <m:t>𝑐</m:t>
                        </m:r>
                      </m:sub>
                    </m:sSub>
                  </m:oMath>
                </a14:m>
                <a:r>
                  <a:rPr lang="ja-JP" altLang="en-US" sz="2400" dirty="0"/>
                  <a:t>以下で超伝導状態になるのは、超伝導状態の方が常伝導状態よりもエネルギー</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𝑐</m:t>
                        </m:r>
                      </m:sub>
                    </m:sSub>
                  </m:oMath>
                </a14:m>
                <a:r>
                  <a:rPr lang="ja-JP" altLang="en-US" sz="2400" dirty="0"/>
                  <a:t>だけ安定だからである（</a:t>
                </a:r>
                <a14:m>
                  <m:oMath xmlns:m="http://schemas.openxmlformats.org/officeDocument/2006/math">
                    <m:sSub>
                      <m:sSubPr>
                        <m:ctrlPr>
                          <a:rPr lang="en-US" altLang="ja-JP" sz="2400" b="1" i="1">
                            <a:latin typeface="Cambria Math" panose="02040503050406030204" pitchFamily="18" charset="0"/>
                          </a:rPr>
                        </m:ctrlPr>
                      </m:sSubPr>
                      <m:e>
                        <m:r>
                          <a:rPr lang="en-US" altLang="ja-JP" sz="2400" b="1" i="1">
                            <a:latin typeface="Cambria Math" panose="02040503050406030204" pitchFamily="18" charset="0"/>
                          </a:rPr>
                          <m:t>𝑬</m:t>
                        </m:r>
                      </m:e>
                      <m:sub>
                        <m:r>
                          <a:rPr lang="en-US" altLang="ja-JP" sz="2400" b="1" i="1">
                            <a:latin typeface="Cambria Math" panose="02040503050406030204" pitchFamily="18" charset="0"/>
                          </a:rPr>
                          <m:t>𝒄</m:t>
                        </m:r>
                      </m:sub>
                    </m:sSub>
                  </m:oMath>
                </a14:m>
                <a:r>
                  <a:rPr lang="ja-JP" altLang="en-US" sz="2400" b="1" dirty="0"/>
                  <a:t>を凝縮エネルギーと呼ぶ</a:t>
                </a:r>
                <a:r>
                  <a:rPr lang="ja-JP" altLang="en-US" sz="2400" dirty="0"/>
                  <a:t>）。この安定性は磁場をかけると損なわれる。</a:t>
                </a:r>
              </a:p>
            </p:txBody>
          </p:sp>
        </mc:Choice>
        <mc:Fallback xmlns="">
          <p:sp>
            <p:nvSpPr>
              <p:cNvPr id="4" name="テキスト ボックス 3">
                <a:extLst>
                  <a:ext uri="{FF2B5EF4-FFF2-40B4-BE49-F238E27FC236}">
                    <a16:creationId xmlns:a16="http://schemas.microsoft.com/office/drawing/2014/main" id="{402CFBDE-A2C4-D184-0D63-4E12015D7173}"/>
                  </a:ext>
                </a:extLst>
              </p:cNvPr>
              <p:cNvSpPr txBox="1">
                <a:spLocks noRot="1" noChangeAspect="1" noMove="1" noResize="1" noEditPoints="1" noAdjustHandles="1" noChangeArrowheads="1" noChangeShapeType="1" noTextEdit="1"/>
              </p:cNvSpPr>
              <p:nvPr/>
            </p:nvSpPr>
            <p:spPr>
              <a:xfrm>
                <a:off x="-9728" y="547459"/>
                <a:ext cx="12201727" cy="1200329"/>
              </a:xfrm>
              <a:prstGeom prst="rect">
                <a:avLst/>
              </a:prstGeom>
              <a:blipFill>
                <a:blip r:embed="rId2"/>
                <a:stretch>
                  <a:fillRect l="-749" t="-4061" b="-106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091A2DD-F02F-448C-F562-C87D585D8EE4}"/>
                  </a:ext>
                </a:extLst>
              </p:cNvPr>
              <p:cNvSpPr txBox="1"/>
              <p:nvPr/>
            </p:nvSpPr>
            <p:spPr>
              <a:xfrm>
                <a:off x="3814948" y="1726182"/>
                <a:ext cx="5816023" cy="3841629"/>
              </a:xfrm>
              <a:prstGeom prst="rect">
                <a:avLst/>
              </a:prstGeom>
              <a:noFill/>
            </p:spPr>
            <p:txBody>
              <a:bodyPr wrap="square">
                <a:spAutoFit/>
              </a:bodyPr>
              <a:lstStyle/>
              <a:p>
                <a:r>
                  <a:rPr lang="ja-JP" altLang="en-US" sz="2400" dirty="0"/>
                  <a:t>高さ</a:t>
                </a:r>
                <a:r>
                  <a:rPr lang="en-US" altLang="ja-JP" sz="2400" dirty="0"/>
                  <a:t>L</a:t>
                </a:r>
                <a:r>
                  <a:rPr lang="ja-JP" altLang="en-US" sz="2400" dirty="0"/>
                  <a:t>、底面積が</a:t>
                </a:r>
                <a:r>
                  <a:rPr lang="en-US" altLang="ja-JP" sz="2400" dirty="0"/>
                  <a:t>A</a:t>
                </a:r>
                <a:r>
                  <a:rPr lang="ja-JP" altLang="en-US" sz="2400" dirty="0"/>
                  <a:t>の空間の中に底面積が</a:t>
                </a:r>
                <a:r>
                  <a:rPr lang="en-US" altLang="ja-JP" sz="2400" dirty="0"/>
                  <a:t>a</a:t>
                </a:r>
                <a:r>
                  <a:rPr lang="ja-JP" altLang="en-US" sz="2400" dirty="0"/>
                  <a:t>の円柱状の超伝導体（</a:t>
                </a:r>
                <a:r>
                  <a:rPr lang="en-US" altLang="ja-JP" sz="2400" dirty="0" err="1"/>
                  <a:t>a≪A</a:t>
                </a:r>
                <a:r>
                  <a:rPr lang="ja-JP" altLang="en-US" sz="2400" dirty="0"/>
                  <a:t>）を入れて軸方向の磁場を印加する。</a:t>
                </a:r>
                <a:endParaRPr lang="en-US" altLang="ja-JP" sz="2400" dirty="0"/>
              </a:p>
              <a:p>
                <a:endParaRPr lang="en-US" altLang="ja-JP" dirty="0"/>
              </a:p>
              <a:p>
                <a:r>
                  <a:rPr lang="ja-JP" altLang="en-US" sz="2400" dirty="0"/>
                  <a:t>磁場はマイスナー効果によって超伝導体から外に押し出されるから、物質が常伝導の場合と比較して、磁束密度は</a:t>
                </a:r>
                <a:r>
                  <a:rPr lang="ja-JP" altLang="en-US" dirty="0"/>
                  <a:t>、</a:t>
                </a:r>
                <a:endParaRPr lang="en-US" altLang="ja-JP" dirty="0"/>
              </a:p>
              <a:p>
                <a:pPr algn="ctr"/>
                <a14:m>
                  <m:oMath xmlns:m="http://schemas.openxmlformats.org/officeDocument/2006/math">
                    <m:r>
                      <a:rPr lang="en-US" altLang="ja-JP" sz="2400" i="1" dirty="0" smtClean="0">
                        <a:latin typeface="Cambria Math" panose="02040503050406030204" pitchFamily="18" charset="0"/>
                      </a:rPr>
                      <m:t>𝐴</m:t>
                    </m:r>
                    <m:r>
                      <a:rPr lang="en-US" altLang="ja-JP" sz="2400" i="1" dirty="0">
                        <a:latin typeface="Cambria Math" panose="02040503050406030204" pitchFamily="18" charset="0"/>
                      </a:rPr>
                      <m:t>⁄(</m:t>
                    </m:r>
                    <m:r>
                      <a:rPr lang="en-US" altLang="ja-JP" sz="2400" i="1" dirty="0">
                        <a:latin typeface="Cambria Math" panose="02040503050406030204" pitchFamily="18" charset="0"/>
                      </a:rPr>
                      <m:t>𝐴</m:t>
                    </m:r>
                    <m:r>
                      <a:rPr lang="en-US" altLang="ja-JP" sz="2400" i="1" dirty="0">
                        <a:latin typeface="Cambria Math" panose="02040503050406030204" pitchFamily="18" charset="0"/>
                      </a:rPr>
                      <m:t>−</m:t>
                    </m:r>
                    <m:r>
                      <a:rPr lang="en-US" altLang="ja-JP" sz="2400" i="1" dirty="0">
                        <a:latin typeface="Cambria Math" panose="02040503050406030204" pitchFamily="18" charset="0"/>
                      </a:rPr>
                      <m:t>𝑎</m:t>
                    </m:r>
                    <m:r>
                      <a:rPr lang="en-US" altLang="ja-JP" sz="2400" i="1" dirty="0">
                        <a:latin typeface="Cambria Math" panose="02040503050406030204" pitchFamily="18" charset="0"/>
                      </a:rPr>
                      <m:t>)≃(1+</m:t>
                    </m:r>
                    <m:f>
                      <m:fPr>
                        <m:ctrlPr>
                          <a:rPr lang="en-US" altLang="ja-JP" sz="2400" i="1" dirty="0">
                            <a:latin typeface="Cambria Math" panose="02040503050406030204" pitchFamily="18" charset="0"/>
                          </a:rPr>
                        </m:ctrlPr>
                      </m:fPr>
                      <m:num>
                        <m:r>
                          <a:rPr lang="en-US" altLang="ja-JP" sz="2400" i="1" dirty="0">
                            <a:latin typeface="Cambria Math" panose="02040503050406030204" pitchFamily="18" charset="0"/>
                          </a:rPr>
                          <m:t>𝑎</m:t>
                        </m:r>
                      </m:num>
                      <m:den>
                        <m:r>
                          <a:rPr lang="en-US" altLang="ja-JP" sz="2400" i="1" dirty="0">
                            <a:latin typeface="Cambria Math" panose="02040503050406030204" pitchFamily="18" charset="0"/>
                          </a:rPr>
                          <m:t>𝐴</m:t>
                        </m:r>
                      </m:den>
                    </m:f>
                    <m:r>
                      <a:rPr lang="en-US" altLang="ja-JP" sz="2400" b="0" i="1" dirty="0" smtClean="0">
                        <a:latin typeface="Cambria Math" panose="02040503050406030204" pitchFamily="18" charset="0"/>
                      </a:rPr>
                      <m:t>)</m:t>
                    </m:r>
                  </m:oMath>
                </a14:m>
                <a:r>
                  <a:rPr lang="ja-JP" altLang="en-US" sz="2400" dirty="0"/>
                  <a:t> 倍</a:t>
                </a:r>
                <a:endParaRPr lang="en-US" altLang="ja-JP" sz="2400" dirty="0"/>
              </a:p>
              <a:p>
                <a:r>
                  <a:rPr lang="ja-JP" altLang="en-US" sz="2400" dirty="0"/>
                  <a:t>だけ大きくなる</a:t>
                </a:r>
                <a:r>
                  <a:rPr lang="ja-JP" altLang="en-US" dirty="0"/>
                  <a:t>。（全磁束</a:t>
                </a:r>
                <a:r>
                  <a:rPr lang="en-US" altLang="ja-JP" dirty="0"/>
                  <a:t>B*A</a:t>
                </a:r>
                <a:r>
                  <a:rPr lang="ja-JP" altLang="en-US" dirty="0"/>
                  <a:t>が面積</a:t>
                </a:r>
                <a:r>
                  <a:rPr lang="en-US" altLang="ja-JP" dirty="0"/>
                  <a:t>(A-a)</a:t>
                </a:r>
                <a:r>
                  <a:rPr lang="ja-JP" altLang="en-US" dirty="0"/>
                  <a:t>に分布するから磁束密度は</a:t>
                </a:r>
                <a14:m>
                  <m:oMath xmlns:m="http://schemas.openxmlformats.org/officeDocument/2006/math">
                    <m:f>
                      <m:fPr>
                        <m:ctrlPr>
                          <a:rPr lang="en-US" altLang="ja-JP" i="1" dirty="0" smtClean="0">
                            <a:latin typeface="Cambria Math" panose="02040503050406030204" pitchFamily="18" charset="0"/>
                          </a:rPr>
                        </m:ctrlPr>
                      </m:fPr>
                      <m:num>
                        <m:r>
                          <a:rPr lang="en-US" altLang="ja-JP" i="1" dirty="0" smtClean="0">
                            <a:latin typeface="Cambria Math" panose="02040503050406030204" pitchFamily="18" charset="0"/>
                          </a:rPr>
                          <m:t>𝐴𝐵</m:t>
                        </m:r>
                      </m:num>
                      <m:den>
                        <m:r>
                          <a:rPr lang="en-US" altLang="ja-JP" i="1" dirty="0" smtClean="0">
                            <a:latin typeface="Cambria Math" panose="02040503050406030204" pitchFamily="18" charset="0"/>
                          </a:rPr>
                          <m:t>𝐴</m:t>
                        </m:r>
                        <m:r>
                          <a:rPr lang="en-US" altLang="ja-JP" i="1" dirty="0" smtClean="0">
                            <a:latin typeface="Cambria Math" panose="02040503050406030204" pitchFamily="18" charset="0"/>
                          </a:rPr>
                          <m:t>−</m:t>
                        </m:r>
                        <m:r>
                          <a:rPr lang="en-US" altLang="ja-JP" i="1" dirty="0" smtClean="0">
                            <a:latin typeface="Cambria Math" panose="02040503050406030204" pitchFamily="18" charset="0"/>
                          </a:rPr>
                          <m:t>𝑎</m:t>
                        </m:r>
                      </m:den>
                    </m:f>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𝐵</m:t>
                    </m:r>
                    <m:r>
                      <a:rPr lang="en-US" altLang="ja-JP" b="0" i="1" dirty="0" smtClean="0">
                        <a:latin typeface="Cambria Math" panose="02040503050406030204" pitchFamily="18" charset="0"/>
                      </a:rPr>
                      <m:t>(1+</m:t>
                    </m:r>
                    <m:r>
                      <a:rPr lang="en-US" altLang="ja-JP" b="0" i="1" dirty="0" smtClean="0">
                        <a:latin typeface="Cambria Math" panose="02040503050406030204" pitchFamily="18" charset="0"/>
                      </a:rPr>
                      <m:t>𝑎</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𝐴</m:t>
                    </m:r>
                    <m:r>
                      <a:rPr lang="en-US" altLang="ja-JP" b="0" i="1" dirty="0" smtClean="0">
                        <a:latin typeface="Cambria Math" panose="02040503050406030204" pitchFamily="18" charset="0"/>
                      </a:rPr>
                      <m:t>)</m:t>
                    </m:r>
                  </m:oMath>
                </a14:m>
                <a:r>
                  <a:rPr lang="ja-JP" altLang="en-US" dirty="0"/>
                  <a:t>となる）</a:t>
                </a:r>
                <a:endParaRPr lang="en-US" altLang="ja-JP" dirty="0"/>
              </a:p>
            </p:txBody>
          </p:sp>
        </mc:Choice>
        <mc:Fallback xmlns="">
          <p:sp>
            <p:nvSpPr>
              <p:cNvPr id="6" name="テキスト ボックス 5">
                <a:extLst>
                  <a:ext uri="{FF2B5EF4-FFF2-40B4-BE49-F238E27FC236}">
                    <a16:creationId xmlns:a16="http://schemas.microsoft.com/office/drawing/2014/main" id="{0091A2DD-F02F-448C-F562-C87D585D8EE4}"/>
                  </a:ext>
                </a:extLst>
              </p:cNvPr>
              <p:cNvSpPr txBox="1">
                <a:spLocks noRot="1" noChangeAspect="1" noMove="1" noResize="1" noEditPoints="1" noAdjustHandles="1" noChangeArrowheads="1" noChangeShapeType="1" noTextEdit="1"/>
              </p:cNvSpPr>
              <p:nvPr/>
            </p:nvSpPr>
            <p:spPr>
              <a:xfrm>
                <a:off x="3814948" y="1726182"/>
                <a:ext cx="5816023" cy="3841629"/>
              </a:xfrm>
              <a:prstGeom prst="rect">
                <a:avLst/>
              </a:prstGeom>
              <a:blipFill>
                <a:blip r:embed="rId3"/>
                <a:stretch>
                  <a:fillRect l="-1677" t="-1270" r="-839" b="-317"/>
                </a:stretch>
              </a:blipFill>
            </p:spPr>
            <p:txBody>
              <a:bodyPr/>
              <a:lstStyle/>
              <a:p>
                <a:r>
                  <a:rPr lang="ja-JP" altLang="en-US">
                    <a:noFill/>
                  </a:rPr>
                  <a:t> </a:t>
                </a:r>
              </a:p>
            </p:txBody>
          </p:sp>
        </mc:Fallback>
      </mc:AlternateContent>
      <p:sp>
        <p:nvSpPr>
          <p:cNvPr id="7" name="円柱 6">
            <a:extLst>
              <a:ext uri="{FF2B5EF4-FFF2-40B4-BE49-F238E27FC236}">
                <a16:creationId xmlns:a16="http://schemas.microsoft.com/office/drawing/2014/main" id="{6E26FF36-C623-4C72-3BF9-294FD5E8D41E}"/>
              </a:ext>
            </a:extLst>
          </p:cNvPr>
          <p:cNvSpPr/>
          <p:nvPr/>
        </p:nvSpPr>
        <p:spPr>
          <a:xfrm>
            <a:off x="340468" y="2085547"/>
            <a:ext cx="2451370" cy="3268493"/>
          </a:xfrm>
          <a:prstGeom prst="ca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3104EB2B-AE61-7073-4A01-564A0F09095E}"/>
              </a:ext>
            </a:extLst>
          </p:cNvPr>
          <p:cNvCxnSpPr/>
          <p:nvPr/>
        </p:nvCxnSpPr>
        <p:spPr>
          <a:xfrm>
            <a:off x="2976664" y="2308649"/>
            <a:ext cx="0" cy="2772384"/>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0ED7C2B-62A7-4132-11BC-F2E9192352EA}"/>
                  </a:ext>
                </a:extLst>
              </p:cNvPr>
              <p:cNvSpPr txBox="1"/>
              <p:nvPr/>
            </p:nvSpPr>
            <p:spPr>
              <a:xfrm>
                <a:off x="3017377" y="3379089"/>
                <a:ext cx="718145" cy="861774"/>
              </a:xfrm>
              <a:prstGeom prst="rect">
                <a:avLst/>
              </a:prstGeom>
              <a:noFill/>
            </p:spPr>
            <p:txBody>
              <a:bodyPr wrap="none" lIns="0" tIns="0" rIns="0" bIns="0" rtlCol="0">
                <a:spAutoFit/>
              </a:bodyPr>
              <a:lstStyle/>
              <a:p>
                <a:r>
                  <a:rPr kumimoji="1" lang="ja-JP" altLang="en-US" sz="2800" b="0" dirty="0">
                    <a:solidFill>
                      <a:srgbClr val="FF0000"/>
                    </a:solidFill>
                  </a:rPr>
                  <a:t>高さ</a:t>
                </a:r>
                <a:endParaRPr kumimoji="1" lang="en-US" altLang="ja-JP" sz="2800" b="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800" b="0" i="1" smtClean="0">
                          <a:solidFill>
                            <a:srgbClr val="FF0000"/>
                          </a:solidFill>
                          <a:latin typeface="Cambria Math" panose="02040503050406030204" pitchFamily="18" charset="0"/>
                        </a:rPr>
                        <m:t>𝐿</m:t>
                      </m:r>
                    </m:oMath>
                  </m:oMathPara>
                </a14:m>
                <a:endParaRPr kumimoji="1" lang="ja-JP" altLang="en-US" sz="2800" dirty="0">
                  <a:solidFill>
                    <a:srgbClr val="FF0000"/>
                  </a:solidFill>
                </a:endParaRPr>
              </a:p>
            </p:txBody>
          </p:sp>
        </mc:Choice>
        <mc:Fallback xmlns="">
          <p:sp>
            <p:nvSpPr>
              <p:cNvPr id="11" name="テキスト ボックス 10">
                <a:extLst>
                  <a:ext uri="{FF2B5EF4-FFF2-40B4-BE49-F238E27FC236}">
                    <a16:creationId xmlns:a16="http://schemas.microsoft.com/office/drawing/2014/main" id="{C0ED7C2B-62A7-4132-11BC-F2E9192352EA}"/>
                  </a:ext>
                </a:extLst>
              </p:cNvPr>
              <p:cNvSpPr txBox="1">
                <a:spLocks noRot="1" noChangeAspect="1" noMove="1" noResize="1" noEditPoints="1" noAdjustHandles="1" noChangeArrowheads="1" noChangeShapeType="1" noTextEdit="1"/>
              </p:cNvSpPr>
              <p:nvPr/>
            </p:nvSpPr>
            <p:spPr>
              <a:xfrm>
                <a:off x="3017377" y="3379089"/>
                <a:ext cx="718145" cy="861774"/>
              </a:xfrm>
              <a:prstGeom prst="rect">
                <a:avLst/>
              </a:prstGeom>
              <a:blipFill>
                <a:blip r:embed="rId4"/>
                <a:stretch>
                  <a:fillRect l="-30508" t="-11972" r="-27966"/>
                </a:stretch>
              </a:blipFill>
            </p:spPr>
            <p:txBody>
              <a:bodyPr/>
              <a:lstStyle/>
              <a:p>
                <a:r>
                  <a:rPr lang="ja-JP" altLang="en-US">
                    <a:noFill/>
                  </a:rPr>
                  <a:t> </a:t>
                </a:r>
              </a:p>
            </p:txBody>
          </p:sp>
        </mc:Fallback>
      </mc:AlternateContent>
      <p:sp>
        <p:nvSpPr>
          <p:cNvPr id="12" name="右中かっこ 11">
            <a:extLst>
              <a:ext uri="{FF2B5EF4-FFF2-40B4-BE49-F238E27FC236}">
                <a16:creationId xmlns:a16="http://schemas.microsoft.com/office/drawing/2014/main" id="{9E49BC34-768D-B2F3-5F13-9A019C56B61A}"/>
              </a:ext>
            </a:extLst>
          </p:cNvPr>
          <p:cNvSpPr/>
          <p:nvPr/>
        </p:nvSpPr>
        <p:spPr>
          <a:xfrm rot="5400000">
            <a:off x="1426236" y="4960013"/>
            <a:ext cx="326990" cy="2404214"/>
          </a:xfrm>
          <a:prstGeom prst="rightBrace">
            <a:avLst>
              <a:gd name="adj1" fmla="val 67831"/>
              <a:gd name="adj2" fmla="val 50000"/>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CC29A1F5-3D74-8B96-296A-367822FA9A61}"/>
                  </a:ext>
                </a:extLst>
              </p:cNvPr>
              <p:cNvSpPr txBox="1"/>
              <p:nvPr/>
            </p:nvSpPr>
            <p:spPr>
              <a:xfrm>
                <a:off x="1028300" y="6344226"/>
                <a:ext cx="949299" cy="430887"/>
              </a:xfrm>
              <a:prstGeom prst="rect">
                <a:avLst/>
              </a:prstGeom>
              <a:noFill/>
            </p:spPr>
            <p:txBody>
              <a:bodyPr wrap="none" lIns="0" tIns="0" rIns="0" bIns="0" rtlCol="0">
                <a:spAutoFit/>
              </a:bodyPr>
              <a:lstStyle/>
              <a:p>
                <a:r>
                  <a:rPr kumimoji="1" lang="ja-JP" altLang="en-US" sz="2800" b="0" dirty="0">
                    <a:solidFill>
                      <a:srgbClr val="FF0000"/>
                    </a:solidFill>
                  </a:rPr>
                  <a:t>面積</a:t>
                </a:r>
                <a14:m>
                  <m:oMath xmlns:m="http://schemas.openxmlformats.org/officeDocument/2006/math">
                    <m:r>
                      <a:rPr kumimoji="1" lang="en-US" altLang="ja-JP" sz="2800" b="0" i="1" smtClean="0">
                        <a:solidFill>
                          <a:srgbClr val="FF0000"/>
                        </a:solidFill>
                        <a:latin typeface="Cambria Math" panose="02040503050406030204" pitchFamily="18" charset="0"/>
                      </a:rPr>
                      <m:t>𝐴</m:t>
                    </m:r>
                  </m:oMath>
                </a14:m>
                <a:endParaRPr kumimoji="1" lang="ja-JP" altLang="en-US" sz="2800" dirty="0">
                  <a:solidFill>
                    <a:srgbClr val="FF0000"/>
                  </a:solidFill>
                </a:endParaRPr>
              </a:p>
            </p:txBody>
          </p:sp>
        </mc:Choice>
        <mc:Fallback xmlns="">
          <p:sp>
            <p:nvSpPr>
              <p:cNvPr id="14" name="テキスト ボックス 13">
                <a:extLst>
                  <a:ext uri="{FF2B5EF4-FFF2-40B4-BE49-F238E27FC236}">
                    <a16:creationId xmlns:a16="http://schemas.microsoft.com/office/drawing/2014/main" id="{CC29A1F5-3D74-8B96-296A-367822FA9A61}"/>
                  </a:ext>
                </a:extLst>
              </p:cNvPr>
              <p:cNvSpPr txBox="1">
                <a:spLocks noRot="1" noChangeAspect="1" noMove="1" noResize="1" noEditPoints="1" noAdjustHandles="1" noChangeArrowheads="1" noChangeShapeType="1" noTextEdit="1"/>
              </p:cNvSpPr>
              <p:nvPr/>
            </p:nvSpPr>
            <p:spPr>
              <a:xfrm>
                <a:off x="1028300" y="6344226"/>
                <a:ext cx="949299" cy="430887"/>
              </a:xfrm>
              <a:prstGeom prst="rect">
                <a:avLst/>
              </a:prstGeom>
              <a:blipFill>
                <a:blip r:embed="rId5"/>
                <a:stretch>
                  <a:fillRect l="-23226" t="-24286" b="-51429"/>
                </a:stretch>
              </a:blipFill>
            </p:spPr>
            <p:txBody>
              <a:bodyPr/>
              <a:lstStyle/>
              <a:p>
                <a:r>
                  <a:rPr lang="ja-JP" altLang="en-US">
                    <a:noFill/>
                  </a:rPr>
                  <a:t> </a:t>
                </a:r>
              </a:p>
            </p:txBody>
          </p:sp>
        </mc:Fallback>
      </mc:AlternateContent>
      <p:sp>
        <p:nvSpPr>
          <p:cNvPr id="15" name="右中かっこ 14">
            <a:extLst>
              <a:ext uri="{FF2B5EF4-FFF2-40B4-BE49-F238E27FC236}">
                <a16:creationId xmlns:a16="http://schemas.microsoft.com/office/drawing/2014/main" id="{2FCF8EFF-2ABB-9EA6-56EE-77AF31F07F58}"/>
              </a:ext>
            </a:extLst>
          </p:cNvPr>
          <p:cNvSpPr/>
          <p:nvPr/>
        </p:nvSpPr>
        <p:spPr>
          <a:xfrm rot="5400000">
            <a:off x="1453925" y="5190565"/>
            <a:ext cx="245673" cy="633105"/>
          </a:xfrm>
          <a:prstGeom prst="rightBrace">
            <a:avLst>
              <a:gd name="adj1" fmla="val 20316"/>
              <a:gd name="adj2" fmla="val 50000"/>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B20DECCB-D9DA-91FA-9672-F587C01825AB}"/>
                  </a:ext>
                </a:extLst>
              </p:cNvPr>
              <p:cNvSpPr txBox="1"/>
              <p:nvPr/>
            </p:nvSpPr>
            <p:spPr>
              <a:xfrm>
                <a:off x="1141788" y="5562771"/>
                <a:ext cx="927305" cy="430887"/>
              </a:xfrm>
              <a:prstGeom prst="rect">
                <a:avLst/>
              </a:prstGeom>
              <a:noFill/>
            </p:spPr>
            <p:txBody>
              <a:bodyPr wrap="none" lIns="0" tIns="0" rIns="0" bIns="0" rtlCol="0">
                <a:spAutoFit/>
              </a:bodyPr>
              <a:lstStyle/>
              <a:p>
                <a:r>
                  <a:rPr kumimoji="1" lang="ja-JP" altLang="en-US" sz="2800" b="0" dirty="0">
                    <a:solidFill>
                      <a:srgbClr val="FF0000"/>
                    </a:solidFill>
                  </a:rPr>
                  <a:t>面積</a:t>
                </a:r>
                <a14:m>
                  <m:oMath xmlns:m="http://schemas.openxmlformats.org/officeDocument/2006/math">
                    <m:r>
                      <a:rPr kumimoji="1" lang="en-US" altLang="ja-JP" sz="2800" b="0" i="1" smtClean="0">
                        <a:solidFill>
                          <a:srgbClr val="FF0000"/>
                        </a:solidFill>
                        <a:latin typeface="Cambria Math" panose="02040503050406030204" pitchFamily="18" charset="0"/>
                      </a:rPr>
                      <m:t>𝑎</m:t>
                    </m:r>
                  </m:oMath>
                </a14:m>
                <a:endParaRPr kumimoji="1" lang="ja-JP" altLang="en-US" sz="2800" dirty="0">
                  <a:solidFill>
                    <a:srgbClr val="FF0000"/>
                  </a:solidFill>
                </a:endParaRPr>
              </a:p>
            </p:txBody>
          </p:sp>
        </mc:Choice>
        <mc:Fallback xmlns="">
          <p:sp>
            <p:nvSpPr>
              <p:cNvPr id="16" name="テキスト ボックス 15">
                <a:extLst>
                  <a:ext uri="{FF2B5EF4-FFF2-40B4-BE49-F238E27FC236}">
                    <a16:creationId xmlns:a16="http://schemas.microsoft.com/office/drawing/2014/main" id="{B20DECCB-D9DA-91FA-9672-F587C01825AB}"/>
                  </a:ext>
                </a:extLst>
              </p:cNvPr>
              <p:cNvSpPr txBox="1">
                <a:spLocks noRot="1" noChangeAspect="1" noMove="1" noResize="1" noEditPoints="1" noAdjustHandles="1" noChangeArrowheads="1" noChangeShapeType="1" noTextEdit="1"/>
              </p:cNvSpPr>
              <p:nvPr/>
            </p:nvSpPr>
            <p:spPr>
              <a:xfrm>
                <a:off x="1141788" y="5562771"/>
                <a:ext cx="927305" cy="430887"/>
              </a:xfrm>
              <a:prstGeom prst="rect">
                <a:avLst/>
              </a:prstGeom>
              <a:blipFill>
                <a:blip r:embed="rId6"/>
                <a:stretch>
                  <a:fillRect l="-23026" t="-24286" b="-51429"/>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20DD70F3-339C-7EF9-2780-781DCC707574}"/>
              </a:ext>
            </a:extLst>
          </p:cNvPr>
          <p:cNvSpPr txBox="1"/>
          <p:nvPr/>
        </p:nvSpPr>
        <p:spPr>
          <a:xfrm>
            <a:off x="1133013" y="2066978"/>
            <a:ext cx="902811" cy="307777"/>
          </a:xfrm>
          <a:prstGeom prst="rect">
            <a:avLst/>
          </a:prstGeom>
          <a:noFill/>
        </p:spPr>
        <p:txBody>
          <a:bodyPr wrap="none" rtlCol="0">
            <a:spAutoFit/>
          </a:bodyPr>
          <a:lstStyle/>
          <a:p>
            <a:r>
              <a:rPr lang="ja-JP" altLang="en-US" sz="1400" b="1" dirty="0">
                <a:solidFill>
                  <a:schemeClr val="accent1"/>
                </a:solidFill>
              </a:rPr>
              <a:t>超伝導体</a:t>
            </a:r>
            <a:endParaRPr kumimoji="1" lang="ja-JP" altLang="en-US" sz="1400" b="1" dirty="0">
              <a:solidFill>
                <a:schemeClr val="accent1"/>
              </a:solidFill>
            </a:endParaRPr>
          </a:p>
        </p:txBody>
      </p:sp>
      <p:cxnSp>
        <p:nvCxnSpPr>
          <p:cNvPr id="18" name="Straight Arrow Connector 39">
            <a:extLst>
              <a:ext uri="{FF2B5EF4-FFF2-40B4-BE49-F238E27FC236}">
                <a16:creationId xmlns:a16="http://schemas.microsoft.com/office/drawing/2014/main" id="{1F6687CD-1771-C312-CAC0-42C2CD0CA158}"/>
              </a:ext>
            </a:extLst>
          </p:cNvPr>
          <p:cNvCxnSpPr/>
          <p:nvPr/>
        </p:nvCxnSpPr>
        <p:spPr>
          <a:xfrm flipV="1">
            <a:off x="568713" y="2322758"/>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39">
            <a:extLst>
              <a:ext uri="{FF2B5EF4-FFF2-40B4-BE49-F238E27FC236}">
                <a16:creationId xmlns:a16="http://schemas.microsoft.com/office/drawing/2014/main" id="{4C76DFF2-1D67-6778-77FA-DB9BEAD322D0}"/>
              </a:ext>
            </a:extLst>
          </p:cNvPr>
          <p:cNvCxnSpPr/>
          <p:nvPr/>
        </p:nvCxnSpPr>
        <p:spPr>
          <a:xfrm flipV="1">
            <a:off x="886483" y="2338970"/>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39">
            <a:extLst>
              <a:ext uri="{FF2B5EF4-FFF2-40B4-BE49-F238E27FC236}">
                <a16:creationId xmlns:a16="http://schemas.microsoft.com/office/drawing/2014/main" id="{E3D8CB73-5D61-2D85-6CB3-DA192F07F663}"/>
              </a:ext>
            </a:extLst>
          </p:cNvPr>
          <p:cNvCxnSpPr/>
          <p:nvPr/>
        </p:nvCxnSpPr>
        <p:spPr>
          <a:xfrm flipV="1">
            <a:off x="1155616" y="2325998"/>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9">
            <a:extLst>
              <a:ext uri="{FF2B5EF4-FFF2-40B4-BE49-F238E27FC236}">
                <a16:creationId xmlns:a16="http://schemas.microsoft.com/office/drawing/2014/main" id="{580F96CB-1BC7-7B77-245A-0328C2A41048}"/>
              </a:ext>
            </a:extLst>
          </p:cNvPr>
          <p:cNvCxnSpPr/>
          <p:nvPr/>
        </p:nvCxnSpPr>
        <p:spPr>
          <a:xfrm flipV="1">
            <a:off x="1995434" y="2319514"/>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39">
            <a:extLst>
              <a:ext uri="{FF2B5EF4-FFF2-40B4-BE49-F238E27FC236}">
                <a16:creationId xmlns:a16="http://schemas.microsoft.com/office/drawing/2014/main" id="{7AF33435-936A-5DDC-0277-F776AD213624}"/>
              </a:ext>
            </a:extLst>
          </p:cNvPr>
          <p:cNvCxnSpPr/>
          <p:nvPr/>
        </p:nvCxnSpPr>
        <p:spPr>
          <a:xfrm flipV="1">
            <a:off x="2313204" y="2335726"/>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39">
            <a:extLst>
              <a:ext uri="{FF2B5EF4-FFF2-40B4-BE49-F238E27FC236}">
                <a16:creationId xmlns:a16="http://schemas.microsoft.com/office/drawing/2014/main" id="{72C09CA5-449C-2E5E-C951-A8650398EBA1}"/>
              </a:ext>
            </a:extLst>
          </p:cNvPr>
          <p:cNvCxnSpPr/>
          <p:nvPr/>
        </p:nvCxnSpPr>
        <p:spPr>
          <a:xfrm flipV="1">
            <a:off x="2582337" y="2322754"/>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円柱 23">
            <a:extLst>
              <a:ext uri="{FF2B5EF4-FFF2-40B4-BE49-F238E27FC236}">
                <a16:creationId xmlns:a16="http://schemas.microsoft.com/office/drawing/2014/main" id="{2AC2FFCA-8C84-168C-D28B-0FA290D08D28}"/>
              </a:ext>
            </a:extLst>
          </p:cNvPr>
          <p:cNvSpPr/>
          <p:nvPr/>
        </p:nvSpPr>
        <p:spPr>
          <a:xfrm>
            <a:off x="9660267" y="2085547"/>
            <a:ext cx="2451370" cy="3268493"/>
          </a:xfrm>
          <a:prstGeom prst="ca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0CD6DD00-5F53-5508-CE2D-3D4349BB38EF}"/>
              </a:ext>
            </a:extLst>
          </p:cNvPr>
          <p:cNvSpPr txBox="1"/>
          <p:nvPr/>
        </p:nvSpPr>
        <p:spPr>
          <a:xfrm>
            <a:off x="10511180" y="2066978"/>
            <a:ext cx="902811" cy="307777"/>
          </a:xfrm>
          <a:prstGeom prst="rect">
            <a:avLst/>
          </a:prstGeom>
          <a:noFill/>
        </p:spPr>
        <p:txBody>
          <a:bodyPr wrap="none" rtlCol="0">
            <a:spAutoFit/>
          </a:bodyPr>
          <a:lstStyle/>
          <a:p>
            <a:r>
              <a:rPr kumimoji="1" lang="ja-JP" altLang="en-US" sz="1400" b="1" dirty="0">
                <a:solidFill>
                  <a:schemeClr val="bg1">
                    <a:lumMod val="50000"/>
                  </a:schemeClr>
                </a:solidFill>
              </a:rPr>
              <a:t>常伝導体</a:t>
            </a:r>
          </a:p>
        </p:txBody>
      </p:sp>
      <p:cxnSp>
        <p:nvCxnSpPr>
          <p:cNvPr id="30" name="Straight Arrow Connector 39">
            <a:extLst>
              <a:ext uri="{FF2B5EF4-FFF2-40B4-BE49-F238E27FC236}">
                <a16:creationId xmlns:a16="http://schemas.microsoft.com/office/drawing/2014/main" id="{562A16C0-1952-7562-BED0-A3C3E534BD15}"/>
              </a:ext>
            </a:extLst>
          </p:cNvPr>
          <p:cNvCxnSpPr/>
          <p:nvPr/>
        </p:nvCxnSpPr>
        <p:spPr>
          <a:xfrm flipV="1">
            <a:off x="9869056" y="2322758"/>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9">
            <a:extLst>
              <a:ext uri="{FF2B5EF4-FFF2-40B4-BE49-F238E27FC236}">
                <a16:creationId xmlns:a16="http://schemas.microsoft.com/office/drawing/2014/main" id="{4F1CCE07-8738-8278-1ADC-054B4279B825}"/>
              </a:ext>
            </a:extLst>
          </p:cNvPr>
          <p:cNvCxnSpPr/>
          <p:nvPr/>
        </p:nvCxnSpPr>
        <p:spPr>
          <a:xfrm flipV="1">
            <a:off x="10206282" y="2338970"/>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9">
            <a:extLst>
              <a:ext uri="{FF2B5EF4-FFF2-40B4-BE49-F238E27FC236}">
                <a16:creationId xmlns:a16="http://schemas.microsoft.com/office/drawing/2014/main" id="{78CDD7D5-CA62-5CFB-6F33-022F56AB0B76}"/>
              </a:ext>
            </a:extLst>
          </p:cNvPr>
          <p:cNvCxnSpPr/>
          <p:nvPr/>
        </p:nvCxnSpPr>
        <p:spPr>
          <a:xfrm flipV="1">
            <a:off x="10553236" y="2325998"/>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9">
            <a:extLst>
              <a:ext uri="{FF2B5EF4-FFF2-40B4-BE49-F238E27FC236}">
                <a16:creationId xmlns:a16="http://schemas.microsoft.com/office/drawing/2014/main" id="{556FC885-1854-97AC-BD36-0537C24F7CE3}"/>
              </a:ext>
            </a:extLst>
          </p:cNvPr>
          <p:cNvCxnSpPr/>
          <p:nvPr/>
        </p:nvCxnSpPr>
        <p:spPr>
          <a:xfrm flipV="1">
            <a:off x="10945578" y="2343831"/>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9">
            <a:extLst>
              <a:ext uri="{FF2B5EF4-FFF2-40B4-BE49-F238E27FC236}">
                <a16:creationId xmlns:a16="http://schemas.microsoft.com/office/drawing/2014/main" id="{BD97AA03-198D-2C0F-1A42-845BFA2DFE09}"/>
              </a:ext>
            </a:extLst>
          </p:cNvPr>
          <p:cNvCxnSpPr/>
          <p:nvPr/>
        </p:nvCxnSpPr>
        <p:spPr>
          <a:xfrm flipV="1">
            <a:off x="11418995" y="2308649"/>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9">
            <a:extLst>
              <a:ext uri="{FF2B5EF4-FFF2-40B4-BE49-F238E27FC236}">
                <a16:creationId xmlns:a16="http://schemas.microsoft.com/office/drawing/2014/main" id="{A84F0DCD-EB55-C0CD-1AEC-28D8ADF4E11C}"/>
              </a:ext>
            </a:extLst>
          </p:cNvPr>
          <p:cNvCxnSpPr/>
          <p:nvPr/>
        </p:nvCxnSpPr>
        <p:spPr>
          <a:xfrm flipV="1">
            <a:off x="11902136" y="2322754"/>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5388D39-4450-F257-037B-83873D559C9C}"/>
              </a:ext>
            </a:extLst>
          </p:cNvPr>
          <p:cNvSpPr txBox="1"/>
          <p:nvPr/>
        </p:nvSpPr>
        <p:spPr>
          <a:xfrm>
            <a:off x="10080910" y="5445285"/>
            <a:ext cx="1800493" cy="646331"/>
          </a:xfrm>
          <a:prstGeom prst="rect">
            <a:avLst/>
          </a:prstGeom>
          <a:noFill/>
        </p:spPr>
        <p:txBody>
          <a:bodyPr wrap="none" rtlCol="0">
            <a:spAutoFit/>
          </a:bodyPr>
          <a:lstStyle/>
          <a:p>
            <a:r>
              <a:rPr kumimoji="1" lang="ja-JP" altLang="en-US" dirty="0"/>
              <a:t>もし常伝導体を</a:t>
            </a:r>
            <a:endParaRPr kumimoji="1" lang="en-US" altLang="ja-JP" dirty="0"/>
          </a:p>
          <a:p>
            <a:r>
              <a:rPr kumimoji="1" lang="ja-JP" altLang="en-US" dirty="0"/>
              <a:t>入れていたなら</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A5CD358C-DA86-E172-FAF5-2F39BFFADEEE}"/>
                  </a:ext>
                </a:extLst>
              </p:cNvPr>
              <p:cNvSpPr txBox="1"/>
              <p:nvPr/>
            </p:nvSpPr>
            <p:spPr>
              <a:xfrm>
                <a:off x="3829026" y="5402810"/>
                <a:ext cx="5811537" cy="1456681"/>
              </a:xfrm>
              <a:prstGeom prst="rect">
                <a:avLst/>
              </a:prstGeom>
              <a:noFill/>
            </p:spPr>
            <p:txBody>
              <a:bodyPr wrap="square">
                <a:spAutoFit/>
              </a:bodyPr>
              <a:lstStyle/>
              <a:p>
                <a:r>
                  <a:rPr lang="ja-JP" altLang="en-US" sz="2400" dirty="0"/>
                  <a:t>その結果、</a:t>
                </a:r>
                <a:endParaRPr lang="en-US" altLang="ja-JP" sz="2400" dirty="0"/>
              </a:p>
              <a:p>
                <a:r>
                  <a:rPr lang="ja-JP" altLang="en-US" sz="2400" dirty="0">
                    <a:solidFill>
                      <a:srgbClr val="FF0000"/>
                    </a:solidFill>
                  </a:rPr>
                  <a:t>磁場のエネルギー密度（</a:t>
                </a:r>
                <a14:m>
                  <m:oMath xmlns:m="http://schemas.openxmlformats.org/officeDocument/2006/math">
                    <m:f>
                      <m:fPr>
                        <m:type m:val="lin"/>
                        <m:ctrlPr>
                          <a:rPr lang="ja-JP" altLang="en-US" sz="2400" i="1" smtClean="0">
                            <a:solidFill>
                              <a:srgbClr val="FF0000"/>
                            </a:solidFill>
                            <a:latin typeface="Cambria Math" panose="02040503050406030204" pitchFamily="18" charset="0"/>
                          </a:rPr>
                        </m:ctrlPr>
                      </m:fPr>
                      <m:num>
                        <m:sSup>
                          <m:sSupPr>
                            <m:ctrlPr>
                              <a:rPr lang="en-US" altLang="ja-JP" sz="2400" b="0" i="1" smtClean="0">
                                <a:solidFill>
                                  <a:srgbClr val="FF0000"/>
                                </a:solidFill>
                                <a:latin typeface="Cambria Math" panose="02040503050406030204" pitchFamily="18" charset="0"/>
                              </a:rPr>
                            </m:ctrlPr>
                          </m:sSupPr>
                          <m:e>
                            <m:r>
                              <a:rPr lang="en-US" altLang="ja-JP" sz="2400" b="0" i="1" smtClean="0">
                                <a:solidFill>
                                  <a:srgbClr val="FF0000"/>
                                </a:solidFill>
                                <a:latin typeface="Cambria Math" panose="02040503050406030204" pitchFamily="18" charset="0"/>
                              </a:rPr>
                              <m:t>𝐵</m:t>
                            </m:r>
                          </m:e>
                          <m:sup>
                            <m:r>
                              <a:rPr lang="en-US" altLang="ja-JP" sz="2400" b="0" i="1" smtClean="0">
                                <a:solidFill>
                                  <a:srgbClr val="FF0000"/>
                                </a:solidFill>
                                <a:latin typeface="Cambria Math" panose="02040503050406030204" pitchFamily="18" charset="0"/>
                              </a:rPr>
                              <m:t>2</m:t>
                            </m:r>
                          </m:sup>
                        </m:sSup>
                      </m:num>
                      <m:den>
                        <m:r>
                          <a:rPr lang="en-US" altLang="ja-JP" sz="2400" b="0" i="1" smtClean="0">
                            <a:solidFill>
                              <a:srgbClr val="FF0000"/>
                            </a:solidFill>
                            <a:latin typeface="Cambria Math" panose="02040503050406030204" pitchFamily="18" charset="0"/>
                          </a:rPr>
                          <m:t>2</m:t>
                        </m:r>
                        <m:sSub>
                          <m:sSubPr>
                            <m:ctrlPr>
                              <a:rPr lang="en-US" altLang="ja-JP" sz="2400" b="0" i="1" smtClean="0">
                                <a:solidFill>
                                  <a:srgbClr val="FF0000"/>
                                </a:solidFill>
                                <a:latin typeface="Cambria Math" panose="02040503050406030204" pitchFamily="18" charset="0"/>
                              </a:rPr>
                            </m:ctrlPr>
                          </m:sSubPr>
                          <m:e>
                            <m:r>
                              <a:rPr lang="en-US" altLang="ja-JP" sz="2400" b="0" i="1" smtClean="0">
                                <a:solidFill>
                                  <a:srgbClr val="FF0000"/>
                                </a:solidFill>
                                <a:latin typeface="Cambria Math" panose="02040503050406030204" pitchFamily="18" charset="0"/>
                              </a:rPr>
                              <m:t>𝜇</m:t>
                            </m:r>
                          </m:e>
                          <m:sub>
                            <m:r>
                              <a:rPr lang="en-US" altLang="ja-JP" sz="2400" b="0" i="1" smtClean="0">
                                <a:solidFill>
                                  <a:srgbClr val="FF0000"/>
                                </a:solidFill>
                                <a:latin typeface="Cambria Math" panose="02040503050406030204" pitchFamily="18" charset="0"/>
                              </a:rPr>
                              <m:t>0</m:t>
                            </m:r>
                          </m:sub>
                        </m:sSub>
                      </m:den>
                    </m:f>
                  </m:oMath>
                </a14:m>
                <a:r>
                  <a:rPr lang="ja-JP" altLang="en-US" sz="2400" dirty="0">
                    <a:solidFill>
                      <a:srgbClr val="FF0000"/>
                    </a:solidFill>
                  </a:rPr>
                  <a:t>）は、</a:t>
                </a:r>
                <a:endParaRPr lang="en-US" altLang="ja-JP" sz="2400" dirty="0">
                  <a:solidFill>
                    <a:srgbClr val="FF0000"/>
                  </a:solidFill>
                </a:endParaRPr>
              </a:p>
              <a:p>
                <a14:m>
                  <m:oMath xmlns:m="http://schemas.openxmlformats.org/officeDocument/2006/math">
                    <m:sSup>
                      <m:sSupPr>
                        <m:ctrlPr>
                          <a:rPr lang="en-US" altLang="ja-JP" sz="2400" b="0" i="1" smtClean="0">
                            <a:solidFill>
                              <a:srgbClr val="FF0000"/>
                            </a:solidFill>
                            <a:latin typeface="Cambria Math" panose="02040503050406030204" pitchFamily="18" charset="0"/>
                          </a:rPr>
                        </m:ctrlPr>
                      </m:sSupPr>
                      <m:e>
                        <m:d>
                          <m:dPr>
                            <m:ctrlPr>
                              <a:rPr lang="en-US" altLang="ja-JP" sz="2400" i="1" smtClean="0">
                                <a:solidFill>
                                  <a:srgbClr val="FF0000"/>
                                </a:solidFill>
                                <a:latin typeface="Cambria Math" panose="02040503050406030204" pitchFamily="18" charset="0"/>
                              </a:rPr>
                            </m:ctrlPr>
                          </m:dPr>
                          <m:e>
                            <m:r>
                              <a:rPr lang="en-US" altLang="ja-JP" sz="2400" i="1" dirty="0">
                                <a:solidFill>
                                  <a:srgbClr val="FF0000"/>
                                </a:solidFill>
                                <a:latin typeface="Cambria Math" panose="02040503050406030204" pitchFamily="18" charset="0"/>
                              </a:rPr>
                              <m:t>1+</m:t>
                            </m:r>
                            <m:f>
                              <m:fPr>
                                <m:ctrlPr>
                                  <a:rPr lang="en-US" altLang="ja-JP" sz="2400" i="1" dirty="0">
                                    <a:solidFill>
                                      <a:srgbClr val="FF0000"/>
                                    </a:solidFill>
                                    <a:latin typeface="Cambria Math" panose="02040503050406030204" pitchFamily="18" charset="0"/>
                                  </a:rPr>
                                </m:ctrlPr>
                              </m:fPr>
                              <m:num>
                                <m:r>
                                  <a:rPr lang="en-US" altLang="ja-JP" sz="2400" i="1" dirty="0">
                                    <a:solidFill>
                                      <a:srgbClr val="FF0000"/>
                                    </a:solidFill>
                                    <a:latin typeface="Cambria Math" panose="02040503050406030204" pitchFamily="18" charset="0"/>
                                  </a:rPr>
                                  <m:t>𝑎</m:t>
                                </m:r>
                              </m:num>
                              <m:den>
                                <m:r>
                                  <a:rPr lang="en-US" altLang="ja-JP" sz="2400" i="1" dirty="0">
                                    <a:solidFill>
                                      <a:srgbClr val="FF0000"/>
                                    </a:solidFill>
                                    <a:latin typeface="Cambria Math" panose="02040503050406030204" pitchFamily="18" charset="0"/>
                                  </a:rPr>
                                  <m:t>𝐴</m:t>
                                </m:r>
                              </m:den>
                            </m:f>
                          </m:e>
                        </m:d>
                      </m:e>
                      <m:sup>
                        <m:r>
                          <a:rPr lang="en-US" altLang="ja-JP" sz="2400" b="0" i="1" smtClean="0">
                            <a:solidFill>
                              <a:srgbClr val="FF0000"/>
                            </a:solidFill>
                            <a:latin typeface="Cambria Math" panose="02040503050406030204" pitchFamily="18" charset="0"/>
                          </a:rPr>
                          <m:t>2</m:t>
                        </m:r>
                      </m:sup>
                    </m:sSup>
                  </m:oMath>
                </a14:m>
                <a:r>
                  <a:rPr lang="ja-JP" altLang="en-US" sz="2400" dirty="0">
                    <a:solidFill>
                      <a:srgbClr val="FF0000"/>
                    </a:solidFill>
                  </a:rPr>
                  <a:t> 倍だけ大きくなる</a:t>
                </a:r>
                <a:r>
                  <a:rPr lang="ja-JP" altLang="en-US" sz="2400" dirty="0"/>
                  <a:t>。</a:t>
                </a:r>
              </a:p>
            </p:txBody>
          </p:sp>
        </mc:Choice>
        <mc:Fallback xmlns="">
          <p:sp>
            <p:nvSpPr>
              <p:cNvPr id="5" name="テキスト ボックス 4">
                <a:extLst>
                  <a:ext uri="{FF2B5EF4-FFF2-40B4-BE49-F238E27FC236}">
                    <a16:creationId xmlns:a16="http://schemas.microsoft.com/office/drawing/2014/main" id="{A5CD358C-DA86-E172-FAF5-2F39BFFADEEE}"/>
                  </a:ext>
                </a:extLst>
              </p:cNvPr>
              <p:cNvSpPr txBox="1">
                <a:spLocks noRot="1" noChangeAspect="1" noMove="1" noResize="1" noEditPoints="1" noAdjustHandles="1" noChangeArrowheads="1" noChangeShapeType="1" noTextEdit="1"/>
              </p:cNvSpPr>
              <p:nvPr/>
            </p:nvSpPr>
            <p:spPr>
              <a:xfrm>
                <a:off x="3829026" y="5402810"/>
                <a:ext cx="5811537" cy="1456681"/>
              </a:xfrm>
              <a:prstGeom prst="rect">
                <a:avLst/>
              </a:prstGeom>
              <a:blipFill>
                <a:blip r:embed="rId7"/>
                <a:stretch>
                  <a:fillRect l="-1574" t="-14644" b="-17573"/>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E3EC1A8B-5619-9A64-2958-9F6B2F72A49A}"/>
              </a:ext>
            </a:extLst>
          </p:cNvPr>
          <p:cNvSpPr txBox="1"/>
          <p:nvPr/>
        </p:nvSpPr>
        <p:spPr>
          <a:xfrm>
            <a:off x="29184" y="41659"/>
            <a:ext cx="2762654" cy="400110"/>
          </a:xfrm>
          <a:prstGeom prst="rect">
            <a:avLst/>
          </a:prstGeom>
          <a:noFill/>
          <a:ln w="9525">
            <a:solidFill>
              <a:schemeClr val="tx1"/>
            </a:solidFill>
          </a:ln>
        </p:spPr>
        <p:txBody>
          <a:bodyPr wrap="square">
            <a:spAutoFit/>
          </a:bodyPr>
          <a:lstStyle/>
          <a:p>
            <a:pPr algn="ctr"/>
            <a:r>
              <a:rPr lang="en-US" altLang="ja-JP" sz="2000" b="1" dirty="0"/>
              <a:t>3.4 </a:t>
            </a:r>
            <a:r>
              <a:rPr lang="ja-JP" altLang="en-US" sz="2000" b="1" dirty="0"/>
              <a:t>熱力学的臨界磁場</a:t>
            </a:r>
            <a:endParaRPr kumimoji="1" lang="en-US" altLang="ja-JP" sz="2000" b="1" dirty="0"/>
          </a:p>
        </p:txBody>
      </p:sp>
    </p:spTree>
    <p:extLst>
      <p:ext uri="{BB962C8B-B14F-4D97-AF65-F5344CB8AC3E}">
        <p14:creationId xmlns:p14="http://schemas.microsoft.com/office/powerpoint/2010/main" val="552186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CA6AE7A-8B96-51B3-DA10-8BB442643D08}"/>
              </a:ext>
            </a:extLst>
          </p:cNvPr>
          <p:cNvSpPr txBox="1"/>
          <p:nvPr/>
        </p:nvSpPr>
        <p:spPr>
          <a:xfrm>
            <a:off x="19456" y="19456"/>
            <a:ext cx="1503938" cy="400110"/>
          </a:xfrm>
          <a:prstGeom prst="rect">
            <a:avLst/>
          </a:prstGeom>
          <a:noFill/>
          <a:ln>
            <a:solidFill>
              <a:schemeClr val="tx1"/>
            </a:solidFill>
          </a:ln>
        </p:spPr>
        <p:txBody>
          <a:bodyPr wrap="none" rtlCol="0">
            <a:spAutoFit/>
          </a:bodyPr>
          <a:lstStyle/>
          <a:p>
            <a:r>
              <a:rPr kumimoji="1" lang="en-US" altLang="ja-JP" sz="2000" b="1" dirty="0"/>
              <a:t>1. </a:t>
            </a:r>
            <a:r>
              <a:rPr kumimoji="1" lang="ja-JP" altLang="en-US" sz="2000" b="1" dirty="0"/>
              <a:t>はじめに</a:t>
            </a:r>
          </a:p>
        </p:txBody>
      </p:sp>
      <p:sp>
        <p:nvSpPr>
          <p:cNvPr id="3" name="テキスト ボックス 2">
            <a:extLst>
              <a:ext uri="{FF2B5EF4-FFF2-40B4-BE49-F238E27FC236}">
                <a16:creationId xmlns:a16="http://schemas.microsoft.com/office/drawing/2014/main" id="{8CB2BF76-2980-C7F3-267C-14A593CF788B}"/>
              </a:ext>
            </a:extLst>
          </p:cNvPr>
          <p:cNvSpPr txBox="1"/>
          <p:nvPr/>
        </p:nvSpPr>
        <p:spPr>
          <a:xfrm>
            <a:off x="0" y="975360"/>
            <a:ext cx="12191999" cy="5262979"/>
          </a:xfrm>
          <a:prstGeom prst="rect">
            <a:avLst/>
          </a:prstGeom>
          <a:noFill/>
        </p:spPr>
        <p:txBody>
          <a:bodyPr wrap="square" rtlCol="0">
            <a:spAutoFit/>
          </a:bodyPr>
          <a:lstStyle/>
          <a:p>
            <a:pPr marL="457200" indent="-457200">
              <a:buFont typeface="Wingdings" panose="05000000000000000000" pitchFamily="2" charset="2"/>
              <a:buChar char="l"/>
            </a:pPr>
            <a:r>
              <a:rPr kumimoji="1" lang="ja-JP" altLang="en-US" sz="2800" dirty="0"/>
              <a:t>スライド左上に　　　　　と書かれているページは</a:t>
            </a:r>
            <a:r>
              <a:rPr kumimoji="1" lang="ja-JP" altLang="en-US" sz="2800" b="1" dirty="0"/>
              <a:t>本講義のレベルを超えた詳細な計算を必要とする部分</a:t>
            </a:r>
            <a:r>
              <a:rPr kumimoji="1" lang="ja-JP" altLang="en-US" sz="2800" dirty="0"/>
              <a:t>なので、雰囲気だけ分かってもらえれば良いと思っています。</a:t>
            </a:r>
          </a:p>
          <a:p>
            <a:pPr marL="457200" indent="-457200">
              <a:buFont typeface="Wingdings" panose="05000000000000000000" pitchFamily="2" charset="2"/>
              <a:buChar char="l"/>
            </a:pPr>
            <a:endParaRPr kumimoji="1" lang="en-US" altLang="ja-JP" sz="2800" dirty="0"/>
          </a:p>
          <a:p>
            <a:pPr marL="457200" indent="-457200">
              <a:buFont typeface="Wingdings" panose="05000000000000000000" pitchFamily="2" charset="2"/>
              <a:buChar char="l"/>
            </a:pPr>
            <a:endParaRPr lang="en-US" altLang="ja-JP" sz="2800" dirty="0"/>
          </a:p>
          <a:p>
            <a:pPr marL="457200" indent="-457200">
              <a:buFont typeface="Wingdings" panose="05000000000000000000" pitchFamily="2" charset="2"/>
              <a:buChar char="l"/>
            </a:pPr>
            <a:r>
              <a:rPr kumimoji="1" lang="ja-JP" altLang="en-US" sz="2800" dirty="0"/>
              <a:t>途中、英語ばかりのスライドが混じっているところがありますが、それらは、</a:t>
            </a:r>
            <a:r>
              <a:rPr kumimoji="1" lang="en-US" altLang="ja-JP" sz="2800" b="1" dirty="0"/>
              <a:t>2018</a:t>
            </a:r>
            <a:r>
              <a:rPr kumimoji="1" lang="ja-JP" altLang="en-US" sz="2800" b="1" dirty="0"/>
              <a:t>年に北京で行った講義のスライドを貼り付けているところです。興味のある方は、</a:t>
            </a:r>
            <a:r>
              <a:rPr kumimoji="1" lang="en-US" altLang="ja-JP" sz="2800" b="1" dirty="0"/>
              <a:t>ASSCA2018</a:t>
            </a:r>
            <a:r>
              <a:rPr kumimoji="1" lang="ja-JP" altLang="en-US" sz="2800" b="1" dirty="0"/>
              <a:t>（</a:t>
            </a:r>
            <a:r>
              <a:rPr kumimoji="1" lang="en-US" altLang="ja-JP" sz="2800" b="1" dirty="0"/>
              <a:t>@</a:t>
            </a:r>
            <a:r>
              <a:rPr kumimoji="1" lang="ja-JP" altLang="en-US" sz="2800" b="1" dirty="0"/>
              <a:t>北京）の講義スライドも覗いてみて下さい</a:t>
            </a:r>
            <a:r>
              <a:rPr kumimoji="1" lang="ja-JP" altLang="en-US" sz="2800" dirty="0"/>
              <a:t>。積層薄膜の解説は行っていませんが、他の話題について詳しく解説しています。</a:t>
            </a:r>
            <a:endParaRPr kumimoji="1" lang="en-US" altLang="ja-JP" sz="2800" dirty="0"/>
          </a:p>
          <a:p>
            <a:pPr marL="457200" indent="-457200">
              <a:buFont typeface="Wingdings" panose="05000000000000000000" pitchFamily="2" charset="2"/>
              <a:buChar char="l"/>
            </a:pPr>
            <a:endParaRPr kumimoji="1" lang="en-US" altLang="ja-JP" sz="2800" dirty="0"/>
          </a:p>
          <a:p>
            <a:pPr marL="457200" indent="-457200">
              <a:buFont typeface="Wingdings" panose="05000000000000000000" pitchFamily="2" charset="2"/>
              <a:buChar char="l"/>
            </a:pPr>
            <a:endParaRPr lang="en-US" altLang="ja-JP" sz="2800" dirty="0"/>
          </a:p>
        </p:txBody>
      </p:sp>
      <p:sp>
        <p:nvSpPr>
          <p:cNvPr id="4" name="テキスト ボックス 3">
            <a:extLst>
              <a:ext uri="{FF2B5EF4-FFF2-40B4-BE49-F238E27FC236}">
                <a16:creationId xmlns:a16="http://schemas.microsoft.com/office/drawing/2014/main" id="{C06B441C-F533-C54E-DA89-41C865486C9B}"/>
              </a:ext>
            </a:extLst>
          </p:cNvPr>
          <p:cNvSpPr txBox="1"/>
          <p:nvPr/>
        </p:nvSpPr>
        <p:spPr>
          <a:xfrm>
            <a:off x="3403765" y="834892"/>
            <a:ext cx="1005403" cy="584775"/>
          </a:xfrm>
          <a:prstGeom prst="rect">
            <a:avLst/>
          </a:prstGeom>
          <a:noFill/>
          <a:ln w="25400">
            <a:solidFill>
              <a:schemeClr val="tx1"/>
            </a:solidFill>
          </a:ln>
        </p:spPr>
        <p:txBody>
          <a:bodyPr wrap="none" rtlCol="0">
            <a:spAutoFit/>
          </a:bodyPr>
          <a:lstStyle/>
          <a:p>
            <a:r>
              <a:rPr kumimoji="1" lang="ja-JP" altLang="en-US" sz="3200" dirty="0"/>
              <a:t>補足</a:t>
            </a:r>
          </a:p>
        </p:txBody>
      </p:sp>
    </p:spTree>
    <p:extLst>
      <p:ext uri="{BB962C8B-B14F-4D97-AF65-F5344CB8AC3E}">
        <p14:creationId xmlns:p14="http://schemas.microsoft.com/office/powerpoint/2010/main" val="4089538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4F49D93-C86E-AFC0-5092-7E3715E773BC}"/>
              </a:ext>
            </a:extLst>
          </p:cNvPr>
          <p:cNvSpPr txBox="1"/>
          <p:nvPr/>
        </p:nvSpPr>
        <p:spPr>
          <a:xfrm>
            <a:off x="26577" y="693060"/>
            <a:ext cx="1495922" cy="707886"/>
          </a:xfrm>
          <a:prstGeom prst="rect">
            <a:avLst/>
          </a:prstGeom>
          <a:noFill/>
          <a:ln w="25400">
            <a:solidFill>
              <a:schemeClr val="tx1"/>
            </a:solidFill>
          </a:ln>
        </p:spPr>
        <p:txBody>
          <a:bodyPr wrap="none" rtlCol="0">
            <a:spAutoFit/>
          </a:bodyPr>
          <a:lstStyle/>
          <a:p>
            <a:r>
              <a:rPr kumimoji="1" lang="ja-JP" altLang="en-US" sz="4000" dirty="0"/>
              <a:t>問題</a:t>
            </a:r>
            <a:r>
              <a:rPr kumimoji="1" lang="en-US" altLang="ja-JP" sz="4000" dirty="0"/>
              <a:t>3</a:t>
            </a:r>
            <a:endParaRPr kumimoji="1" lang="ja-JP" altLang="en-US" sz="4000" dirty="0"/>
          </a:p>
        </p:txBody>
      </p:sp>
      <p:sp>
        <p:nvSpPr>
          <p:cNvPr id="4" name="テキスト ボックス 3">
            <a:extLst>
              <a:ext uri="{FF2B5EF4-FFF2-40B4-BE49-F238E27FC236}">
                <a16:creationId xmlns:a16="http://schemas.microsoft.com/office/drawing/2014/main" id="{4384ADB3-C7C6-AF85-BA75-C589215DE9B3}"/>
              </a:ext>
            </a:extLst>
          </p:cNvPr>
          <p:cNvSpPr txBox="1"/>
          <p:nvPr/>
        </p:nvSpPr>
        <p:spPr>
          <a:xfrm>
            <a:off x="1658334" y="845987"/>
            <a:ext cx="10533666" cy="954107"/>
          </a:xfrm>
          <a:prstGeom prst="rect">
            <a:avLst/>
          </a:prstGeom>
          <a:noFill/>
        </p:spPr>
        <p:txBody>
          <a:bodyPr wrap="square">
            <a:spAutoFit/>
          </a:bodyPr>
          <a:lstStyle/>
          <a:p>
            <a:r>
              <a:rPr lang="ja-JP" altLang="en-US" sz="2800" dirty="0"/>
              <a:t>中に超伝導体が置かれている場合と常伝導体が置かれている場合の磁場のエネルギーの差はいくらか？</a:t>
            </a:r>
            <a:endParaRPr lang="en-US" altLang="ja-JP" sz="2800" dirty="0"/>
          </a:p>
        </p:txBody>
      </p:sp>
      <p:sp>
        <p:nvSpPr>
          <p:cNvPr id="5" name="円柱 4">
            <a:extLst>
              <a:ext uri="{FF2B5EF4-FFF2-40B4-BE49-F238E27FC236}">
                <a16:creationId xmlns:a16="http://schemas.microsoft.com/office/drawing/2014/main" id="{58B73C0A-6E87-4D21-32A5-BC1A491FB441}"/>
              </a:ext>
            </a:extLst>
          </p:cNvPr>
          <p:cNvSpPr/>
          <p:nvPr/>
        </p:nvSpPr>
        <p:spPr>
          <a:xfrm>
            <a:off x="1365743" y="2308649"/>
            <a:ext cx="400819" cy="2847012"/>
          </a:xfrm>
          <a:prstGeom prst="ca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柱 5">
            <a:extLst>
              <a:ext uri="{FF2B5EF4-FFF2-40B4-BE49-F238E27FC236}">
                <a16:creationId xmlns:a16="http://schemas.microsoft.com/office/drawing/2014/main" id="{F54869DE-D0FF-2B8C-5868-59435B2D18C7}"/>
              </a:ext>
            </a:extLst>
          </p:cNvPr>
          <p:cNvSpPr/>
          <p:nvPr/>
        </p:nvSpPr>
        <p:spPr>
          <a:xfrm>
            <a:off x="340468" y="2085547"/>
            <a:ext cx="2451370" cy="3268493"/>
          </a:xfrm>
          <a:prstGeom prst="ca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81E24D18-967C-1ECC-DCB2-1DBFAA342DF5}"/>
              </a:ext>
            </a:extLst>
          </p:cNvPr>
          <p:cNvCxnSpPr/>
          <p:nvPr/>
        </p:nvCxnSpPr>
        <p:spPr>
          <a:xfrm>
            <a:off x="2976664" y="2308649"/>
            <a:ext cx="0" cy="2772384"/>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A69306D-C186-C130-3F95-1A47C12E187C}"/>
                  </a:ext>
                </a:extLst>
              </p:cNvPr>
              <p:cNvSpPr txBox="1"/>
              <p:nvPr/>
            </p:nvSpPr>
            <p:spPr>
              <a:xfrm>
                <a:off x="3017377" y="3379089"/>
                <a:ext cx="718145" cy="861774"/>
              </a:xfrm>
              <a:prstGeom prst="rect">
                <a:avLst/>
              </a:prstGeom>
              <a:noFill/>
            </p:spPr>
            <p:txBody>
              <a:bodyPr wrap="none" lIns="0" tIns="0" rIns="0" bIns="0" rtlCol="0">
                <a:spAutoFit/>
              </a:bodyPr>
              <a:lstStyle/>
              <a:p>
                <a:r>
                  <a:rPr kumimoji="1" lang="ja-JP" altLang="en-US" sz="2800" b="0" dirty="0">
                    <a:solidFill>
                      <a:srgbClr val="FF0000"/>
                    </a:solidFill>
                  </a:rPr>
                  <a:t>高さ</a:t>
                </a:r>
                <a:endParaRPr kumimoji="1" lang="en-US" altLang="ja-JP" sz="2800" b="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800" b="0" i="1" smtClean="0">
                          <a:solidFill>
                            <a:srgbClr val="FF0000"/>
                          </a:solidFill>
                          <a:latin typeface="Cambria Math" panose="02040503050406030204" pitchFamily="18" charset="0"/>
                        </a:rPr>
                        <m:t>𝐿</m:t>
                      </m:r>
                    </m:oMath>
                  </m:oMathPara>
                </a14:m>
                <a:endParaRPr kumimoji="1" lang="ja-JP" altLang="en-US" sz="2800" dirty="0">
                  <a:solidFill>
                    <a:srgbClr val="FF0000"/>
                  </a:solidFill>
                </a:endParaRPr>
              </a:p>
            </p:txBody>
          </p:sp>
        </mc:Choice>
        <mc:Fallback xmlns="">
          <p:sp>
            <p:nvSpPr>
              <p:cNvPr id="8" name="テキスト ボックス 7">
                <a:extLst>
                  <a:ext uri="{FF2B5EF4-FFF2-40B4-BE49-F238E27FC236}">
                    <a16:creationId xmlns:a16="http://schemas.microsoft.com/office/drawing/2014/main" id="{9A69306D-C186-C130-3F95-1A47C12E187C}"/>
                  </a:ext>
                </a:extLst>
              </p:cNvPr>
              <p:cNvSpPr txBox="1">
                <a:spLocks noRot="1" noChangeAspect="1" noMove="1" noResize="1" noEditPoints="1" noAdjustHandles="1" noChangeArrowheads="1" noChangeShapeType="1" noTextEdit="1"/>
              </p:cNvSpPr>
              <p:nvPr/>
            </p:nvSpPr>
            <p:spPr>
              <a:xfrm>
                <a:off x="3017377" y="3379089"/>
                <a:ext cx="718145" cy="861774"/>
              </a:xfrm>
              <a:prstGeom prst="rect">
                <a:avLst/>
              </a:prstGeom>
              <a:blipFill>
                <a:blip r:embed="rId2"/>
                <a:stretch>
                  <a:fillRect l="-30508" t="-11972" r="-27966"/>
                </a:stretch>
              </a:blipFill>
            </p:spPr>
            <p:txBody>
              <a:bodyPr/>
              <a:lstStyle/>
              <a:p>
                <a:r>
                  <a:rPr lang="ja-JP" altLang="en-US">
                    <a:noFill/>
                  </a:rPr>
                  <a:t> </a:t>
                </a:r>
              </a:p>
            </p:txBody>
          </p:sp>
        </mc:Fallback>
      </mc:AlternateContent>
      <p:sp>
        <p:nvSpPr>
          <p:cNvPr id="9" name="右中かっこ 8">
            <a:extLst>
              <a:ext uri="{FF2B5EF4-FFF2-40B4-BE49-F238E27FC236}">
                <a16:creationId xmlns:a16="http://schemas.microsoft.com/office/drawing/2014/main" id="{46E93B65-19C2-7F4A-DE6B-E5E06B702DE5}"/>
              </a:ext>
            </a:extLst>
          </p:cNvPr>
          <p:cNvSpPr/>
          <p:nvPr/>
        </p:nvSpPr>
        <p:spPr>
          <a:xfrm rot="5400000">
            <a:off x="1426236" y="4960013"/>
            <a:ext cx="326990" cy="2404214"/>
          </a:xfrm>
          <a:prstGeom prst="rightBrace">
            <a:avLst>
              <a:gd name="adj1" fmla="val 67831"/>
              <a:gd name="adj2" fmla="val 50000"/>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4F6BC567-E997-2966-265B-CF8268FDFEC4}"/>
                  </a:ext>
                </a:extLst>
              </p:cNvPr>
              <p:cNvSpPr txBox="1"/>
              <p:nvPr/>
            </p:nvSpPr>
            <p:spPr>
              <a:xfrm>
                <a:off x="1028300" y="6344226"/>
                <a:ext cx="949299" cy="430887"/>
              </a:xfrm>
              <a:prstGeom prst="rect">
                <a:avLst/>
              </a:prstGeom>
              <a:noFill/>
            </p:spPr>
            <p:txBody>
              <a:bodyPr wrap="none" lIns="0" tIns="0" rIns="0" bIns="0" rtlCol="0">
                <a:spAutoFit/>
              </a:bodyPr>
              <a:lstStyle/>
              <a:p>
                <a:r>
                  <a:rPr kumimoji="1" lang="ja-JP" altLang="en-US" sz="2800" b="0" dirty="0">
                    <a:solidFill>
                      <a:srgbClr val="FF0000"/>
                    </a:solidFill>
                  </a:rPr>
                  <a:t>面積</a:t>
                </a:r>
                <a14:m>
                  <m:oMath xmlns:m="http://schemas.openxmlformats.org/officeDocument/2006/math">
                    <m:r>
                      <a:rPr kumimoji="1" lang="en-US" altLang="ja-JP" sz="2800" b="0" i="1" smtClean="0">
                        <a:solidFill>
                          <a:srgbClr val="FF0000"/>
                        </a:solidFill>
                        <a:latin typeface="Cambria Math" panose="02040503050406030204" pitchFamily="18" charset="0"/>
                      </a:rPr>
                      <m:t>𝐴</m:t>
                    </m:r>
                  </m:oMath>
                </a14:m>
                <a:endParaRPr kumimoji="1" lang="ja-JP" altLang="en-US" sz="2800" dirty="0">
                  <a:solidFill>
                    <a:srgbClr val="FF0000"/>
                  </a:solidFill>
                </a:endParaRPr>
              </a:p>
            </p:txBody>
          </p:sp>
        </mc:Choice>
        <mc:Fallback xmlns="">
          <p:sp>
            <p:nvSpPr>
              <p:cNvPr id="10" name="テキスト ボックス 9">
                <a:extLst>
                  <a:ext uri="{FF2B5EF4-FFF2-40B4-BE49-F238E27FC236}">
                    <a16:creationId xmlns:a16="http://schemas.microsoft.com/office/drawing/2014/main" id="{4F6BC567-E997-2966-265B-CF8268FDFEC4}"/>
                  </a:ext>
                </a:extLst>
              </p:cNvPr>
              <p:cNvSpPr txBox="1">
                <a:spLocks noRot="1" noChangeAspect="1" noMove="1" noResize="1" noEditPoints="1" noAdjustHandles="1" noChangeArrowheads="1" noChangeShapeType="1" noTextEdit="1"/>
              </p:cNvSpPr>
              <p:nvPr/>
            </p:nvSpPr>
            <p:spPr>
              <a:xfrm>
                <a:off x="1028300" y="6344226"/>
                <a:ext cx="949299" cy="430887"/>
              </a:xfrm>
              <a:prstGeom prst="rect">
                <a:avLst/>
              </a:prstGeom>
              <a:blipFill>
                <a:blip r:embed="rId3"/>
                <a:stretch>
                  <a:fillRect l="-23226" t="-24286" b="-51429"/>
                </a:stretch>
              </a:blipFill>
            </p:spPr>
            <p:txBody>
              <a:bodyPr/>
              <a:lstStyle/>
              <a:p>
                <a:r>
                  <a:rPr lang="ja-JP" altLang="en-US">
                    <a:noFill/>
                  </a:rPr>
                  <a:t> </a:t>
                </a:r>
              </a:p>
            </p:txBody>
          </p:sp>
        </mc:Fallback>
      </mc:AlternateContent>
      <p:sp>
        <p:nvSpPr>
          <p:cNvPr id="11" name="右中かっこ 10">
            <a:extLst>
              <a:ext uri="{FF2B5EF4-FFF2-40B4-BE49-F238E27FC236}">
                <a16:creationId xmlns:a16="http://schemas.microsoft.com/office/drawing/2014/main" id="{11359533-B4D1-99C6-7040-2CB290A4505A}"/>
              </a:ext>
            </a:extLst>
          </p:cNvPr>
          <p:cNvSpPr/>
          <p:nvPr/>
        </p:nvSpPr>
        <p:spPr>
          <a:xfrm rot="5400000">
            <a:off x="1453925" y="5190565"/>
            <a:ext cx="245673" cy="633105"/>
          </a:xfrm>
          <a:prstGeom prst="rightBrace">
            <a:avLst>
              <a:gd name="adj1" fmla="val 20316"/>
              <a:gd name="adj2" fmla="val 50000"/>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DE00A02-72B7-5B78-6784-40EF3281648B}"/>
                  </a:ext>
                </a:extLst>
              </p:cNvPr>
              <p:cNvSpPr txBox="1"/>
              <p:nvPr/>
            </p:nvSpPr>
            <p:spPr>
              <a:xfrm>
                <a:off x="1141788" y="5562771"/>
                <a:ext cx="927305" cy="430887"/>
              </a:xfrm>
              <a:prstGeom prst="rect">
                <a:avLst/>
              </a:prstGeom>
              <a:noFill/>
            </p:spPr>
            <p:txBody>
              <a:bodyPr wrap="none" lIns="0" tIns="0" rIns="0" bIns="0" rtlCol="0">
                <a:spAutoFit/>
              </a:bodyPr>
              <a:lstStyle/>
              <a:p>
                <a:r>
                  <a:rPr kumimoji="1" lang="ja-JP" altLang="en-US" sz="2800" b="0" dirty="0">
                    <a:solidFill>
                      <a:srgbClr val="FF0000"/>
                    </a:solidFill>
                  </a:rPr>
                  <a:t>面積</a:t>
                </a:r>
                <a14:m>
                  <m:oMath xmlns:m="http://schemas.openxmlformats.org/officeDocument/2006/math">
                    <m:r>
                      <a:rPr kumimoji="1" lang="en-US" altLang="ja-JP" sz="2800" b="0" i="1" smtClean="0">
                        <a:solidFill>
                          <a:srgbClr val="FF0000"/>
                        </a:solidFill>
                        <a:latin typeface="Cambria Math" panose="02040503050406030204" pitchFamily="18" charset="0"/>
                      </a:rPr>
                      <m:t>𝑎</m:t>
                    </m:r>
                  </m:oMath>
                </a14:m>
                <a:endParaRPr kumimoji="1" lang="ja-JP" altLang="en-US" sz="2800" dirty="0">
                  <a:solidFill>
                    <a:srgbClr val="FF0000"/>
                  </a:solidFill>
                </a:endParaRPr>
              </a:p>
            </p:txBody>
          </p:sp>
        </mc:Choice>
        <mc:Fallback xmlns="">
          <p:sp>
            <p:nvSpPr>
              <p:cNvPr id="12" name="テキスト ボックス 11">
                <a:extLst>
                  <a:ext uri="{FF2B5EF4-FFF2-40B4-BE49-F238E27FC236}">
                    <a16:creationId xmlns:a16="http://schemas.microsoft.com/office/drawing/2014/main" id="{8DE00A02-72B7-5B78-6784-40EF3281648B}"/>
                  </a:ext>
                </a:extLst>
              </p:cNvPr>
              <p:cNvSpPr txBox="1">
                <a:spLocks noRot="1" noChangeAspect="1" noMove="1" noResize="1" noEditPoints="1" noAdjustHandles="1" noChangeArrowheads="1" noChangeShapeType="1" noTextEdit="1"/>
              </p:cNvSpPr>
              <p:nvPr/>
            </p:nvSpPr>
            <p:spPr>
              <a:xfrm>
                <a:off x="1141788" y="5562771"/>
                <a:ext cx="927305" cy="430887"/>
              </a:xfrm>
              <a:prstGeom prst="rect">
                <a:avLst/>
              </a:prstGeom>
              <a:blipFill>
                <a:blip r:embed="rId4"/>
                <a:stretch>
                  <a:fillRect l="-23026" t="-24286" b="-51429"/>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F8C47160-3D55-6BC1-FF0D-4D88F726FB64}"/>
              </a:ext>
            </a:extLst>
          </p:cNvPr>
          <p:cNvSpPr txBox="1"/>
          <p:nvPr/>
        </p:nvSpPr>
        <p:spPr>
          <a:xfrm>
            <a:off x="1133013" y="2066978"/>
            <a:ext cx="902811" cy="307777"/>
          </a:xfrm>
          <a:prstGeom prst="rect">
            <a:avLst/>
          </a:prstGeom>
          <a:noFill/>
        </p:spPr>
        <p:txBody>
          <a:bodyPr wrap="none" rtlCol="0">
            <a:spAutoFit/>
          </a:bodyPr>
          <a:lstStyle/>
          <a:p>
            <a:r>
              <a:rPr lang="ja-JP" altLang="en-US" sz="1400" b="1" dirty="0">
                <a:solidFill>
                  <a:schemeClr val="accent1"/>
                </a:solidFill>
              </a:rPr>
              <a:t>超伝導体</a:t>
            </a:r>
            <a:endParaRPr kumimoji="1" lang="ja-JP" altLang="en-US" sz="1400" b="1" dirty="0">
              <a:solidFill>
                <a:schemeClr val="accent1"/>
              </a:solidFill>
            </a:endParaRPr>
          </a:p>
        </p:txBody>
      </p:sp>
      <p:cxnSp>
        <p:nvCxnSpPr>
          <p:cNvPr id="14" name="Straight Arrow Connector 39">
            <a:extLst>
              <a:ext uri="{FF2B5EF4-FFF2-40B4-BE49-F238E27FC236}">
                <a16:creationId xmlns:a16="http://schemas.microsoft.com/office/drawing/2014/main" id="{948D0963-DF72-6B75-7FB8-F7100889345E}"/>
              </a:ext>
            </a:extLst>
          </p:cNvPr>
          <p:cNvCxnSpPr/>
          <p:nvPr/>
        </p:nvCxnSpPr>
        <p:spPr>
          <a:xfrm flipV="1">
            <a:off x="568713" y="2322758"/>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39">
            <a:extLst>
              <a:ext uri="{FF2B5EF4-FFF2-40B4-BE49-F238E27FC236}">
                <a16:creationId xmlns:a16="http://schemas.microsoft.com/office/drawing/2014/main" id="{258786CA-68F7-C0BB-E01B-ABDD5C09D7FA}"/>
              </a:ext>
            </a:extLst>
          </p:cNvPr>
          <p:cNvCxnSpPr/>
          <p:nvPr/>
        </p:nvCxnSpPr>
        <p:spPr>
          <a:xfrm flipV="1">
            <a:off x="886483" y="2338970"/>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39">
            <a:extLst>
              <a:ext uri="{FF2B5EF4-FFF2-40B4-BE49-F238E27FC236}">
                <a16:creationId xmlns:a16="http://schemas.microsoft.com/office/drawing/2014/main" id="{A9B342B2-15F3-80EA-9AD1-F3241E6C0187}"/>
              </a:ext>
            </a:extLst>
          </p:cNvPr>
          <p:cNvCxnSpPr/>
          <p:nvPr/>
        </p:nvCxnSpPr>
        <p:spPr>
          <a:xfrm flipV="1">
            <a:off x="1155616" y="2325998"/>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39">
            <a:extLst>
              <a:ext uri="{FF2B5EF4-FFF2-40B4-BE49-F238E27FC236}">
                <a16:creationId xmlns:a16="http://schemas.microsoft.com/office/drawing/2014/main" id="{34D7DC0B-9B85-5FA6-E83D-80A2F42D9135}"/>
              </a:ext>
            </a:extLst>
          </p:cNvPr>
          <p:cNvCxnSpPr/>
          <p:nvPr/>
        </p:nvCxnSpPr>
        <p:spPr>
          <a:xfrm flipV="1">
            <a:off x="1995434" y="2319514"/>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39">
            <a:extLst>
              <a:ext uri="{FF2B5EF4-FFF2-40B4-BE49-F238E27FC236}">
                <a16:creationId xmlns:a16="http://schemas.microsoft.com/office/drawing/2014/main" id="{38E4DB3A-A64C-9B87-711F-0599983F8B5D}"/>
              </a:ext>
            </a:extLst>
          </p:cNvPr>
          <p:cNvCxnSpPr/>
          <p:nvPr/>
        </p:nvCxnSpPr>
        <p:spPr>
          <a:xfrm flipV="1">
            <a:off x="2313204" y="2335726"/>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39">
            <a:extLst>
              <a:ext uri="{FF2B5EF4-FFF2-40B4-BE49-F238E27FC236}">
                <a16:creationId xmlns:a16="http://schemas.microsoft.com/office/drawing/2014/main" id="{E3D97E2C-37EB-CB96-81E2-1F7D5C87F368}"/>
              </a:ext>
            </a:extLst>
          </p:cNvPr>
          <p:cNvCxnSpPr/>
          <p:nvPr/>
        </p:nvCxnSpPr>
        <p:spPr>
          <a:xfrm flipV="1">
            <a:off x="2582337" y="2322754"/>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円柱 19">
            <a:extLst>
              <a:ext uri="{FF2B5EF4-FFF2-40B4-BE49-F238E27FC236}">
                <a16:creationId xmlns:a16="http://schemas.microsoft.com/office/drawing/2014/main" id="{F1F86FAC-90B8-C7BF-10B0-0C5F9E4FD717}"/>
              </a:ext>
            </a:extLst>
          </p:cNvPr>
          <p:cNvSpPr/>
          <p:nvPr/>
        </p:nvSpPr>
        <p:spPr>
          <a:xfrm>
            <a:off x="10685542" y="2308649"/>
            <a:ext cx="400819" cy="2847012"/>
          </a:xfrm>
          <a:prstGeom prst="can">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柱 20">
            <a:extLst>
              <a:ext uri="{FF2B5EF4-FFF2-40B4-BE49-F238E27FC236}">
                <a16:creationId xmlns:a16="http://schemas.microsoft.com/office/drawing/2014/main" id="{4887BF8E-2DD2-2879-4DAB-0064D61A6051}"/>
              </a:ext>
            </a:extLst>
          </p:cNvPr>
          <p:cNvSpPr/>
          <p:nvPr/>
        </p:nvSpPr>
        <p:spPr>
          <a:xfrm>
            <a:off x="9660267" y="2085547"/>
            <a:ext cx="2451370" cy="3268493"/>
          </a:xfrm>
          <a:prstGeom prst="ca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EF5FBB1D-CB8C-0944-4C03-C20C6550EDB6}"/>
              </a:ext>
            </a:extLst>
          </p:cNvPr>
          <p:cNvSpPr txBox="1"/>
          <p:nvPr/>
        </p:nvSpPr>
        <p:spPr>
          <a:xfrm>
            <a:off x="10511180" y="2066978"/>
            <a:ext cx="902811" cy="307777"/>
          </a:xfrm>
          <a:prstGeom prst="rect">
            <a:avLst/>
          </a:prstGeom>
          <a:noFill/>
        </p:spPr>
        <p:txBody>
          <a:bodyPr wrap="none" rtlCol="0">
            <a:spAutoFit/>
          </a:bodyPr>
          <a:lstStyle/>
          <a:p>
            <a:r>
              <a:rPr kumimoji="1" lang="ja-JP" altLang="en-US" sz="1400" b="1" dirty="0">
                <a:solidFill>
                  <a:schemeClr val="bg1">
                    <a:lumMod val="50000"/>
                  </a:schemeClr>
                </a:solidFill>
              </a:rPr>
              <a:t>常伝導体</a:t>
            </a:r>
          </a:p>
        </p:txBody>
      </p:sp>
      <p:cxnSp>
        <p:nvCxnSpPr>
          <p:cNvPr id="23" name="Straight Arrow Connector 39">
            <a:extLst>
              <a:ext uri="{FF2B5EF4-FFF2-40B4-BE49-F238E27FC236}">
                <a16:creationId xmlns:a16="http://schemas.microsoft.com/office/drawing/2014/main" id="{6E1EB379-DBE0-D949-FB80-FEEE0CA1F2B7}"/>
              </a:ext>
            </a:extLst>
          </p:cNvPr>
          <p:cNvCxnSpPr/>
          <p:nvPr/>
        </p:nvCxnSpPr>
        <p:spPr>
          <a:xfrm flipV="1">
            <a:off x="9869056" y="2322758"/>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39">
            <a:extLst>
              <a:ext uri="{FF2B5EF4-FFF2-40B4-BE49-F238E27FC236}">
                <a16:creationId xmlns:a16="http://schemas.microsoft.com/office/drawing/2014/main" id="{9919C081-B48A-BD5F-D319-114F7CBE68C6}"/>
              </a:ext>
            </a:extLst>
          </p:cNvPr>
          <p:cNvCxnSpPr/>
          <p:nvPr/>
        </p:nvCxnSpPr>
        <p:spPr>
          <a:xfrm flipV="1">
            <a:off x="10206282" y="2338970"/>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39">
            <a:extLst>
              <a:ext uri="{FF2B5EF4-FFF2-40B4-BE49-F238E27FC236}">
                <a16:creationId xmlns:a16="http://schemas.microsoft.com/office/drawing/2014/main" id="{26FC3F5D-0882-BADE-9F77-6FB669CADECC}"/>
              </a:ext>
            </a:extLst>
          </p:cNvPr>
          <p:cNvCxnSpPr/>
          <p:nvPr/>
        </p:nvCxnSpPr>
        <p:spPr>
          <a:xfrm flipV="1">
            <a:off x="10553236" y="2325998"/>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39">
            <a:extLst>
              <a:ext uri="{FF2B5EF4-FFF2-40B4-BE49-F238E27FC236}">
                <a16:creationId xmlns:a16="http://schemas.microsoft.com/office/drawing/2014/main" id="{A41A39D2-83B0-3732-9AF8-957D8AFF46F7}"/>
              </a:ext>
            </a:extLst>
          </p:cNvPr>
          <p:cNvCxnSpPr/>
          <p:nvPr/>
        </p:nvCxnSpPr>
        <p:spPr>
          <a:xfrm flipV="1">
            <a:off x="10945578" y="2343831"/>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39">
            <a:extLst>
              <a:ext uri="{FF2B5EF4-FFF2-40B4-BE49-F238E27FC236}">
                <a16:creationId xmlns:a16="http://schemas.microsoft.com/office/drawing/2014/main" id="{DB2D1B73-C6E9-B2F5-486F-D2339641FC50}"/>
              </a:ext>
            </a:extLst>
          </p:cNvPr>
          <p:cNvCxnSpPr/>
          <p:nvPr/>
        </p:nvCxnSpPr>
        <p:spPr>
          <a:xfrm flipV="1">
            <a:off x="11418995" y="2308649"/>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39">
            <a:extLst>
              <a:ext uri="{FF2B5EF4-FFF2-40B4-BE49-F238E27FC236}">
                <a16:creationId xmlns:a16="http://schemas.microsoft.com/office/drawing/2014/main" id="{3A550223-DF02-FAA1-883E-469C93210778}"/>
              </a:ext>
            </a:extLst>
          </p:cNvPr>
          <p:cNvCxnSpPr/>
          <p:nvPr/>
        </p:nvCxnSpPr>
        <p:spPr>
          <a:xfrm flipV="1">
            <a:off x="11902136" y="2322754"/>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6F017B80-2D14-FB75-CB63-2DE34BD026C0}"/>
              </a:ext>
            </a:extLst>
          </p:cNvPr>
          <p:cNvSpPr txBox="1"/>
          <p:nvPr/>
        </p:nvSpPr>
        <p:spPr>
          <a:xfrm>
            <a:off x="10080910" y="5445285"/>
            <a:ext cx="1800493" cy="646331"/>
          </a:xfrm>
          <a:prstGeom prst="rect">
            <a:avLst/>
          </a:prstGeom>
          <a:noFill/>
        </p:spPr>
        <p:txBody>
          <a:bodyPr wrap="none" rtlCol="0">
            <a:spAutoFit/>
          </a:bodyPr>
          <a:lstStyle/>
          <a:p>
            <a:r>
              <a:rPr kumimoji="1" lang="ja-JP" altLang="en-US" dirty="0"/>
              <a:t>もし常伝導体を</a:t>
            </a:r>
            <a:endParaRPr kumimoji="1" lang="en-US" altLang="ja-JP" dirty="0"/>
          </a:p>
          <a:p>
            <a:r>
              <a:rPr kumimoji="1" lang="ja-JP" altLang="en-US" dirty="0"/>
              <a:t>入れていたなら</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BDD23582-5E09-878B-C1B9-C86222085C78}"/>
                  </a:ext>
                </a:extLst>
              </p:cNvPr>
              <p:cNvSpPr txBox="1"/>
              <p:nvPr/>
            </p:nvSpPr>
            <p:spPr>
              <a:xfrm>
                <a:off x="3752822" y="1921884"/>
                <a:ext cx="5761641" cy="2096023"/>
              </a:xfrm>
              <a:prstGeom prst="rect">
                <a:avLst/>
              </a:prstGeom>
              <a:noFill/>
            </p:spPr>
            <p:txBody>
              <a:bodyPr wrap="square">
                <a:spAutoFit/>
              </a:bodyPr>
              <a:lstStyle/>
              <a:p>
                <a:pPr marL="342900" indent="-342900">
                  <a:buFont typeface="Wingdings" panose="05000000000000000000" pitchFamily="2" charset="2"/>
                  <a:buChar char="l"/>
                </a:pPr>
                <a:r>
                  <a:rPr lang="ja-JP" altLang="en-US" sz="2400" dirty="0"/>
                  <a:t>超伝導体が置かれている場合の磁束密度は</a:t>
                </a:r>
                <a14:m>
                  <m:oMath xmlns:m="http://schemas.openxmlformats.org/officeDocument/2006/math">
                    <m:f>
                      <m:fPr>
                        <m:ctrlPr>
                          <a:rPr lang="en-US" altLang="ja-JP" sz="2400" i="1" dirty="0" smtClean="0">
                            <a:latin typeface="Cambria Math" panose="02040503050406030204" pitchFamily="18" charset="0"/>
                          </a:rPr>
                        </m:ctrlPr>
                      </m:fPr>
                      <m:num>
                        <m:r>
                          <a:rPr lang="en-US" altLang="ja-JP" sz="2400" i="1" dirty="0" smtClean="0">
                            <a:latin typeface="Cambria Math" panose="02040503050406030204" pitchFamily="18" charset="0"/>
                          </a:rPr>
                          <m:t>𝐴𝐵</m:t>
                        </m:r>
                      </m:num>
                      <m:den>
                        <m:r>
                          <a:rPr lang="en-US" altLang="ja-JP" sz="2400" i="1" dirty="0" smtClean="0">
                            <a:latin typeface="Cambria Math" panose="02040503050406030204" pitchFamily="18" charset="0"/>
                          </a:rPr>
                          <m:t>𝐴</m:t>
                        </m:r>
                        <m:r>
                          <a:rPr lang="en-US" altLang="ja-JP" sz="2400" i="1" dirty="0" smtClean="0">
                            <a:latin typeface="Cambria Math" panose="02040503050406030204" pitchFamily="18" charset="0"/>
                          </a:rPr>
                          <m:t>−</m:t>
                        </m:r>
                        <m:r>
                          <a:rPr lang="en-US" altLang="ja-JP" sz="2400" i="1" dirty="0" smtClean="0">
                            <a:latin typeface="Cambria Math" panose="02040503050406030204" pitchFamily="18" charset="0"/>
                          </a:rPr>
                          <m:t>𝑎</m:t>
                        </m:r>
                      </m:den>
                    </m:f>
                    <m:r>
                      <a:rPr lang="en-US" altLang="ja-JP" sz="2400" b="0" i="1" dirty="0" smtClean="0">
                        <a:latin typeface="Cambria Math" panose="02040503050406030204" pitchFamily="18" charset="0"/>
                      </a:rPr>
                      <m:t>≃</m:t>
                    </m:r>
                    <m:r>
                      <a:rPr lang="en-US" altLang="ja-JP" sz="2400" b="0" i="1" dirty="0" smtClean="0">
                        <a:latin typeface="Cambria Math" panose="02040503050406030204" pitchFamily="18" charset="0"/>
                      </a:rPr>
                      <m:t>𝐵</m:t>
                    </m:r>
                    <m:r>
                      <a:rPr lang="en-US" altLang="ja-JP" sz="2400" b="0" i="1" dirty="0" smtClean="0">
                        <a:latin typeface="Cambria Math" panose="02040503050406030204" pitchFamily="18" charset="0"/>
                      </a:rPr>
                      <m:t>(1+</m:t>
                    </m:r>
                    <m:r>
                      <a:rPr lang="en-US" altLang="ja-JP" sz="2400" b="0" i="1" dirty="0" smtClean="0">
                        <a:latin typeface="Cambria Math" panose="02040503050406030204" pitchFamily="18" charset="0"/>
                      </a:rPr>
                      <m:t>𝑎</m:t>
                    </m:r>
                    <m:r>
                      <a:rPr lang="en-US" altLang="ja-JP" sz="2400" b="0" i="1" dirty="0" smtClean="0">
                        <a:latin typeface="Cambria Math" panose="02040503050406030204" pitchFamily="18" charset="0"/>
                      </a:rPr>
                      <m:t>/</m:t>
                    </m:r>
                    <m:r>
                      <a:rPr lang="en-US" altLang="ja-JP" sz="2400" b="0" i="1" dirty="0" smtClean="0">
                        <a:latin typeface="Cambria Math" panose="02040503050406030204" pitchFamily="18" charset="0"/>
                      </a:rPr>
                      <m:t>𝐴</m:t>
                    </m:r>
                    <m:r>
                      <a:rPr lang="en-US" altLang="ja-JP" sz="2400" b="0" i="1" dirty="0" smtClean="0">
                        <a:latin typeface="Cambria Math" panose="02040503050406030204" pitchFamily="18" charset="0"/>
                      </a:rPr>
                      <m:t>)</m:t>
                    </m:r>
                  </m:oMath>
                </a14:m>
                <a:endParaRPr lang="en-US" altLang="ja-JP" sz="2400" dirty="0"/>
              </a:p>
              <a:p>
                <a:pPr marL="342900" indent="-342900">
                  <a:buFont typeface="Wingdings" panose="05000000000000000000" pitchFamily="2" charset="2"/>
                  <a:buChar char="l"/>
                </a:pPr>
                <a:r>
                  <a:rPr lang="ja-JP" altLang="en-US" sz="2400" dirty="0"/>
                  <a:t>常伝導体が置かれている場合の磁束密度は</a:t>
                </a:r>
                <a14:m>
                  <m:oMath xmlns:m="http://schemas.openxmlformats.org/officeDocument/2006/math">
                    <m:r>
                      <a:rPr lang="en-US" altLang="ja-JP" sz="2400" b="0" i="1" dirty="0" smtClean="0">
                        <a:latin typeface="Cambria Math" panose="02040503050406030204" pitchFamily="18" charset="0"/>
                      </a:rPr>
                      <m:t>𝐵</m:t>
                    </m:r>
                  </m:oMath>
                </a14:m>
                <a:endParaRPr lang="en-US" altLang="ja-JP" sz="2400" dirty="0"/>
              </a:p>
              <a:p>
                <a:r>
                  <a:rPr lang="ja-JP" altLang="en-US" sz="2400" dirty="0"/>
                  <a:t>であるとして計算せよ</a:t>
                </a:r>
                <a:endParaRPr lang="en-US" altLang="ja-JP" sz="2400" dirty="0"/>
              </a:p>
            </p:txBody>
          </p:sp>
        </mc:Choice>
        <mc:Fallback xmlns="">
          <p:sp>
            <p:nvSpPr>
              <p:cNvPr id="31" name="テキスト ボックス 30">
                <a:extLst>
                  <a:ext uri="{FF2B5EF4-FFF2-40B4-BE49-F238E27FC236}">
                    <a16:creationId xmlns:a16="http://schemas.microsoft.com/office/drawing/2014/main" id="{BDD23582-5E09-878B-C1B9-C86222085C78}"/>
                  </a:ext>
                </a:extLst>
              </p:cNvPr>
              <p:cNvSpPr txBox="1">
                <a:spLocks noRot="1" noChangeAspect="1" noMove="1" noResize="1" noEditPoints="1" noAdjustHandles="1" noChangeArrowheads="1" noChangeShapeType="1" noTextEdit="1"/>
              </p:cNvSpPr>
              <p:nvPr/>
            </p:nvSpPr>
            <p:spPr>
              <a:xfrm>
                <a:off x="3752822" y="1921884"/>
                <a:ext cx="5761641" cy="2096023"/>
              </a:xfrm>
              <a:prstGeom prst="rect">
                <a:avLst/>
              </a:prstGeom>
              <a:blipFill>
                <a:blip r:embed="rId5"/>
                <a:stretch>
                  <a:fillRect l="-1693" t="-2326" r="-635" b="-5523"/>
                </a:stretch>
              </a:blipFill>
            </p:spPr>
            <p:txBody>
              <a:bodyPr/>
              <a:lstStyle/>
              <a:p>
                <a:r>
                  <a:rPr lang="ja-JP" altLang="en-US">
                    <a:noFill/>
                  </a:rPr>
                  <a:t> </a:t>
                </a:r>
              </a:p>
            </p:txBody>
          </p:sp>
        </mc:Fallback>
      </mc:AlternateContent>
      <p:sp>
        <p:nvSpPr>
          <p:cNvPr id="32" name="テキスト ボックス 31">
            <a:extLst>
              <a:ext uri="{FF2B5EF4-FFF2-40B4-BE49-F238E27FC236}">
                <a16:creationId xmlns:a16="http://schemas.microsoft.com/office/drawing/2014/main" id="{28C9069B-BB84-F8B2-7296-65E2FD2E4351}"/>
              </a:ext>
            </a:extLst>
          </p:cNvPr>
          <p:cNvSpPr txBox="1"/>
          <p:nvPr/>
        </p:nvSpPr>
        <p:spPr>
          <a:xfrm>
            <a:off x="29184" y="41659"/>
            <a:ext cx="2762654" cy="400110"/>
          </a:xfrm>
          <a:prstGeom prst="rect">
            <a:avLst/>
          </a:prstGeom>
          <a:noFill/>
          <a:ln w="9525">
            <a:solidFill>
              <a:schemeClr val="tx1"/>
            </a:solidFill>
          </a:ln>
        </p:spPr>
        <p:txBody>
          <a:bodyPr wrap="square">
            <a:spAutoFit/>
          </a:bodyPr>
          <a:lstStyle/>
          <a:p>
            <a:pPr algn="ctr"/>
            <a:r>
              <a:rPr lang="en-US" altLang="ja-JP" sz="2000" b="1" dirty="0"/>
              <a:t>3.4 </a:t>
            </a:r>
            <a:r>
              <a:rPr lang="ja-JP" altLang="en-US" sz="2000" b="1" dirty="0"/>
              <a:t>熱力学的臨界磁場</a:t>
            </a:r>
            <a:endParaRPr kumimoji="1" lang="en-US" altLang="ja-JP" sz="2000" b="1" dirty="0"/>
          </a:p>
        </p:txBody>
      </p:sp>
    </p:spTree>
    <p:extLst>
      <p:ext uri="{BB962C8B-B14F-4D97-AF65-F5344CB8AC3E}">
        <p14:creationId xmlns:p14="http://schemas.microsoft.com/office/powerpoint/2010/main" val="11464494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83F4642-0345-2B6C-2154-EAAE415CC33C}"/>
              </a:ext>
            </a:extLst>
          </p:cNvPr>
          <p:cNvSpPr txBox="1"/>
          <p:nvPr/>
        </p:nvSpPr>
        <p:spPr>
          <a:xfrm>
            <a:off x="29184" y="41659"/>
            <a:ext cx="2762654" cy="400110"/>
          </a:xfrm>
          <a:prstGeom prst="rect">
            <a:avLst/>
          </a:prstGeom>
          <a:noFill/>
          <a:ln w="9525">
            <a:solidFill>
              <a:schemeClr val="tx1"/>
            </a:solidFill>
          </a:ln>
        </p:spPr>
        <p:txBody>
          <a:bodyPr wrap="square">
            <a:spAutoFit/>
          </a:bodyPr>
          <a:lstStyle/>
          <a:p>
            <a:pPr algn="ctr"/>
            <a:r>
              <a:rPr lang="en-US" altLang="ja-JP" sz="2000" b="1" dirty="0"/>
              <a:t>3.4 </a:t>
            </a:r>
            <a:r>
              <a:rPr lang="ja-JP" altLang="en-US" sz="2000" b="1" dirty="0"/>
              <a:t>熱力学的臨界磁場</a:t>
            </a:r>
            <a:endParaRPr kumimoji="1" lang="en-US" altLang="ja-JP" sz="2000" b="1" dirty="0"/>
          </a:p>
        </p:txBody>
      </p:sp>
      <p:sp>
        <p:nvSpPr>
          <p:cNvPr id="3" name="テキスト ボックス 2">
            <a:extLst>
              <a:ext uri="{FF2B5EF4-FFF2-40B4-BE49-F238E27FC236}">
                <a16:creationId xmlns:a16="http://schemas.microsoft.com/office/drawing/2014/main" id="{89584934-0685-3A0C-AD17-790461526ABB}"/>
              </a:ext>
            </a:extLst>
          </p:cNvPr>
          <p:cNvSpPr txBox="1"/>
          <p:nvPr/>
        </p:nvSpPr>
        <p:spPr>
          <a:xfrm>
            <a:off x="26577" y="693060"/>
            <a:ext cx="2552302" cy="707886"/>
          </a:xfrm>
          <a:prstGeom prst="rect">
            <a:avLst/>
          </a:prstGeom>
          <a:noFill/>
          <a:ln w="25400">
            <a:solidFill>
              <a:schemeClr val="tx1"/>
            </a:solidFill>
          </a:ln>
        </p:spPr>
        <p:txBody>
          <a:bodyPr wrap="none" rtlCol="0">
            <a:spAutoFit/>
          </a:bodyPr>
          <a:lstStyle/>
          <a:p>
            <a:r>
              <a:rPr kumimoji="1" lang="ja-JP" altLang="en-US" sz="4000" dirty="0"/>
              <a:t>問題</a:t>
            </a:r>
            <a:r>
              <a:rPr kumimoji="1" lang="en-US" altLang="ja-JP" sz="4000" dirty="0"/>
              <a:t>3 (</a:t>
            </a:r>
            <a:r>
              <a:rPr kumimoji="1" lang="ja-JP" altLang="en-US" sz="4000" dirty="0"/>
              <a:t>解</a:t>
            </a:r>
            <a:r>
              <a:rPr kumimoji="1" lang="en-US" altLang="ja-JP" sz="4000" dirty="0"/>
              <a:t>)</a:t>
            </a:r>
            <a:endParaRPr kumimoji="1" lang="ja-JP" altLang="en-US" sz="40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53741CA3-50B8-4C97-54D2-CD84CB3E9A74}"/>
                  </a:ext>
                </a:extLst>
              </p:cNvPr>
              <p:cNvSpPr txBox="1"/>
              <p:nvPr/>
            </p:nvSpPr>
            <p:spPr>
              <a:xfrm>
                <a:off x="4401053" y="1885989"/>
                <a:ext cx="6194250" cy="8962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sz="2400" i="1" dirty="0" smtClean="0">
                              <a:latin typeface="Cambria Math" panose="02040503050406030204" pitchFamily="18" charset="0"/>
                            </a:rPr>
                          </m:ctrlPr>
                        </m:fPr>
                        <m:num>
                          <m:sSup>
                            <m:sSupPr>
                              <m:ctrlPr>
                                <a:rPr lang="en-US" altLang="ja-JP" sz="2400" b="0" i="1" dirty="0" smtClean="0">
                                  <a:latin typeface="Cambria Math" panose="02040503050406030204" pitchFamily="18" charset="0"/>
                                </a:rPr>
                              </m:ctrlPr>
                            </m:sSupPr>
                            <m:e>
                              <m:r>
                                <a:rPr lang="en-US" altLang="ja-JP" sz="2400" b="0" i="1" dirty="0" smtClean="0">
                                  <a:latin typeface="Cambria Math" panose="02040503050406030204" pitchFamily="18" charset="0"/>
                                </a:rPr>
                                <m:t>𝐵</m:t>
                              </m:r>
                            </m:e>
                            <m:sup>
                              <m:r>
                                <a:rPr lang="en-US" altLang="ja-JP" sz="2400" b="0" i="1" dirty="0" smtClean="0">
                                  <a:latin typeface="Cambria Math" panose="02040503050406030204" pitchFamily="18" charset="0"/>
                                </a:rPr>
                                <m:t>2</m:t>
                              </m:r>
                            </m:sup>
                          </m:sSup>
                        </m:num>
                        <m:den>
                          <m:r>
                            <a:rPr lang="en-US" altLang="ja-JP" sz="2400" b="0" i="1" dirty="0" smtClean="0">
                              <a:latin typeface="Cambria Math" panose="02040503050406030204" pitchFamily="18" charset="0"/>
                            </a:rPr>
                            <m:t>2</m:t>
                          </m:r>
                          <m:sSub>
                            <m:sSubPr>
                              <m:ctrlPr>
                                <a:rPr lang="en-US" altLang="ja-JP" sz="2400" b="0" i="1" dirty="0" smtClean="0">
                                  <a:latin typeface="Cambria Math" panose="02040503050406030204" pitchFamily="18" charset="0"/>
                                </a:rPr>
                              </m:ctrlPr>
                            </m:sSubPr>
                            <m:e>
                              <m:r>
                                <a:rPr lang="en-US" altLang="ja-JP" sz="2400" b="0" i="1" dirty="0" smtClean="0">
                                  <a:latin typeface="Cambria Math" panose="02040503050406030204" pitchFamily="18" charset="0"/>
                                </a:rPr>
                                <m:t>𝜇</m:t>
                              </m:r>
                            </m:e>
                            <m:sub>
                              <m:r>
                                <a:rPr lang="en-US" altLang="ja-JP" sz="2400" b="0" i="1" dirty="0" smtClean="0">
                                  <a:latin typeface="Cambria Math" panose="02040503050406030204" pitchFamily="18" charset="0"/>
                                </a:rPr>
                                <m:t>0</m:t>
                              </m:r>
                            </m:sub>
                          </m:sSub>
                        </m:den>
                      </m:f>
                      <m:sSup>
                        <m:sSupPr>
                          <m:ctrlPr>
                            <a:rPr lang="en-US" altLang="ja-JP" sz="2400" b="0" i="1" dirty="0" smtClean="0">
                              <a:latin typeface="Cambria Math" panose="02040503050406030204" pitchFamily="18" charset="0"/>
                            </a:rPr>
                          </m:ctrlPr>
                        </m:sSupPr>
                        <m:e>
                          <m:d>
                            <m:dPr>
                              <m:ctrlPr>
                                <a:rPr lang="en-US" altLang="ja-JP" sz="2400" i="1" dirty="0" smtClean="0">
                                  <a:latin typeface="Cambria Math" panose="02040503050406030204" pitchFamily="18" charset="0"/>
                                </a:rPr>
                              </m:ctrlPr>
                            </m:dPr>
                            <m:e>
                              <m:r>
                                <a:rPr lang="en-US" altLang="ja-JP" sz="2400" b="0" i="1" dirty="0" smtClean="0">
                                  <a:latin typeface="Cambria Math" panose="02040503050406030204" pitchFamily="18" charset="0"/>
                                </a:rPr>
                                <m:t>1+</m:t>
                              </m:r>
                              <m:f>
                                <m:fPr>
                                  <m:ctrlPr>
                                    <a:rPr lang="en-US" altLang="ja-JP" sz="2400" b="0" i="1" dirty="0" smtClean="0">
                                      <a:latin typeface="Cambria Math" panose="02040503050406030204" pitchFamily="18" charset="0"/>
                                    </a:rPr>
                                  </m:ctrlPr>
                                </m:fPr>
                                <m:num>
                                  <m:r>
                                    <a:rPr lang="en-US" altLang="ja-JP" sz="2400" b="0" i="1" dirty="0" smtClean="0">
                                      <a:latin typeface="Cambria Math" panose="02040503050406030204" pitchFamily="18" charset="0"/>
                                    </a:rPr>
                                    <m:t>𝑎</m:t>
                                  </m:r>
                                </m:num>
                                <m:den>
                                  <m:r>
                                    <a:rPr lang="en-US" altLang="ja-JP" sz="2400" b="0" i="1" dirty="0" smtClean="0">
                                      <a:latin typeface="Cambria Math" panose="02040503050406030204" pitchFamily="18" charset="0"/>
                                    </a:rPr>
                                    <m:t>𝐴</m:t>
                                  </m:r>
                                </m:den>
                              </m:f>
                            </m:e>
                          </m:d>
                        </m:e>
                        <m:sup>
                          <m:r>
                            <a:rPr lang="en-US" altLang="ja-JP" sz="2400" b="0" i="1" dirty="0" smtClean="0">
                              <a:latin typeface="Cambria Math" panose="02040503050406030204" pitchFamily="18" charset="0"/>
                            </a:rPr>
                            <m:t>2</m:t>
                          </m:r>
                        </m:sup>
                      </m:sSup>
                      <m:r>
                        <a:rPr lang="en-US" altLang="ja-JP" sz="2400" b="0" i="1" dirty="0" smtClean="0">
                          <a:latin typeface="Cambria Math" panose="02040503050406030204" pitchFamily="18" charset="0"/>
                        </a:rPr>
                        <m:t>×</m:t>
                      </m:r>
                      <m:d>
                        <m:dPr>
                          <m:ctrlPr>
                            <a:rPr lang="en-US" altLang="ja-JP" sz="2400" i="1" dirty="0" smtClean="0">
                              <a:latin typeface="Cambria Math" panose="02040503050406030204" pitchFamily="18" charset="0"/>
                            </a:rPr>
                          </m:ctrlPr>
                        </m:dPr>
                        <m:e>
                          <m:r>
                            <a:rPr lang="en-US" altLang="ja-JP" sz="2400" i="1" dirty="0" smtClean="0">
                              <a:latin typeface="Cambria Math" panose="02040503050406030204" pitchFamily="18" charset="0"/>
                            </a:rPr>
                            <m:t>𝐴</m:t>
                          </m:r>
                          <m:r>
                            <a:rPr lang="en-US" altLang="ja-JP" sz="2400" b="0" i="1" dirty="0" smtClean="0">
                              <a:latin typeface="Cambria Math" panose="02040503050406030204" pitchFamily="18" charset="0"/>
                            </a:rPr>
                            <m:t>−</m:t>
                          </m:r>
                          <m:r>
                            <a:rPr lang="en-US" altLang="ja-JP" sz="2400" i="1" dirty="0" smtClean="0">
                              <a:latin typeface="Cambria Math" panose="02040503050406030204" pitchFamily="18" charset="0"/>
                            </a:rPr>
                            <m:t>𝑎</m:t>
                          </m:r>
                        </m:e>
                      </m:d>
                      <m:r>
                        <a:rPr lang="en-US" altLang="ja-JP" sz="2400" i="1" dirty="0" smtClean="0">
                          <a:latin typeface="Cambria Math" panose="02040503050406030204" pitchFamily="18" charset="0"/>
                        </a:rPr>
                        <m:t>𝐿</m:t>
                      </m:r>
                      <m:r>
                        <a:rPr lang="en-US" altLang="ja-JP" sz="2400" b="0" i="1" dirty="0" smtClean="0">
                          <a:latin typeface="Cambria Math" panose="02040503050406030204" pitchFamily="18" charset="0"/>
                        </a:rPr>
                        <m:t>=</m:t>
                      </m:r>
                      <m:f>
                        <m:fPr>
                          <m:ctrlPr>
                            <a:rPr lang="en-US" altLang="ja-JP" sz="2400" i="1">
                              <a:latin typeface="Cambria Math" panose="02040503050406030204" pitchFamily="18" charset="0"/>
                            </a:rPr>
                          </m:ctrlPr>
                        </m:fPr>
                        <m:num>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𝐵</m:t>
                              </m:r>
                            </m:e>
                            <m:sup>
                              <m:r>
                                <a:rPr lang="en-US" altLang="ja-JP" sz="2400" i="1">
                                  <a:latin typeface="Cambria Math" panose="02040503050406030204" pitchFamily="18" charset="0"/>
                                </a:rPr>
                                <m:t>2</m:t>
                              </m:r>
                            </m:sup>
                          </m:sSup>
                        </m:num>
                        <m:den>
                          <m:r>
                            <a:rPr lang="en-US" altLang="ja-JP" sz="2400" i="1">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𝜇</m:t>
                              </m:r>
                            </m:e>
                            <m:sub>
                              <m:r>
                                <a:rPr lang="en-US" altLang="ja-JP" sz="2400" i="1">
                                  <a:latin typeface="Cambria Math" panose="02040503050406030204" pitchFamily="18" charset="0"/>
                                </a:rPr>
                                <m:t>0</m:t>
                              </m:r>
                            </m:sub>
                          </m:sSub>
                        </m:den>
                      </m:f>
                      <m:d>
                        <m:dPr>
                          <m:ctrlPr>
                            <a:rPr lang="en-US" altLang="ja-JP" sz="2400" i="1">
                              <a:latin typeface="Cambria Math" panose="02040503050406030204" pitchFamily="18" charset="0"/>
                            </a:rPr>
                          </m:ctrlPr>
                        </m:dPr>
                        <m:e>
                          <m:r>
                            <a:rPr lang="en-US" altLang="ja-JP" sz="2400" i="1">
                              <a:latin typeface="Cambria Math" panose="02040503050406030204" pitchFamily="18" charset="0"/>
                            </a:rPr>
                            <m:t>𝐴</m:t>
                          </m:r>
                          <m:r>
                            <a:rPr lang="en-US" altLang="ja-JP" sz="2400" i="1">
                              <a:latin typeface="Cambria Math" panose="02040503050406030204" pitchFamily="18" charset="0"/>
                            </a:rPr>
                            <m:t>+</m:t>
                          </m:r>
                          <m:r>
                            <a:rPr lang="en-US" altLang="ja-JP" sz="2400" i="1">
                              <a:latin typeface="Cambria Math" panose="02040503050406030204" pitchFamily="18" charset="0"/>
                            </a:rPr>
                            <m:t>𝑎</m:t>
                          </m:r>
                        </m:e>
                      </m:d>
                      <m:r>
                        <a:rPr lang="en-US" altLang="ja-JP" sz="2400" i="1">
                          <a:latin typeface="Cambria Math" panose="02040503050406030204" pitchFamily="18" charset="0"/>
                        </a:rPr>
                        <m:t>𝐿</m:t>
                      </m:r>
                    </m:oMath>
                  </m:oMathPara>
                </a14:m>
                <a:endParaRPr lang="en-US" altLang="ja-JP" sz="2400" dirty="0"/>
              </a:p>
            </p:txBody>
          </p:sp>
        </mc:Choice>
        <mc:Fallback xmlns="">
          <p:sp>
            <p:nvSpPr>
              <p:cNvPr id="4" name="テキスト ボックス 3">
                <a:extLst>
                  <a:ext uri="{FF2B5EF4-FFF2-40B4-BE49-F238E27FC236}">
                    <a16:creationId xmlns:a16="http://schemas.microsoft.com/office/drawing/2014/main" id="{53741CA3-50B8-4C97-54D2-CD84CB3E9A74}"/>
                  </a:ext>
                </a:extLst>
              </p:cNvPr>
              <p:cNvSpPr txBox="1">
                <a:spLocks noRot="1" noChangeAspect="1" noMove="1" noResize="1" noEditPoints="1" noAdjustHandles="1" noChangeArrowheads="1" noChangeShapeType="1" noTextEdit="1"/>
              </p:cNvSpPr>
              <p:nvPr/>
            </p:nvSpPr>
            <p:spPr>
              <a:xfrm>
                <a:off x="4401053" y="1885989"/>
                <a:ext cx="6194250" cy="896207"/>
              </a:xfrm>
              <a:prstGeom prst="rect">
                <a:avLst/>
              </a:prstGeom>
              <a:blipFill>
                <a:blip r:embed="rId2"/>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963FEBA0-2B55-C5B9-2ED4-DB94A942A8CE}"/>
              </a:ext>
            </a:extLst>
          </p:cNvPr>
          <p:cNvSpPr txBox="1"/>
          <p:nvPr/>
        </p:nvSpPr>
        <p:spPr>
          <a:xfrm>
            <a:off x="2296841" y="2103259"/>
            <a:ext cx="2339102" cy="523220"/>
          </a:xfrm>
          <a:prstGeom prst="rect">
            <a:avLst/>
          </a:prstGeom>
          <a:noFill/>
        </p:spPr>
        <p:txBody>
          <a:bodyPr wrap="none" rtlCol="0">
            <a:spAutoFit/>
          </a:bodyPr>
          <a:lstStyle/>
          <a:p>
            <a:r>
              <a:rPr lang="ja-JP" altLang="en-US" sz="2800" b="1" dirty="0">
                <a:solidFill>
                  <a:schemeClr val="accent1"/>
                </a:solidFill>
              </a:rPr>
              <a:t>超伝導の場合</a:t>
            </a:r>
            <a:endParaRPr kumimoji="1" lang="ja-JP" altLang="en-US" sz="2800" b="1" dirty="0">
              <a:solidFill>
                <a:schemeClr val="accent1"/>
              </a:solidFill>
            </a:endParaRPr>
          </a:p>
        </p:txBody>
      </p:sp>
      <p:sp>
        <p:nvSpPr>
          <p:cNvPr id="8" name="テキスト ボックス 7">
            <a:extLst>
              <a:ext uri="{FF2B5EF4-FFF2-40B4-BE49-F238E27FC236}">
                <a16:creationId xmlns:a16="http://schemas.microsoft.com/office/drawing/2014/main" id="{DA38DBA8-63E6-2933-4074-1FB525CCE82C}"/>
              </a:ext>
            </a:extLst>
          </p:cNvPr>
          <p:cNvSpPr txBox="1"/>
          <p:nvPr/>
        </p:nvSpPr>
        <p:spPr>
          <a:xfrm>
            <a:off x="2296841" y="3404996"/>
            <a:ext cx="2339102" cy="523220"/>
          </a:xfrm>
          <a:prstGeom prst="rect">
            <a:avLst/>
          </a:prstGeom>
          <a:noFill/>
        </p:spPr>
        <p:txBody>
          <a:bodyPr wrap="none" rtlCol="0">
            <a:spAutoFit/>
          </a:bodyPr>
          <a:lstStyle/>
          <a:p>
            <a:r>
              <a:rPr lang="ja-JP" altLang="en-US" sz="2800" b="1" dirty="0">
                <a:solidFill>
                  <a:schemeClr val="accent1"/>
                </a:solidFill>
              </a:rPr>
              <a:t>常伝導の場合</a:t>
            </a:r>
            <a:endParaRPr kumimoji="1" lang="ja-JP" altLang="en-US" sz="2800" b="1" dirty="0">
              <a:solidFill>
                <a:schemeClr val="accent1"/>
              </a:solidFill>
            </a:endParaRP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1C980A2A-5777-E1B6-DEDF-A5C2577BD0BA}"/>
                  </a:ext>
                </a:extLst>
              </p:cNvPr>
              <p:cNvSpPr txBox="1"/>
              <p:nvPr/>
            </p:nvSpPr>
            <p:spPr>
              <a:xfrm>
                <a:off x="4561003" y="3218502"/>
                <a:ext cx="1972986" cy="8962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sz="2400" i="1" dirty="0" smtClean="0">
                              <a:latin typeface="Cambria Math" panose="02040503050406030204" pitchFamily="18" charset="0"/>
                            </a:rPr>
                          </m:ctrlPr>
                        </m:fPr>
                        <m:num>
                          <m:sSup>
                            <m:sSupPr>
                              <m:ctrlPr>
                                <a:rPr lang="en-US" altLang="ja-JP" sz="2400" i="1" dirty="0">
                                  <a:latin typeface="Cambria Math" panose="02040503050406030204" pitchFamily="18" charset="0"/>
                                </a:rPr>
                              </m:ctrlPr>
                            </m:sSupPr>
                            <m:e>
                              <m:r>
                                <a:rPr lang="en-US" altLang="ja-JP" sz="2400" i="1" dirty="0">
                                  <a:latin typeface="Cambria Math" panose="02040503050406030204" pitchFamily="18" charset="0"/>
                                </a:rPr>
                                <m:t>𝐵</m:t>
                              </m:r>
                            </m:e>
                            <m:sup>
                              <m:r>
                                <a:rPr lang="en-US" altLang="ja-JP" sz="2400" i="1" dirty="0">
                                  <a:latin typeface="Cambria Math" panose="02040503050406030204" pitchFamily="18" charset="0"/>
                                </a:rPr>
                                <m:t>2</m:t>
                              </m:r>
                            </m:sup>
                          </m:sSup>
                        </m:num>
                        <m:den>
                          <m:r>
                            <a:rPr lang="en-US" altLang="ja-JP" sz="2400" i="1" dirty="0">
                              <a:latin typeface="Cambria Math" panose="02040503050406030204" pitchFamily="18" charset="0"/>
                            </a:rPr>
                            <m:t>2</m:t>
                          </m:r>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𝜇</m:t>
                              </m:r>
                            </m:e>
                            <m:sub>
                              <m:r>
                                <a:rPr lang="en-US" altLang="ja-JP" sz="2400" i="1" dirty="0">
                                  <a:latin typeface="Cambria Math" panose="02040503050406030204" pitchFamily="18" charset="0"/>
                                </a:rPr>
                                <m:t>0</m:t>
                              </m:r>
                            </m:sub>
                          </m:sSub>
                        </m:den>
                      </m:f>
                      <m:r>
                        <a:rPr lang="en-US" altLang="ja-JP" sz="2400" b="0" i="1" dirty="0" smtClean="0">
                          <a:latin typeface="Cambria Math" panose="02040503050406030204" pitchFamily="18" charset="0"/>
                        </a:rPr>
                        <m:t>×</m:t>
                      </m:r>
                      <m:r>
                        <a:rPr lang="en-US" altLang="ja-JP" sz="2400" b="0" i="1" dirty="0" smtClean="0">
                          <a:latin typeface="Cambria Math" panose="02040503050406030204" pitchFamily="18" charset="0"/>
                        </a:rPr>
                        <m:t>𝐴𝐿</m:t>
                      </m:r>
                    </m:oMath>
                  </m:oMathPara>
                </a14:m>
                <a:endParaRPr lang="ja-JP" altLang="en-US" sz="2400" dirty="0"/>
              </a:p>
            </p:txBody>
          </p:sp>
        </mc:Choice>
        <mc:Fallback xmlns="">
          <p:sp>
            <p:nvSpPr>
              <p:cNvPr id="13" name="テキスト ボックス 12">
                <a:extLst>
                  <a:ext uri="{FF2B5EF4-FFF2-40B4-BE49-F238E27FC236}">
                    <a16:creationId xmlns:a16="http://schemas.microsoft.com/office/drawing/2014/main" id="{1C980A2A-5777-E1B6-DEDF-A5C2577BD0BA}"/>
                  </a:ext>
                </a:extLst>
              </p:cNvPr>
              <p:cNvSpPr txBox="1">
                <a:spLocks noRot="1" noChangeAspect="1" noMove="1" noResize="1" noEditPoints="1" noAdjustHandles="1" noChangeArrowheads="1" noChangeShapeType="1" noTextEdit="1"/>
              </p:cNvSpPr>
              <p:nvPr/>
            </p:nvSpPr>
            <p:spPr>
              <a:xfrm>
                <a:off x="4561003" y="3218502"/>
                <a:ext cx="1972986" cy="896207"/>
              </a:xfrm>
              <a:prstGeom prst="rect">
                <a:avLst/>
              </a:prstGeom>
              <a:blipFill>
                <a:blip r:embed="rId3"/>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D46AFFD8-7375-D72C-331F-49569F7666B8}"/>
              </a:ext>
            </a:extLst>
          </p:cNvPr>
          <p:cNvSpPr txBox="1"/>
          <p:nvPr/>
        </p:nvSpPr>
        <p:spPr>
          <a:xfrm>
            <a:off x="2655914" y="4893226"/>
            <a:ext cx="1980029" cy="523220"/>
          </a:xfrm>
          <a:prstGeom prst="rect">
            <a:avLst/>
          </a:prstGeom>
          <a:noFill/>
        </p:spPr>
        <p:txBody>
          <a:bodyPr wrap="none" rtlCol="0">
            <a:spAutoFit/>
          </a:bodyPr>
          <a:lstStyle/>
          <a:p>
            <a:r>
              <a:rPr lang="ja-JP" altLang="en-US" sz="2800" b="1" dirty="0">
                <a:solidFill>
                  <a:schemeClr val="accent1"/>
                </a:solidFill>
              </a:rPr>
              <a:t>両者の差は</a:t>
            </a:r>
            <a:endParaRPr kumimoji="1" lang="ja-JP" altLang="en-US" sz="2800" b="1" dirty="0">
              <a:solidFill>
                <a:schemeClr val="accent1"/>
              </a:solidFill>
            </a:endParaRP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5C850AA6-D9C4-455B-335C-A5167241D59E}"/>
                  </a:ext>
                </a:extLst>
              </p:cNvPr>
              <p:cNvSpPr txBox="1"/>
              <p:nvPr/>
            </p:nvSpPr>
            <p:spPr>
              <a:xfrm>
                <a:off x="4727582" y="4639791"/>
                <a:ext cx="1972986" cy="1030090"/>
              </a:xfrm>
              <a:prstGeom prst="rect">
                <a:avLst/>
              </a:prstGeom>
              <a:noFill/>
              <a:ln w="2540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sz="2800" i="1" smtClean="0">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𝐵</m:t>
                              </m:r>
                            </m:e>
                            <m:sup>
                              <m:r>
                                <a:rPr lang="en-US" altLang="ja-JP" sz="2800" i="1">
                                  <a:latin typeface="Cambria Math" panose="02040503050406030204" pitchFamily="18" charset="0"/>
                                </a:rPr>
                                <m:t>2</m:t>
                              </m:r>
                            </m:sup>
                          </m:sSup>
                        </m:num>
                        <m:den>
                          <m:r>
                            <a:rPr lang="en-US" altLang="ja-JP" sz="2800" i="1">
                              <a:latin typeface="Cambria Math" panose="02040503050406030204" pitchFamily="18" charset="0"/>
                            </a:rPr>
                            <m:t>2</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𝜇</m:t>
                              </m:r>
                            </m:e>
                            <m:sub>
                              <m:r>
                                <a:rPr lang="en-US" altLang="ja-JP" sz="2800" i="1">
                                  <a:latin typeface="Cambria Math" panose="02040503050406030204" pitchFamily="18" charset="0"/>
                                </a:rPr>
                                <m:t>0</m:t>
                              </m:r>
                            </m:sub>
                          </m:sSub>
                        </m:den>
                      </m:f>
                      <m:r>
                        <a:rPr lang="en-US" altLang="ja-JP" sz="2800" b="0" i="1" smtClean="0">
                          <a:latin typeface="Cambria Math" panose="02040503050406030204" pitchFamily="18" charset="0"/>
                        </a:rPr>
                        <m:t>𝑎</m:t>
                      </m:r>
                      <m:r>
                        <a:rPr lang="en-US" altLang="ja-JP" sz="2800" i="1">
                          <a:latin typeface="Cambria Math" panose="02040503050406030204" pitchFamily="18" charset="0"/>
                        </a:rPr>
                        <m:t>𝐿</m:t>
                      </m:r>
                    </m:oMath>
                  </m:oMathPara>
                </a14:m>
                <a:endParaRPr lang="ja-JP" altLang="en-US" sz="2800" dirty="0"/>
              </a:p>
            </p:txBody>
          </p:sp>
        </mc:Choice>
        <mc:Fallback xmlns="">
          <p:sp>
            <p:nvSpPr>
              <p:cNvPr id="16" name="テキスト ボックス 15">
                <a:extLst>
                  <a:ext uri="{FF2B5EF4-FFF2-40B4-BE49-F238E27FC236}">
                    <a16:creationId xmlns:a16="http://schemas.microsoft.com/office/drawing/2014/main" id="{5C850AA6-D9C4-455B-335C-A5167241D59E}"/>
                  </a:ext>
                </a:extLst>
              </p:cNvPr>
              <p:cNvSpPr txBox="1">
                <a:spLocks noRot="1" noChangeAspect="1" noMove="1" noResize="1" noEditPoints="1" noAdjustHandles="1" noChangeArrowheads="1" noChangeShapeType="1" noTextEdit="1"/>
              </p:cNvSpPr>
              <p:nvPr/>
            </p:nvSpPr>
            <p:spPr>
              <a:xfrm>
                <a:off x="4727582" y="4639791"/>
                <a:ext cx="1972986" cy="1030090"/>
              </a:xfrm>
              <a:prstGeom prst="rect">
                <a:avLst/>
              </a:prstGeom>
              <a:blipFill>
                <a:blip r:embed="rId4"/>
                <a:stretch>
                  <a:fillRect/>
                </a:stretch>
              </a:blipFill>
              <a:ln w="25400">
                <a:solidFill>
                  <a:srgbClr val="FF0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05452879-9292-F1B0-4995-A6AA55098F98}"/>
                  </a:ext>
                </a:extLst>
              </p:cNvPr>
              <p:cNvSpPr txBox="1"/>
              <p:nvPr/>
            </p:nvSpPr>
            <p:spPr>
              <a:xfrm>
                <a:off x="2958417" y="600296"/>
                <a:ext cx="8817498" cy="838691"/>
              </a:xfrm>
              <a:prstGeom prst="rect">
                <a:avLst/>
              </a:prstGeom>
              <a:noFill/>
            </p:spPr>
            <p:txBody>
              <a:bodyPr wrap="square">
                <a:spAutoFit/>
              </a:bodyPr>
              <a:lstStyle/>
              <a:p>
                <a:pPr marL="342900" indent="-342900">
                  <a:buFont typeface="Wingdings" panose="05000000000000000000" pitchFamily="2" charset="2"/>
                  <a:buChar char="l"/>
                </a:pPr>
                <a:r>
                  <a:rPr lang="ja-JP" altLang="en-US" sz="2000" dirty="0"/>
                  <a:t>超伝導体が置かれている場合の磁束密度は</a:t>
                </a:r>
                <a14:m>
                  <m:oMath xmlns:m="http://schemas.openxmlformats.org/officeDocument/2006/math">
                    <m:f>
                      <m:fPr>
                        <m:ctrlPr>
                          <a:rPr lang="en-US" altLang="ja-JP" sz="2000" i="1" dirty="0" smtClean="0">
                            <a:latin typeface="Cambria Math" panose="02040503050406030204" pitchFamily="18" charset="0"/>
                          </a:rPr>
                        </m:ctrlPr>
                      </m:fPr>
                      <m:num>
                        <m:r>
                          <a:rPr lang="en-US" altLang="ja-JP" sz="2000" i="1" dirty="0" smtClean="0">
                            <a:latin typeface="Cambria Math" panose="02040503050406030204" pitchFamily="18" charset="0"/>
                          </a:rPr>
                          <m:t>𝐴𝐵</m:t>
                        </m:r>
                      </m:num>
                      <m:den>
                        <m:r>
                          <a:rPr lang="en-US" altLang="ja-JP" sz="2000" i="1" dirty="0" smtClean="0">
                            <a:latin typeface="Cambria Math" panose="02040503050406030204" pitchFamily="18" charset="0"/>
                          </a:rPr>
                          <m:t>𝐴</m:t>
                        </m:r>
                        <m:r>
                          <a:rPr lang="en-US" altLang="ja-JP" sz="2000" i="1" dirty="0" smtClean="0">
                            <a:latin typeface="Cambria Math" panose="02040503050406030204" pitchFamily="18" charset="0"/>
                          </a:rPr>
                          <m:t>−</m:t>
                        </m:r>
                        <m:r>
                          <a:rPr lang="en-US" altLang="ja-JP" sz="2000" i="1" dirty="0" smtClean="0">
                            <a:latin typeface="Cambria Math" panose="02040503050406030204" pitchFamily="18" charset="0"/>
                          </a:rPr>
                          <m:t>𝑎</m:t>
                        </m:r>
                      </m:den>
                    </m:f>
                    <m:r>
                      <a:rPr lang="en-US" altLang="ja-JP" sz="2000" b="0" i="1" dirty="0" smtClean="0">
                        <a:latin typeface="Cambria Math" panose="02040503050406030204" pitchFamily="18" charset="0"/>
                      </a:rPr>
                      <m:t>≃</m:t>
                    </m:r>
                    <m:r>
                      <a:rPr lang="en-US" altLang="ja-JP" sz="2000" b="0" i="1" dirty="0" smtClean="0">
                        <a:latin typeface="Cambria Math" panose="02040503050406030204" pitchFamily="18" charset="0"/>
                      </a:rPr>
                      <m:t>𝐵</m:t>
                    </m:r>
                    <m:r>
                      <a:rPr lang="en-US" altLang="ja-JP" sz="2000" b="0" i="1" dirty="0" smtClean="0">
                        <a:latin typeface="Cambria Math" panose="02040503050406030204" pitchFamily="18" charset="0"/>
                      </a:rPr>
                      <m:t>(1+</m:t>
                    </m:r>
                    <m:r>
                      <a:rPr lang="en-US" altLang="ja-JP" sz="2000" b="0" i="1" dirty="0" smtClean="0">
                        <a:latin typeface="Cambria Math" panose="02040503050406030204" pitchFamily="18" charset="0"/>
                      </a:rPr>
                      <m:t>𝑎</m:t>
                    </m:r>
                    <m:r>
                      <a:rPr lang="en-US" altLang="ja-JP" sz="2000" b="0" i="1" dirty="0" smtClean="0">
                        <a:latin typeface="Cambria Math" panose="02040503050406030204" pitchFamily="18" charset="0"/>
                      </a:rPr>
                      <m:t>/</m:t>
                    </m:r>
                    <m:r>
                      <a:rPr lang="en-US" altLang="ja-JP" sz="2000" b="0" i="1" dirty="0" smtClean="0">
                        <a:latin typeface="Cambria Math" panose="02040503050406030204" pitchFamily="18" charset="0"/>
                      </a:rPr>
                      <m:t>𝐴</m:t>
                    </m:r>
                    <m:r>
                      <a:rPr lang="en-US" altLang="ja-JP" sz="2000" b="0" i="1" dirty="0" smtClean="0">
                        <a:latin typeface="Cambria Math" panose="02040503050406030204" pitchFamily="18" charset="0"/>
                      </a:rPr>
                      <m:t>)</m:t>
                    </m:r>
                  </m:oMath>
                </a14:m>
                <a:endParaRPr lang="en-US" altLang="ja-JP" sz="2000" dirty="0"/>
              </a:p>
              <a:p>
                <a:pPr marL="342900" indent="-342900">
                  <a:buFont typeface="Wingdings" panose="05000000000000000000" pitchFamily="2" charset="2"/>
                  <a:buChar char="l"/>
                </a:pPr>
                <a:r>
                  <a:rPr lang="ja-JP" altLang="en-US" sz="2000" dirty="0"/>
                  <a:t>常伝導体が置かれている場合の磁束密度は</a:t>
                </a:r>
                <a14:m>
                  <m:oMath xmlns:m="http://schemas.openxmlformats.org/officeDocument/2006/math">
                    <m:r>
                      <a:rPr lang="en-US" altLang="ja-JP" sz="2000" b="0" i="1" dirty="0" smtClean="0">
                        <a:latin typeface="Cambria Math" panose="02040503050406030204" pitchFamily="18" charset="0"/>
                      </a:rPr>
                      <m:t>𝐵</m:t>
                    </m:r>
                  </m:oMath>
                </a14:m>
                <a:endParaRPr lang="en-US" altLang="ja-JP" sz="2000" dirty="0"/>
              </a:p>
            </p:txBody>
          </p:sp>
        </mc:Choice>
        <mc:Fallback xmlns="">
          <p:sp>
            <p:nvSpPr>
              <p:cNvPr id="17" name="テキスト ボックス 16">
                <a:extLst>
                  <a:ext uri="{FF2B5EF4-FFF2-40B4-BE49-F238E27FC236}">
                    <a16:creationId xmlns:a16="http://schemas.microsoft.com/office/drawing/2014/main" id="{05452879-9292-F1B0-4995-A6AA55098F98}"/>
                  </a:ext>
                </a:extLst>
              </p:cNvPr>
              <p:cNvSpPr txBox="1">
                <a:spLocks noRot="1" noChangeAspect="1" noMove="1" noResize="1" noEditPoints="1" noAdjustHandles="1" noChangeArrowheads="1" noChangeShapeType="1" noTextEdit="1"/>
              </p:cNvSpPr>
              <p:nvPr/>
            </p:nvSpPr>
            <p:spPr>
              <a:xfrm>
                <a:off x="2958417" y="600296"/>
                <a:ext cx="8817498" cy="838691"/>
              </a:xfrm>
              <a:prstGeom prst="rect">
                <a:avLst/>
              </a:prstGeom>
              <a:blipFill>
                <a:blip r:embed="rId5"/>
                <a:stretch>
                  <a:fillRect l="-622" b="-1231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86393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9920C2D-9B97-E8DA-17F9-2847FB9EC1BB}"/>
              </a:ext>
            </a:extLst>
          </p:cNvPr>
          <p:cNvSpPr txBox="1"/>
          <p:nvPr/>
        </p:nvSpPr>
        <p:spPr>
          <a:xfrm>
            <a:off x="29184" y="41659"/>
            <a:ext cx="2762654" cy="400110"/>
          </a:xfrm>
          <a:prstGeom prst="rect">
            <a:avLst/>
          </a:prstGeom>
          <a:noFill/>
          <a:ln>
            <a:solidFill>
              <a:schemeClr val="tx1"/>
            </a:solidFill>
          </a:ln>
        </p:spPr>
        <p:txBody>
          <a:bodyPr wrap="square">
            <a:spAutoFit/>
          </a:bodyPr>
          <a:lstStyle/>
          <a:p>
            <a:pPr algn="ctr"/>
            <a:r>
              <a:rPr lang="en-US" altLang="ja-JP" sz="2000" b="1" dirty="0"/>
              <a:t>3.4 </a:t>
            </a:r>
            <a:r>
              <a:rPr lang="ja-JP" altLang="en-US" sz="2000" b="1" dirty="0"/>
              <a:t>熱力学的臨界磁場</a:t>
            </a:r>
            <a:endParaRPr kumimoji="1" lang="en-US" altLang="ja-JP" sz="2000" b="1" dirty="0"/>
          </a:p>
        </p:txBody>
      </p:sp>
      <p:sp>
        <p:nvSpPr>
          <p:cNvPr id="5" name="テキスト ボックス 4">
            <a:extLst>
              <a:ext uri="{FF2B5EF4-FFF2-40B4-BE49-F238E27FC236}">
                <a16:creationId xmlns:a16="http://schemas.microsoft.com/office/drawing/2014/main" id="{B9CFD59D-F048-1555-78D5-E522F75BF21C}"/>
              </a:ext>
            </a:extLst>
          </p:cNvPr>
          <p:cNvSpPr txBox="1"/>
          <p:nvPr/>
        </p:nvSpPr>
        <p:spPr>
          <a:xfrm>
            <a:off x="434837" y="490788"/>
            <a:ext cx="11621328" cy="461665"/>
          </a:xfrm>
          <a:prstGeom prst="rect">
            <a:avLst/>
          </a:prstGeom>
          <a:noFill/>
        </p:spPr>
        <p:txBody>
          <a:bodyPr wrap="square">
            <a:spAutoFit/>
          </a:bodyPr>
          <a:lstStyle/>
          <a:p>
            <a:r>
              <a:rPr lang="ja-JP" altLang="en-US" sz="2400" dirty="0"/>
              <a:t>よって、超伝導体がある場合と常伝導体がある場合の磁場のエネルギーの差は</a:t>
            </a:r>
            <a:endParaRPr lang="en-US" altLang="ja-JP" sz="2400" dirty="0"/>
          </a:p>
        </p:txBody>
      </p:sp>
      <p:sp>
        <p:nvSpPr>
          <p:cNvPr id="8" name="円柱 7">
            <a:extLst>
              <a:ext uri="{FF2B5EF4-FFF2-40B4-BE49-F238E27FC236}">
                <a16:creationId xmlns:a16="http://schemas.microsoft.com/office/drawing/2014/main" id="{5A37AFE3-1632-73AA-560A-2EB06B58C6F2}"/>
              </a:ext>
            </a:extLst>
          </p:cNvPr>
          <p:cNvSpPr/>
          <p:nvPr/>
        </p:nvSpPr>
        <p:spPr>
          <a:xfrm>
            <a:off x="1365743" y="2308649"/>
            <a:ext cx="400819" cy="2847012"/>
          </a:xfrm>
          <a:prstGeom prst="ca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柱 8">
            <a:extLst>
              <a:ext uri="{FF2B5EF4-FFF2-40B4-BE49-F238E27FC236}">
                <a16:creationId xmlns:a16="http://schemas.microsoft.com/office/drawing/2014/main" id="{93D05D5C-983C-820B-4AEA-68FDA6F059D6}"/>
              </a:ext>
            </a:extLst>
          </p:cNvPr>
          <p:cNvSpPr/>
          <p:nvPr/>
        </p:nvSpPr>
        <p:spPr>
          <a:xfrm>
            <a:off x="340468" y="2085547"/>
            <a:ext cx="2451370" cy="3268493"/>
          </a:xfrm>
          <a:prstGeom prst="ca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B03FA565-0D97-8222-985B-75C48DA52183}"/>
              </a:ext>
            </a:extLst>
          </p:cNvPr>
          <p:cNvCxnSpPr/>
          <p:nvPr/>
        </p:nvCxnSpPr>
        <p:spPr>
          <a:xfrm>
            <a:off x="2976664" y="2308649"/>
            <a:ext cx="0" cy="2772384"/>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9893D700-5A12-115D-AB26-685E67FBFE63}"/>
                  </a:ext>
                </a:extLst>
              </p:cNvPr>
              <p:cNvSpPr txBox="1"/>
              <p:nvPr/>
            </p:nvSpPr>
            <p:spPr>
              <a:xfrm>
                <a:off x="3017377" y="3379089"/>
                <a:ext cx="718145" cy="861774"/>
              </a:xfrm>
              <a:prstGeom prst="rect">
                <a:avLst/>
              </a:prstGeom>
              <a:noFill/>
            </p:spPr>
            <p:txBody>
              <a:bodyPr wrap="none" lIns="0" tIns="0" rIns="0" bIns="0" rtlCol="0">
                <a:spAutoFit/>
              </a:bodyPr>
              <a:lstStyle/>
              <a:p>
                <a:r>
                  <a:rPr kumimoji="1" lang="ja-JP" altLang="en-US" sz="2800" b="0" dirty="0">
                    <a:solidFill>
                      <a:srgbClr val="FF0000"/>
                    </a:solidFill>
                  </a:rPr>
                  <a:t>高さ</a:t>
                </a:r>
                <a:endParaRPr kumimoji="1" lang="en-US" altLang="ja-JP" sz="2800" b="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800" b="0" i="1" smtClean="0">
                          <a:solidFill>
                            <a:srgbClr val="FF0000"/>
                          </a:solidFill>
                          <a:latin typeface="Cambria Math" panose="02040503050406030204" pitchFamily="18" charset="0"/>
                        </a:rPr>
                        <m:t>𝐿</m:t>
                      </m:r>
                    </m:oMath>
                  </m:oMathPara>
                </a14:m>
                <a:endParaRPr kumimoji="1" lang="ja-JP" altLang="en-US" sz="2800" dirty="0">
                  <a:solidFill>
                    <a:srgbClr val="FF0000"/>
                  </a:solidFill>
                </a:endParaRPr>
              </a:p>
            </p:txBody>
          </p:sp>
        </mc:Choice>
        <mc:Fallback xmlns="">
          <p:sp>
            <p:nvSpPr>
              <p:cNvPr id="11" name="テキスト ボックス 10">
                <a:extLst>
                  <a:ext uri="{FF2B5EF4-FFF2-40B4-BE49-F238E27FC236}">
                    <a16:creationId xmlns:a16="http://schemas.microsoft.com/office/drawing/2014/main" id="{9893D700-5A12-115D-AB26-685E67FBFE63}"/>
                  </a:ext>
                </a:extLst>
              </p:cNvPr>
              <p:cNvSpPr txBox="1">
                <a:spLocks noRot="1" noChangeAspect="1" noMove="1" noResize="1" noEditPoints="1" noAdjustHandles="1" noChangeArrowheads="1" noChangeShapeType="1" noTextEdit="1"/>
              </p:cNvSpPr>
              <p:nvPr/>
            </p:nvSpPr>
            <p:spPr>
              <a:xfrm>
                <a:off x="3017377" y="3379089"/>
                <a:ext cx="718145" cy="861774"/>
              </a:xfrm>
              <a:prstGeom prst="rect">
                <a:avLst/>
              </a:prstGeom>
              <a:blipFill>
                <a:blip r:embed="rId3"/>
                <a:stretch>
                  <a:fillRect l="-30508" t="-11972" r="-27966"/>
                </a:stretch>
              </a:blipFill>
            </p:spPr>
            <p:txBody>
              <a:bodyPr/>
              <a:lstStyle/>
              <a:p>
                <a:r>
                  <a:rPr lang="ja-JP" altLang="en-US">
                    <a:noFill/>
                  </a:rPr>
                  <a:t> </a:t>
                </a:r>
              </a:p>
            </p:txBody>
          </p:sp>
        </mc:Fallback>
      </mc:AlternateContent>
      <p:sp>
        <p:nvSpPr>
          <p:cNvPr id="12" name="右中かっこ 11">
            <a:extLst>
              <a:ext uri="{FF2B5EF4-FFF2-40B4-BE49-F238E27FC236}">
                <a16:creationId xmlns:a16="http://schemas.microsoft.com/office/drawing/2014/main" id="{70C89720-85FB-D6FE-13F8-E54932C5366D}"/>
              </a:ext>
            </a:extLst>
          </p:cNvPr>
          <p:cNvSpPr/>
          <p:nvPr/>
        </p:nvSpPr>
        <p:spPr>
          <a:xfrm rot="5400000">
            <a:off x="1426236" y="4960013"/>
            <a:ext cx="326990" cy="2404214"/>
          </a:xfrm>
          <a:prstGeom prst="rightBrace">
            <a:avLst>
              <a:gd name="adj1" fmla="val 67831"/>
              <a:gd name="adj2" fmla="val 50000"/>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4EDB24F-9192-5122-DF19-6331BD75B10F}"/>
                  </a:ext>
                </a:extLst>
              </p:cNvPr>
              <p:cNvSpPr txBox="1"/>
              <p:nvPr/>
            </p:nvSpPr>
            <p:spPr>
              <a:xfrm>
                <a:off x="1028300" y="6344226"/>
                <a:ext cx="949299" cy="430887"/>
              </a:xfrm>
              <a:prstGeom prst="rect">
                <a:avLst/>
              </a:prstGeom>
              <a:noFill/>
            </p:spPr>
            <p:txBody>
              <a:bodyPr wrap="none" lIns="0" tIns="0" rIns="0" bIns="0" rtlCol="0">
                <a:spAutoFit/>
              </a:bodyPr>
              <a:lstStyle/>
              <a:p>
                <a:r>
                  <a:rPr kumimoji="1" lang="ja-JP" altLang="en-US" sz="2800" b="0" dirty="0">
                    <a:solidFill>
                      <a:srgbClr val="FF0000"/>
                    </a:solidFill>
                  </a:rPr>
                  <a:t>面積</a:t>
                </a:r>
                <a14:m>
                  <m:oMath xmlns:m="http://schemas.openxmlformats.org/officeDocument/2006/math">
                    <m:r>
                      <a:rPr kumimoji="1" lang="en-US" altLang="ja-JP" sz="2800" b="0" i="1" smtClean="0">
                        <a:solidFill>
                          <a:srgbClr val="FF0000"/>
                        </a:solidFill>
                        <a:latin typeface="Cambria Math" panose="02040503050406030204" pitchFamily="18" charset="0"/>
                      </a:rPr>
                      <m:t>𝐴</m:t>
                    </m:r>
                  </m:oMath>
                </a14:m>
                <a:endParaRPr kumimoji="1" lang="ja-JP" altLang="en-US" sz="2800" dirty="0">
                  <a:solidFill>
                    <a:srgbClr val="FF0000"/>
                  </a:solidFill>
                </a:endParaRPr>
              </a:p>
            </p:txBody>
          </p:sp>
        </mc:Choice>
        <mc:Fallback xmlns="">
          <p:sp>
            <p:nvSpPr>
              <p:cNvPr id="13" name="テキスト ボックス 12">
                <a:extLst>
                  <a:ext uri="{FF2B5EF4-FFF2-40B4-BE49-F238E27FC236}">
                    <a16:creationId xmlns:a16="http://schemas.microsoft.com/office/drawing/2014/main" id="{44EDB24F-9192-5122-DF19-6331BD75B10F}"/>
                  </a:ext>
                </a:extLst>
              </p:cNvPr>
              <p:cNvSpPr txBox="1">
                <a:spLocks noRot="1" noChangeAspect="1" noMove="1" noResize="1" noEditPoints="1" noAdjustHandles="1" noChangeArrowheads="1" noChangeShapeType="1" noTextEdit="1"/>
              </p:cNvSpPr>
              <p:nvPr/>
            </p:nvSpPr>
            <p:spPr>
              <a:xfrm>
                <a:off x="1028300" y="6344226"/>
                <a:ext cx="949299" cy="430887"/>
              </a:xfrm>
              <a:prstGeom prst="rect">
                <a:avLst/>
              </a:prstGeom>
              <a:blipFill>
                <a:blip r:embed="rId4"/>
                <a:stretch>
                  <a:fillRect l="-23226" t="-24286" b="-51429"/>
                </a:stretch>
              </a:blipFill>
            </p:spPr>
            <p:txBody>
              <a:bodyPr/>
              <a:lstStyle/>
              <a:p>
                <a:r>
                  <a:rPr lang="ja-JP" altLang="en-US">
                    <a:noFill/>
                  </a:rPr>
                  <a:t> </a:t>
                </a:r>
              </a:p>
            </p:txBody>
          </p:sp>
        </mc:Fallback>
      </mc:AlternateContent>
      <p:sp>
        <p:nvSpPr>
          <p:cNvPr id="14" name="右中かっこ 13">
            <a:extLst>
              <a:ext uri="{FF2B5EF4-FFF2-40B4-BE49-F238E27FC236}">
                <a16:creationId xmlns:a16="http://schemas.microsoft.com/office/drawing/2014/main" id="{154BBEE3-9662-B131-9556-8929FBCFA957}"/>
              </a:ext>
            </a:extLst>
          </p:cNvPr>
          <p:cNvSpPr/>
          <p:nvPr/>
        </p:nvSpPr>
        <p:spPr>
          <a:xfrm rot="5400000">
            <a:off x="1453925" y="5190565"/>
            <a:ext cx="245673" cy="633105"/>
          </a:xfrm>
          <a:prstGeom prst="rightBrace">
            <a:avLst>
              <a:gd name="adj1" fmla="val 20316"/>
              <a:gd name="adj2" fmla="val 50000"/>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75BD7C2-E537-CB38-4DA5-E0F0047859F0}"/>
                  </a:ext>
                </a:extLst>
              </p:cNvPr>
              <p:cNvSpPr txBox="1"/>
              <p:nvPr/>
            </p:nvSpPr>
            <p:spPr>
              <a:xfrm>
                <a:off x="1141788" y="5562771"/>
                <a:ext cx="927305" cy="430887"/>
              </a:xfrm>
              <a:prstGeom prst="rect">
                <a:avLst/>
              </a:prstGeom>
              <a:noFill/>
            </p:spPr>
            <p:txBody>
              <a:bodyPr wrap="none" lIns="0" tIns="0" rIns="0" bIns="0" rtlCol="0">
                <a:spAutoFit/>
              </a:bodyPr>
              <a:lstStyle/>
              <a:p>
                <a:r>
                  <a:rPr kumimoji="1" lang="ja-JP" altLang="en-US" sz="2800" b="0" dirty="0">
                    <a:solidFill>
                      <a:srgbClr val="FF0000"/>
                    </a:solidFill>
                  </a:rPr>
                  <a:t>面積</a:t>
                </a:r>
                <a14:m>
                  <m:oMath xmlns:m="http://schemas.openxmlformats.org/officeDocument/2006/math">
                    <m:r>
                      <a:rPr kumimoji="1" lang="en-US" altLang="ja-JP" sz="2800" b="0" i="1" smtClean="0">
                        <a:solidFill>
                          <a:srgbClr val="FF0000"/>
                        </a:solidFill>
                        <a:latin typeface="Cambria Math" panose="02040503050406030204" pitchFamily="18" charset="0"/>
                      </a:rPr>
                      <m:t>𝑎</m:t>
                    </m:r>
                  </m:oMath>
                </a14:m>
                <a:endParaRPr kumimoji="1" lang="ja-JP" altLang="en-US" sz="2800" dirty="0">
                  <a:solidFill>
                    <a:srgbClr val="FF0000"/>
                  </a:solidFill>
                </a:endParaRPr>
              </a:p>
            </p:txBody>
          </p:sp>
        </mc:Choice>
        <mc:Fallback xmlns="">
          <p:sp>
            <p:nvSpPr>
              <p:cNvPr id="15" name="テキスト ボックス 14">
                <a:extLst>
                  <a:ext uri="{FF2B5EF4-FFF2-40B4-BE49-F238E27FC236}">
                    <a16:creationId xmlns:a16="http://schemas.microsoft.com/office/drawing/2014/main" id="{E75BD7C2-E537-CB38-4DA5-E0F0047859F0}"/>
                  </a:ext>
                </a:extLst>
              </p:cNvPr>
              <p:cNvSpPr txBox="1">
                <a:spLocks noRot="1" noChangeAspect="1" noMove="1" noResize="1" noEditPoints="1" noAdjustHandles="1" noChangeArrowheads="1" noChangeShapeType="1" noTextEdit="1"/>
              </p:cNvSpPr>
              <p:nvPr/>
            </p:nvSpPr>
            <p:spPr>
              <a:xfrm>
                <a:off x="1141788" y="5562771"/>
                <a:ext cx="927305" cy="430887"/>
              </a:xfrm>
              <a:prstGeom prst="rect">
                <a:avLst/>
              </a:prstGeom>
              <a:blipFill>
                <a:blip r:embed="rId5"/>
                <a:stretch>
                  <a:fillRect l="-23026" t="-24286" b="-51429"/>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F0273E16-97BD-00B8-31CF-CA195D83ABD6}"/>
              </a:ext>
            </a:extLst>
          </p:cNvPr>
          <p:cNvSpPr txBox="1"/>
          <p:nvPr/>
        </p:nvSpPr>
        <p:spPr>
          <a:xfrm>
            <a:off x="1133013" y="2066978"/>
            <a:ext cx="902811" cy="307777"/>
          </a:xfrm>
          <a:prstGeom prst="rect">
            <a:avLst/>
          </a:prstGeom>
          <a:noFill/>
        </p:spPr>
        <p:txBody>
          <a:bodyPr wrap="none" rtlCol="0">
            <a:spAutoFit/>
          </a:bodyPr>
          <a:lstStyle/>
          <a:p>
            <a:r>
              <a:rPr lang="ja-JP" altLang="en-US" sz="1400" b="1" dirty="0">
                <a:solidFill>
                  <a:schemeClr val="accent1"/>
                </a:solidFill>
              </a:rPr>
              <a:t>超伝導体</a:t>
            </a:r>
            <a:endParaRPr kumimoji="1" lang="ja-JP" altLang="en-US" sz="1400" b="1" dirty="0">
              <a:solidFill>
                <a:schemeClr val="accent1"/>
              </a:solidFill>
            </a:endParaRPr>
          </a:p>
        </p:txBody>
      </p:sp>
      <p:cxnSp>
        <p:nvCxnSpPr>
          <p:cNvPr id="17" name="Straight Arrow Connector 39">
            <a:extLst>
              <a:ext uri="{FF2B5EF4-FFF2-40B4-BE49-F238E27FC236}">
                <a16:creationId xmlns:a16="http://schemas.microsoft.com/office/drawing/2014/main" id="{EC59BDAB-65D5-DC7F-FB97-AF60B8541BA2}"/>
              </a:ext>
            </a:extLst>
          </p:cNvPr>
          <p:cNvCxnSpPr/>
          <p:nvPr/>
        </p:nvCxnSpPr>
        <p:spPr>
          <a:xfrm flipV="1">
            <a:off x="568713" y="2322758"/>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39">
            <a:extLst>
              <a:ext uri="{FF2B5EF4-FFF2-40B4-BE49-F238E27FC236}">
                <a16:creationId xmlns:a16="http://schemas.microsoft.com/office/drawing/2014/main" id="{ECA7929C-4B6A-B51F-874F-5F675AFF9C04}"/>
              </a:ext>
            </a:extLst>
          </p:cNvPr>
          <p:cNvCxnSpPr/>
          <p:nvPr/>
        </p:nvCxnSpPr>
        <p:spPr>
          <a:xfrm flipV="1">
            <a:off x="886483" y="2338970"/>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39">
            <a:extLst>
              <a:ext uri="{FF2B5EF4-FFF2-40B4-BE49-F238E27FC236}">
                <a16:creationId xmlns:a16="http://schemas.microsoft.com/office/drawing/2014/main" id="{FC00A6EB-92ED-889C-3B66-6AEC09774EB5}"/>
              </a:ext>
            </a:extLst>
          </p:cNvPr>
          <p:cNvCxnSpPr/>
          <p:nvPr/>
        </p:nvCxnSpPr>
        <p:spPr>
          <a:xfrm flipV="1">
            <a:off x="1155616" y="2325998"/>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39">
            <a:extLst>
              <a:ext uri="{FF2B5EF4-FFF2-40B4-BE49-F238E27FC236}">
                <a16:creationId xmlns:a16="http://schemas.microsoft.com/office/drawing/2014/main" id="{6D0AA65C-0602-A58B-60FC-5B3AE0EBF458}"/>
              </a:ext>
            </a:extLst>
          </p:cNvPr>
          <p:cNvCxnSpPr/>
          <p:nvPr/>
        </p:nvCxnSpPr>
        <p:spPr>
          <a:xfrm flipV="1">
            <a:off x="1995434" y="2319514"/>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9">
            <a:extLst>
              <a:ext uri="{FF2B5EF4-FFF2-40B4-BE49-F238E27FC236}">
                <a16:creationId xmlns:a16="http://schemas.microsoft.com/office/drawing/2014/main" id="{BE911105-A60C-62F7-E30E-2010AB3E3722}"/>
              </a:ext>
            </a:extLst>
          </p:cNvPr>
          <p:cNvCxnSpPr/>
          <p:nvPr/>
        </p:nvCxnSpPr>
        <p:spPr>
          <a:xfrm flipV="1">
            <a:off x="2313204" y="2335726"/>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39">
            <a:extLst>
              <a:ext uri="{FF2B5EF4-FFF2-40B4-BE49-F238E27FC236}">
                <a16:creationId xmlns:a16="http://schemas.microsoft.com/office/drawing/2014/main" id="{6FE342B7-C64B-D84E-6799-54D412587797}"/>
              </a:ext>
            </a:extLst>
          </p:cNvPr>
          <p:cNvCxnSpPr/>
          <p:nvPr/>
        </p:nvCxnSpPr>
        <p:spPr>
          <a:xfrm flipV="1">
            <a:off x="2582337" y="2322754"/>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7A21912-4A00-5A7D-F018-8E77691AC584}"/>
                  </a:ext>
                </a:extLst>
              </p:cNvPr>
              <p:cNvSpPr txBox="1"/>
              <p:nvPr/>
            </p:nvSpPr>
            <p:spPr>
              <a:xfrm>
                <a:off x="5073011" y="952453"/>
                <a:ext cx="2586002" cy="10300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sz="2800" i="1" smtClean="0">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𝐵</m:t>
                              </m:r>
                            </m:e>
                            <m:sup>
                              <m:r>
                                <a:rPr lang="en-US" altLang="ja-JP" sz="2800" i="1">
                                  <a:latin typeface="Cambria Math" panose="02040503050406030204" pitchFamily="18" charset="0"/>
                                </a:rPr>
                                <m:t>2</m:t>
                              </m:r>
                            </m:sup>
                          </m:sSup>
                        </m:num>
                        <m:den>
                          <m:r>
                            <a:rPr lang="en-US" altLang="ja-JP" sz="2800" i="1">
                              <a:latin typeface="Cambria Math" panose="02040503050406030204" pitchFamily="18" charset="0"/>
                            </a:rPr>
                            <m:t>2</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𝜇</m:t>
                              </m:r>
                            </m:e>
                            <m:sub>
                              <m:r>
                                <a:rPr lang="en-US" altLang="ja-JP" sz="2800" i="1">
                                  <a:latin typeface="Cambria Math" panose="02040503050406030204" pitchFamily="18" charset="0"/>
                                </a:rPr>
                                <m:t>0</m:t>
                              </m:r>
                            </m:sub>
                          </m:sSub>
                        </m:den>
                      </m:f>
                      <m:r>
                        <a:rPr lang="en-US" altLang="ja-JP" sz="2800" b="0" i="1" smtClean="0">
                          <a:latin typeface="Cambria Math" panose="02040503050406030204" pitchFamily="18" charset="0"/>
                        </a:rPr>
                        <m:t>𝑎</m:t>
                      </m:r>
                      <m:r>
                        <a:rPr lang="en-US" altLang="ja-JP" sz="2800" i="1">
                          <a:latin typeface="Cambria Math" panose="02040503050406030204" pitchFamily="18" charset="0"/>
                        </a:rPr>
                        <m:t>𝐿</m:t>
                      </m:r>
                    </m:oMath>
                  </m:oMathPara>
                </a14:m>
                <a:endParaRPr lang="ja-JP" altLang="en-US" sz="2800" dirty="0"/>
              </a:p>
            </p:txBody>
          </p:sp>
        </mc:Choice>
        <mc:Fallback xmlns="">
          <p:sp>
            <p:nvSpPr>
              <p:cNvPr id="7" name="テキスト ボックス 6">
                <a:extLst>
                  <a:ext uri="{FF2B5EF4-FFF2-40B4-BE49-F238E27FC236}">
                    <a16:creationId xmlns:a16="http://schemas.microsoft.com/office/drawing/2014/main" id="{57A21912-4A00-5A7D-F018-8E77691AC584}"/>
                  </a:ext>
                </a:extLst>
              </p:cNvPr>
              <p:cNvSpPr txBox="1">
                <a:spLocks noRot="1" noChangeAspect="1" noMove="1" noResize="1" noEditPoints="1" noAdjustHandles="1" noChangeArrowheads="1" noChangeShapeType="1" noTextEdit="1"/>
              </p:cNvSpPr>
              <p:nvPr/>
            </p:nvSpPr>
            <p:spPr>
              <a:xfrm>
                <a:off x="5073011" y="952453"/>
                <a:ext cx="2586002" cy="1030090"/>
              </a:xfrm>
              <a:prstGeom prst="rect">
                <a:avLst/>
              </a:prstGeom>
              <a:blipFill>
                <a:blip r:embed="rId6"/>
                <a:stretch>
                  <a:fillRect/>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454F2DD6-7EAD-9529-E06E-442E7EFBAD36}"/>
              </a:ext>
            </a:extLst>
          </p:cNvPr>
          <p:cNvSpPr txBox="1"/>
          <p:nvPr/>
        </p:nvSpPr>
        <p:spPr>
          <a:xfrm>
            <a:off x="7285383" y="1252332"/>
            <a:ext cx="2202847" cy="461665"/>
          </a:xfrm>
          <a:prstGeom prst="rect">
            <a:avLst/>
          </a:prstGeom>
          <a:noFill/>
        </p:spPr>
        <p:txBody>
          <a:bodyPr wrap="none" rtlCol="0">
            <a:spAutoFit/>
          </a:bodyPr>
          <a:lstStyle/>
          <a:p>
            <a:r>
              <a:rPr kumimoji="1" lang="ja-JP" altLang="en-US" sz="2400" dirty="0"/>
              <a:t>（問題</a:t>
            </a:r>
            <a:r>
              <a:rPr kumimoji="1" lang="en-US" altLang="ja-JP" sz="2400" dirty="0"/>
              <a:t>3</a:t>
            </a:r>
            <a:r>
              <a:rPr kumimoji="1" lang="ja-JP" altLang="en-US" sz="2400" dirty="0"/>
              <a:t>より）</a:t>
            </a:r>
          </a:p>
        </p:txBody>
      </p:sp>
    </p:spTree>
    <p:extLst>
      <p:ext uri="{BB962C8B-B14F-4D97-AF65-F5344CB8AC3E}">
        <p14:creationId xmlns:p14="http://schemas.microsoft.com/office/powerpoint/2010/main" val="20149692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9920C2D-9B97-E8DA-17F9-2847FB9EC1BB}"/>
              </a:ext>
            </a:extLst>
          </p:cNvPr>
          <p:cNvSpPr txBox="1"/>
          <p:nvPr/>
        </p:nvSpPr>
        <p:spPr>
          <a:xfrm>
            <a:off x="29184" y="41659"/>
            <a:ext cx="2762654" cy="400110"/>
          </a:xfrm>
          <a:prstGeom prst="rect">
            <a:avLst/>
          </a:prstGeom>
          <a:noFill/>
          <a:ln>
            <a:solidFill>
              <a:schemeClr val="tx1"/>
            </a:solidFill>
          </a:ln>
        </p:spPr>
        <p:txBody>
          <a:bodyPr wrap="square">
            <a:spAutoFit/>
          </a:bodyPr>
          <a:lstStyle/>
          <a:p>
            <a:pPr algn="ctr"/>
            <a:r>
              <a:rPr lang="en-US" altLang="ja-JP" sz="2000" b="1" dirty="0"/>
              <a:t>3.4 </a:t>
            </a:r>
            <a:r>
              <a:rPr lang="ja-JP" altLang="en-US" sz="2000" b="1" dirty="0"/>
              <a:t>熱力学的臨界磁場</a:t>
            </a:r>
            <a:endParaRPr kumimoji="1" lang="en-US" altLang="ja-JP" sz="2000" b="1" dirty="0"/>
          </a:p>
        </p:txBody>
      </p:sp>
      <p:sp>
        <p:nvSpPr>
          <p:cNvPr id="5" name="テキスト ボックス 4">
            <a:extLst>
              <a:ext uri="{FF2B5EF4-FFF2-40B4-BE49-F238E27FC236}">
                <a16:creationId xmlns:a16="http://schemas.microsoft.com/office/drawing/2014/main" id="{B9CFD59D-F048-1555-78D5-E522F75BF21C}"/>
              </a:ext>
            </a:extLst>
          </p:cNvPr>
          <p:cNvSpPr txBox="1"/>
          <p:nvPr/>
        </p:nvSpPr>
        <p:spPr>
          <a:xfrm>
            <a:off x="434837" y="490788"/>
            <a:ext cx="11621328" cy="461665"/>
          </a:xfrm>
          <a:prstGeom prst="rect">
            <a:avLst/>
          </a:prstGeom>
          <a:noFill/>
        </p:spPr>
        <p:txBody>
          <a:bodyPr wrap="square">
            <a:spAutoFit/>
          </a:bodyPr>
          <a:lstStyle/>
          <a:p>
            <a:r>
              <a:rPr lang="ja-JP" altLang="en-US" sz="2400" dirty="0"/>
              <a:t>よって、超伝導体がある場合と常伝導体がある場合の磁場のエネルギーの差は</a:t>
            </a:r>
            <a:endParaRPr lang="en-US" altLang="ja-JP" sz="2400"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A059857-401C-B0E3-CBDA-F81C8A034B9E}"/>
                  </a:ext>
                </a:extLst>
              </p:cNvPr>
              <p:cNvSpPr txBox="1"/>
              <p:nvPr/>
            </p:nvSpPr>
            <p:spPr>
              <a:xfrm>
                <a:off x="4069092" y="2431706"/>
                <a:ext cx="8093090" cy="1938992"/>
              </a:xfrm>
              <a:prstGeom prst="rect">
                <a:avLst/>
              </a:prstGeom>
              <a:noFill/>
            </p:spPr>
            <p:txBody>
              <a:bodyPr wrap="square">
                <a:spAutoFit/>
              </a:bodyPr>
              <a:lstStyle/>
              <a:p>
                <a:r>
                  <a:rPr lang="ja-JP" altLang="en-US" sz="2400" b="1" dirty="0"/>
                  <a:t>超伝導体があると、磁場のエネルギーが高くなってしまう。</a:t>
                </a:r>
                <a:r>
                  <a:rPr lang="ja-JP" altLang="en-US" sz="2400" dirty="0"/>
                  <a:t>それでもなお、超伝導凝縮エネルギーによる得（</a:t>
                </a:r>
                <a14:m>
                  <m:oMath xmlns:m="http://schemas.openxmlformats.org/officeDocument/2006/math">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𝐸</m:t>
                        </m:r>
                      </m:e>
                      <m:sub>
                        <m:r>
                          <a:rPr lang="en-US" altLang="ja-JP" sz="2400" i="1" dirty="0" smtClean="0">
                            <a:latin typeface="Cambria Math" panose="02040503050406030204" pitchFamily="18" charset="0"/>
                          </a:rPr>
                          <m:t>𝑐</m:t>
                        </m:r>
                      </m:sub>
                    </m:sSub>
                    <m:r>
                      <a:rPr lang="en-US" altLang="ja-JP" sz="2400" b="0" i="1" dirty="0" smtClean="0">
                        <a:latin typeface="Cambria Math" panose="02040503050406030204" pitchFamily="18" charset="0"/>
                      </a:rPr>
                      <m:t>×</m:t>
                    </m:r>
                    <m:r>
                      <a:rPr lang="en-US" altLang="ja-JP" sz="2400" b="0" i="1" dirty="0" smtClean="0">
                        <a:latin typeface="Cambria Math" panose="02040503050406030204" pitchFamily="18" charset="0"/>
                      </a:rPr>
                      <m:t>𝑎𝐿</m:t>
                    </m:r>
                  </m:oMath>
                </a14:m>
                <a:r>
                  <a:rPr lang="ja-JP" altLang="en-US" sz="2400" dirty="0"/>
                  <a:t>）が、磁場エネルギーの増加分を上回っていれば超伝導状態が安定である。両者が釣り合うときの磁場を熱力学的臨界磁場</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𝑐</m:t>
                        </m:r>
                      </m:sub>
                    </m:sSub>
                  </m:oMath>
                </a14:m>
                <a:r>
                  <a:rPr lang="ja-JP" altLang="en-US" sz="2400" dirty="0"/>
                  <a:t>と呼ぶ。</a:t>
                </a:r>
              </a:p>
            </p:txBody>
          </p:sp>
        </mc:Choice>
        <mc:Fallback xmlns="">
          <p:sp>
            <p:nvSpPr>
              <p:cNvPr id="7" name="テキスト ボックス 6">
                <a:extLst>
                  <a:ext uri="{FF2B5EF4-FFF2-40B4-BE49-F238E27FC236}">
                    <a16:creationId xmlns:a16="http://schemas.microsoft.com/office/drawing/2014/main" id="{3A059857-401C-B0E3-CBDA-F81C8A034B9E}"/>
                  </a:ext>
                </a:extLst>
              </p:cNvPr>
              <p:cNvSpPr txBox="1">
                <a:spLocks noRot="1" noChangeAspect="1" noMove="1" noResize="1" noEditPoints="1" noAdjustHandles="1" noChangeArrowheads="1" noChangeShapeType="1" noTextEdit="1"/>
              </p:cNvSpPr>
              <p:nvPr/>
            </p:nvSpPr>
            <p:spPr>
              <a:xfrm>
                <a:off x="4069092" y="2431706"/>
                <a:ext cx="8093090" cy="1938992"/>
              </a:xfrm>
              <a:prstGeom prst="rect">
                <a:avLst/>
              </a:prstGeom>
              <a:blipFill>
                <a:blip r:embed="rId3"/>
                <a:stretch>
                  <a:fillRect l="-1206" t="-2516" b="-6289"/>
                </a:stretch>
              </a:blipFill>
            </p:spPr>
            <p:txBody>
              <a:bodyPr/>
              <a:lstStyle/>
              <a:p>
                <a:r>
                  <a:rPr lang="ja-JP" altLang="en-US">
                    <a:noFill/>
                  </a:rPr>
                  <a:t> </a:t>
                </a:r>
              </a:p>
            </p:txBody>
          </p:sp>
        </mc:Fallback>
      </mc:AlternateContent>
      <p:sp>
        <p:nvSpPr>
          <p:cNvPr id="8" name="円柱 7">
            <a:extLst>
              <a:ext uri="{FF2B5EF4-FFF2-40B4-BE49-F238E27FC236}">
                <a16:creationId xmlns:a16="http://schemas.microsoft.com/office/drawing/2014/main" id="{5A37AFE3-1632-73AA-560A-2EB06B58C6F2}"/>
              </a:ext>
            </a:extLst>
          </p:cNvPr>
          <p:cNvSpPr/>
          <p:nvPr/>
        </p:nvSpPr>
        <p:spPr>
          <a:xfrm>
            <a:off x="1365743" y="2308649"/>
            <a:ext cx="400819" cy="2847012"/>
          </a:xfrm>
          <a:prstGeom prst="ca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柱 8">
            <a:extLst>
              <a:ext uri="{FF2B5EF4-FFF2-40B4-BE49-F238E27FC236}">
                <a16:creationId xmlns:a16="http://schemas.microsoft.com/office/drawing/2014/main" id="{93D05D5C-983C-820B-4AEA-68FDA6F059D6}"/>
              </a:ext>
            </a:extLst>
          </p:cNvPr>
          <p:cNvSpPr/>
          <p:nvPr/>
        </p:nvSpPr>
        <p:spPr>
          <a:xfrm>
            <a:off x="340468" y="2085547"/>
            <a:ext cx="2451370" cy="3268493"/>
          </a:xfrm>
          <a:prstGeom prst="ca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B03FA565-0D97-8222-985B-75C48DA52183}"/>
              </a:ext>
            </a:extLst>
          </p:cNvPr>
          <p:cNvCxnSpPr/>
          <p:nvPr/>
        </p:nvCxnSpPr>
        <p:spPr>
          <a:xfrm>
            <a:off x="2976664" y="2308649"/>
            <a:ext cx="0" cy="2772384"/>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9893D700-5A12-115D-AB26-685E67FBFE63}"/>
                  </a:ext>
                </a:extLst>
              </p:cNvPr>
              <p:cNvSpPr txBox="1"/>
              <p:nvPr/>
            </p:nvSpPr>
            <p:spPr>
              <a:xfrm>
                <a:off x="3017377" y="3379089"/>
                <a:ext cx="718145" cy="861774"/>
              </a:xfrm>
              <a:prstGeom prst="rect">
                <a:avLst/>
              </a:prstGeom>
              <a:noFill/>
            </p:spPr>
            <p:txBody>
              <a:bodyPr wrap="none" lIns="0" tIns="0" rIns="0" bIns="0" rtlCol="0">
                <a:spAutoFit/>
              </a:bodyPr>
              <a:lstStyle/>
              <a:p>
                <a:r>
                  <a:rPr kumimoji="1" lang="ja-JP" altLang="en-US" sz="2800" b="0" dirty="0">
                    <a:solidFill>
                      <a:srgbClr val="FF0000"/>
                    </a:solidFill>
                  </a:rPr>
                  <a:t>高さ</a:t>
                </a:r>
                <a:endParaRPr kumimoji="1" lang="en-US" altLang="ja-JP" sz="2800" b="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800" b="0" i="1" smtClean="0">
                          <a:solidFill>
                            <a:srgbClr val="FF0000"/>
                          </a:solidFill>
                          <a:latin typeface="Cambria Math" panose="02040503050406030204" pitchFamily="18" charset="0"/>
                        </a:rPr>
                        <m:t>𝐿</m:t>
                      </m:r>
                    </m:oMath>
                  </m:oMathPara>
                </a14:m>
                <a:endParaRPr kumimoji="1" lang="ja-JP" altLang="en-US" sz="2800" dirty="0">
                  <a:solidFill>
                    <a:srgbClr val="FF0000"/>
                  </a:solidFill>
                </a:endParaRPr>
              </a:p>
            </p:txBody>
          </p:sp>
        </mc:Choice>
        <mc:Fallback xmlns="">
          <p:sp>
            <p:nvSpPr>
              <p:cNvPr id="11" name="テキスト ボックス 10">
                <a:extLst>
                  <a:ext uri="{FF2B5EF4-FFF2-40B4-BE49-F238E27FC236}">
                    <a16:creationId xmlns:a16="http://schemas.microsoft.com/office/drawing/2014/main" id="{9893D700-5A12-115D-AB26-685E67FBFE63}"/>
                  </a:ext>
                </a:extLst>
              </p:cNvPr>
              <p:cNvSpPr txBox="1">
                <a:spLocks noRot="1" noChangeAspect="1" noMove="1" noResize="1" noEditPoints="1" noAdjustHandles="1" noChangeArrowheads="1" noChangeShapeType="1" noTextEdit="1"/>
              </p:cNvSpPr>
              <p:nvPr/>
            </p:nvSpPr>
            <p:spPr>
              <a:xfrm>
                <a:off x="3017377" y="3379089"/>
                <a:ext cx="718145" cy="861774"/>
              </a:xfrm>
              <a:prstGeom prst="rect">
                <a:avLst/>
              </a:prstGeom>
              <a:blipFill>
                <a:blip r:embed="rId4"/>
                <a:stretch>
                  <a:fillRect l="-30508" t="-11972" r="-27966"/>
                </a:stretch>
              </a:blipFill>
            </p:spPr>
            <p:txBody>
              <a:bodyPr/>
              <a:lstStyle/>
              <a:p>
                <a:r>
                  <a:rPr lang="ja-JP" altLang="en-US">
                    <a:noFill/>
                  </a:rPr>
                  <a:t> </a:t>
                </a:r>
              </a:p>
            </p:txBody>
          </p:sp>
        </mc:Fallback>
      </mc:AlternateContent>
      <p:sp>
        <p:nvSpPr>
          <p:cNvPr id="12" name="右中かっこ 11">
            <a:extLst>
              <a:ext uri="{FF2B5EF4-FFF2-40B4-BE49-F238E27FC236}">
                <a16:creationId xmlns:a16="http://schemas.microsoft.com/office/drawing/2014/main" id="{70C89720-85FB-D6FE-13F8-E54932C5366D}"/>
              </a:ext>
            </a:extLst>
          </p:cNvPr>
          <p:cNvSpPr/>
          <p:nvPr/>
        </p:nvSpPr>
        <p:spPr>
          <a:xfrm rot="5400000">
            <a:off x="1426236" y="4960013"/>
            <a:ext cx="326990" cy="2404214"/>
          </a:xfrm>
          <a:prstGeom prst="rightBrace">
            <a:avLst>
              <a:gd name="adj1" fmla="val 67831"/>
              <a:gd name="adj2" fmla="val 50000"/>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4EDB24F-9192-5122-DF19-6331BD75B10F}"/>
                  </a:ext>
                </a:extLst>
              </p:cNvPr>
              <p:cNvSpPr txBox="1"/>
              <p:nvPr/>
            </p:nvSpPr>
            <p:spPr>
              <a:xfrm>
                <a:off x="1028300" y="6344226"/>
                <a:ext cx="949299" cy="430887"/>
              </a:xfrm>
              <a:prstGeom prst="rect">
                <a:avLst/>
              </a:prstGeom>
              <a:noFill/>
            </p:spPr>
            <p:txBody>
              <a:bodyPr wrap="none" lIns="0" tIns="0" rIns="0" bIns="0" rtlCol="0">
                <a:spAutoFit/>
              </a:bodyPr>
              <a:lstStyle/>
              <a:p>
                <a:r>
                  <a:rPr kumimoji="1" lang="ja-JP" altLang="en-US" sz="2800" b="0" dirty="0">
                    <a:solidFill>
                      <a:srgbClr val="FF0000"/>
                    </a:solidFill>
                  </a:rPr>
                  <a:t>面積</a:t>
                </a:r>
                <a14:m>
                  <m:oMath xmlns:m="http://schemas.openxmlformats.org/officeDocument/2006/math">
                    <m:r>
                      <a:rPr kumimoji="1" lang="en-US" altLang="ja-JP" sz="2800" b="0" i="1" smtClean="0">
                        <a:solidFill>
                          <a:srgbClr val="FF0000"/>
                        </a:solidFill>
                        <a:latin typeface="Cambria Math" panose="02040503050406030204" pitchFamily="18" charset="0"/>
                      </a:rPr>
                      <m:t>𝐴</m:t>
                    </m:r>
                  </m:oMath>
                </a14:m>
                <a:endParaRPr kumimoji="1" lang="ja-JP" altLang="en-US" sz="2800" dirty="0">
                  <a:solidFill>
                    <a:srgbClr val="FF0000"/>
                  </a:solidFill>
                </a:endParaRPr>
              </a:p>
            </p:txBody>
          </p:sp>
        </mc:Choice>
        <mc:Fallback xmlns="">
          <p:sp>
            <p:nvSpPr>
              <p:cNvPr id="13" name="テキスト ボックス 12">
                <a:extLst>
                  <a:ext uri="{FF2B5EF4-FFF2-40B4-BE49-F238E27FC236}">
                    <a16:creationId xmlns:a16="http://schemas.microsoft.com/office/drawing/2014/main" id="{44EDB24F-9192-5122-DF19-6331BD75B10F}"/>
                  </a:ext>
                </a:extLst>
              </p:cNvPr>
              <p:cNvSpPr txBox="1">
                <a:spLocks noRot="1" noChangeAspect="1" noMove="1" noResize="1" noEditPoints="1" noAdjustHandles="1" noChangeArrowheads="1" noChangeShapeType="1" noTextEdit="1"/>
              </p:cNvSpPr>
              <p:nvPr/>
            </p:nvSpPr>
            <p:spPr>
              <a:xfrm>
                <a:off x="1028300" y="6344226"/>
                <a:ext cx="949299" cy="430887"/>
              </a:xfrm>
              <a:prstGeom prst="rect">
                <a:avLst/>
              </a:prstGeom>
              <a:blipFill>
                <a:blip r:embed="rId5"/>
                <a:stretch>
                  <a:fillRect l="-23226" t="-24286" b="-51429"/>
                </a:stretch>
              </a:blipFill>
            </p:spPr>
            <p:txBody>
              <a:bodyPr/>
              <a:lstStyle/>
              <a:p>
                <a:r>
                  <a:rPr lang="ja-JP" altLang="en-US">
                    <a:noFill/>
                  </a:rPr>
                  <a:t> </a:t>
                </a:r>
              </a:p>
            </p:txBody>
          </p:sp>
        </mc:Fallback>
      </mc:AlternateContent>
      <p:sp>
        <p:nvSpPr>
          <p:cNvPr id="14" name="右中かっこ 13">
            <a:extLst>
              <a:ext uri="{FF2B5EF4-FFF2-40B4-BE49-F238E27FC236}">
                <a16:creationId xmlns:a16="http://schemas.microsoft.com/office/drawing/2014/main" id="{154BBEE3-9662-B131-9556-8929FBCFA957}"/>
              </a:ext>
            </a:extLst>
          </p:cNvPr>
          <p:cNvSpPr/>
          <p:nvPr/>
        </p:nvSpPr>
        <p:spPr>
          <a:xfrm rot="5400000">
            <a:off x="1453925" y="5190565"/>
            <a:ext cx="245673" cy="633105"/>
          </a:xfrm>
          <a:prstGeom prst="rightBrace">
            <a:avLst>
              <a:gd name="adj1" fmla="val 20316"/>
              <a:gd name="adj2" fmla="val 50000"/>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75BD7C2-E537-CB38-4DA5-E0F0047859F0}"/>
                  </a:ext>
                </a:extLst>
              </p:cNvPr>
              <p:cNvSpPr txBox="1"/>
              <p:nvPr/>
            </p:nvSpPr>
            <p:spPr>
              <a:xfrm>
                <a:off x="1141788" y="5562771"/>
                <a:ext cx="927305" cy="430887"/>
              </a:xfrm>
              <a:prstGeom prst="rect">
                <a:avLst/>
              </a:prstGeom>
              <a:noFill/>
            </p:spPr>
            <p:txBody>
              <a:bodyPr wrap="none" lIns="0" tIns="0" rIns="0" bIns="0" rtlCol="0">
                <a:spAutoFit/>
              </a:bodyPr>
              <a:lstStyle/>
              <a:p>
                <a:r>
                  <a:rPr kumimoji="1" lang="ja-JP" altLang="en-US" sz="2800" b="0" dirty="0">
                    <a:solidFill>
                      <a:srgbClr val="FF0000"/>
                    </a:solidFill>
                  </a:rPr>
                  <a:t>面積</a:t>
                </a:r>
                <a14:m>
                  <m:oMath xmlns:m="http://schemas.openxmlformats.org/officeDocument/2006/math">
                    <m:r>
                      <a:rPr kumimoji="1" lang="en-US" altLang="ja-JP" sz="2800" b="0" i="1" smtClean="0">
                        <a:solidFill>
                          <a:srgbClr val="FF0000"/>
                        </a:solidFill>
                        <a:latin typeface="Cambria Math" panose="02040503050406030204" pitchFamily="18" charset="0"/>
                      </a:rPr>
                      <m:t>𝑎</m:t>
                    </m:r>
                  </m:oMath>
                </a14:m>
                <a:endParaRPr kumimoji="1" lang="ja-JP" altLang="en-US" sz="2800" dirty="0">
                  <a:solidFill>
                    <a:srgbClr val="FF0000"/>
                  </a:solidFill>
                </a:endParaRPr>
              </a:p>
            </p:txBody>
          </p:sp>
        </mc:Choice>
        <mc:Fallback xmlns="">
          <p:sp>
            <p:nvSpPr>
              <p:cNvPr id="15" name="テキスト ボックス 14">
                <a:extLst>
                  <a:ext uri="{FF2B5EF4-FFF2-40B4-BE49-F238E27FC236}">
                    <a16:creationId xmlns:a16="http://schemas.microsoft.com/office/drawing/2014/main" id="{E75BD7C2-E537-CB38-4DA5-E0F0047859F0}"/>
                  </a:ext>
                </a:extLst>
              </p:cNvPr>
              <p:cNvSpPr txBox="1">
                <a:spLocks noRot="1" noChangeAspect="1" noMove="1" noResize="1" noEditPoints="1" noAdjustHandles="1" noChangeArrowheads="1" noChangeShapeType="1" noTextEdit="1"/>
              </p:cNvSpPr>
              <p:nvPr/>
            </p:nvSpPr>
            <p:spPr>
              <a:xfrm>
                <a:off x="1141788" y="5562771"/>
                <a:ext cx="927305" cy="430887"/>
              </a:xfrm>
              <a:prstGeom prst="rect">
                <a:avLst/>
              </a:prstGeom>
              <a:blipFill>
                <a:blip r:embed="rId6"/>
                <a:stretch>
                  <a:fillRect l="-23026" t="-24286" b="-51429"/>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F0273E16-97BD-00B8-31CF-CA195D83ABD6}"/>
              </a:ext>
            </a:extLst>
          </p:cNvPr>
          <p:cNvSpPr txBox="1"/>
          <p:nvPr/>
        </p:nvSpPr>
        <p:spPr>
          <a:xfrm>
            <a:off x="1133013" y="2066978"/>
            <a:ext cx="902811" cy="307777"/>
          </a:xfrm>
          <a:prstGeom prst="rect">
            <a:avLst/>
          </a:prstGeom>
          <a:noFill/>
        </p:spPr>
        <p:txBody>
          <a:bodyPr wrap="none" rtlCol="0">
            <a:spAutoFit/>
          </a:bodyPr>
          <a:lstStyle/>
          <a:p>
            <a:r>
              <a:rPr lang="ja-JP" altLang="en-US" sz="1400" b="1" dirty="0">
                <a:solidFill>
                  <a:schemeClr val="accent1"/>
                </a:solidFill>
              </a:rPr>
              <a:t>超伝導体</a:t>
            </a:r>
            <a:endParaRPr kumimoji="1" lang="ja-JP" altLang="en-US" sz="1400" b="1" dirty="0">
              <a:solidFill>
                <a:schemeClr val="accent1"/>
              </a:solidFill>
            </a:endParaRPr>
          </a:p>
        </p:txBody>
      </p:sp>
      <p:cxnSp>
        <p:nvCxnSpPr>
          <p:cNvPr id="17" name="Straight Arrow Connector 39">
            <a:extLst>
              <a:ext uri="{FF2B5EF4-FFF2-40B4-BE49-F238E27FC236}">
                <a16:creationId xmlns:a16="http://schemas.microsoft.com/office/drawing/2014/main" id="{EC59BDAB-65D5-DC7F-FB97-AF60B8541BA2}"/>
              </a:ext>
            </a:extLst>
          </p:cNvPr>
          <p:cNvCxnSpPr/>
          <p:nvPr/>
        </p:nvCxnSpPr>
        <p:spPr>
          <a:xfrm flipV="1">
            <a:off x="568713" y="2322758"/>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39">
            <a:extLst>
              <a:ext uri="{FF2B5EF4-FFF2-40B4-BE49-F238E27FC236}">
                <a16:creationId xmlns:a16="http://schemas.microsoft.com/office/drawing/2014/main" id="{ECA7929C-4B6A-B51F-874F-5F675AFF9C04}"/>
              </a:ext>
            </a:extLst>
          </p:cNvPr>
          <p:cNvCxnSpPr/>
          <p:nvPr/>
        </p:nvCxnSpPr>
        <p:spPr>
          <a:xfrm flipV="1">
            <a:off x="886483" y="2338970"/>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39">
            <a:extLst>
              <a:ext uri="{FF2B5EF4-FFF2-40B4-BE49-F238E27FC236}">
                <a16:creationId xmlns:a16="http://schemas.microsoft.com/office/drawing/2014/main" id="{FC00A6EB-92ED-889C-3B66-6AEC09774EB5}"/>
              </a:ext>
            </a:extLst>
          </p:cNvPr>
          <p:cNvCxnSpPr/>
          <p:nvPr/>
        </p:nvCxnSpPr>
        <p:spPr>
          <a:xfrm flipV="1">
            <a:off x="1155616" y="2325998"/>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39">
            <a:extLst>
              <a:ext uri="{FF2B5EF4-FFF2-40B4-BE49-F238E27FC236}">
                <a16:creationId xmlns:a16="http://schemas.microsoft.com/office/drawing/2014/main" id="{6D0AA65C-0602-A58B-60FC-5B3AE0EBF458}"/>
              </a:ext>
            </a:extLst>
          </p:cNvPr>
          <p:cNvCxnSpPr/>
          <p:nvPr/>
        </p:nvCxnSpPr>
        <p:spPr>
          <a:xfrm flipV="1">
            <a:off x="1995434" y="2319514"/>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9">
            <a:extLst>
              <a:ext uri="{FF2B5EF4-FFF2-40B4-BE49-F238E27FC236}">
                <a16:creationId xmlns:a16="http://schemas.microsoft.com/office/drawing/2014/main" id="{BE911105-A60C-62F7-E30E-2010AB3E3722}"/>
              </a:ext>
            </a:extLst>
          </p:cNvPr>
          <p:cNvCxnSpPr/>
          <p:nvPr/>
        </p:nvCxnSpPr>
        <p:spPr>
          <a:xfrm flipV="1">
            <a:off x="2313204" y="2335726"/>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39">
            <a:extLst>
              <a:ext uri="{FF2B5EF4-FFF2-40B4-BE49-F238E27FC236}">
                <a16:creationId xmlns:a16="http://schemas.microsoft.com/office/drawing/2014/main" id="{6FE342B7-C64B-D84E-6799-54D412587797}"/>
              </a:ext>
            </a:extLst>
          </p:cNvPr>
          <p:cNvCxnSpPr/>
          <p:nvPr/>
        </p:nvCxnSpPr>
        <p:spPr>
          <a:xfrm flipV="1">
            <a:off x="2582337" y="2322754"/>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CC0FC505-9600-431E-FCC0-C6A7F134A3E5}"/>
                  </a:ext>
                </a:extLst>
              </p:cNvPr>
              <p:cNvSpPr txBox="1"/>
              <p:nvPr/>
            </p:nvSpPr>
            <p:spPr>
              <a:xfrm>
                <a:off x="5073011" y="952453"/>
                <a:ext cx="2586002" cy="10300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sz="2800" i="1" smtClean="0">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𝐵</m:t>
                              </m:r>
                            </m:e>
                            <m:sup>
                              <m:r>
                                <a:rPr lang="en-US" altLang="ja-JP" sz="2800" i="1">
                                  <a:latin typeface="Cambria Math" panose="02040503050406030204" pitchFamily="18" charset="0"/>
                                </a:rPr>
                                <m:t>2</m:t>
                              </m:r>
                            </m:sup>
                          </m:sSup>
                        </m:num>
                        <m:den>
                          <m:r>
                            <a:rPr lang="en-US" altLang="ja-JP" sz="2800" i="1">
                              <a:latin typeface="Cambria Math" panose="02040503050406030204" pitchFamily="18" charset="0"/>
                            </a:rPr>
                            <m:t>2</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𝜇</m:t>
                              </m:r>
                            </m:e>
                            <m:sub>
                              <m:r>
                                <a:rPr lang="en-US" altLang="ja-JP" sz="2800" i="1">
                                  <a:latin typeface="Cambria Math" panose="02040503050406030204" pitchFamily="18" charset="0"/>
                                </a:rPr>
                                <m:t>0</m:t>
                              </m:r>
                            </m:sub>
                          </m:sSub>
                        </m:den>
                      </m:f>
                      <m:r>
                        <a:rPr lang="en-US" altLang="ja-JP" sz="2800" b="0" i="1" smtClean="0">
                          <a:latin typeface="Cambria Math" panose="02040503050406030204" pitchFamily="18" charset="0"/>
                        </a:rPr>
                        <m:t>𝑎</m:t>
                      </m:r>
                      <m:r>
                        <a:rPr lang="en-US" altLang="ja-JP" sz="2800" i="1">
                          <a:latin typeface="Cambria Math" panose="02040503050406030204" pitchFamily="18" charset="0"/>
                        </a:rPr>
                        <m:t>𝐿</m:t>
                      </m:r>
                    </m:oMath>
                  </m:oMathPara>
                </a14:m>
                <a:endParaRPr lang="ja-JP" altLang="en-US" sz="2800" dirty="0"/>
              </a:p>
            </p:txBody>
          </p:sp>
        </mc:Choice>
        <mc:Fallback xmlns="">
          <p:sp>
            <p:nvSpPr>
              <p:cNvPr id="2" name="テキスト ボックス 1">
                <a:extLst>
                  <a:ext uri="{FF2B5EF4-FFF2-40B4-BE49-F238E27FC236}">
                    <a16:creationId xmlns:a16="http://schemas.microsoft.com/office/drawing/2014/main" id="{CC0FC505-9600-431E-FCC0-C6A7F134A3E5}"/>
                  </a:ext>
                </a:extLst>
              </p:cNvPr>
              <p:cNvSpPr txBox="1">
                <a:spLocks noRot="1" noChangeAspect="1" noMove="1" noResize="1" noEditPoints="1" noAdjustHandles="1" noChangeArrowheads="1" noChangeShapeType="1" noTextEdit="1"/>
              </p:cNvSpPr>
              <p:nvPr/>
            </p:nvSpPr>
            <p:spPr>
              <a:xfrm>
                <a:off x="5073011" y="952453"/>
                <a:ext cx="2586002" cy="1030090"/>
              </a:xfrm>
              <a:prstGeom prst="rect">
                <a:avLst/>
              </a:prstGeom>
              <a:blipFill>
                <a:blip r:embed="rId7"/>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2AC2B4AB-171B-53BC-3B36-4E131B9946A6}"/>
              </a:ext>
            </a:extLst>
          </p:cNvPr>
          <p:cNvSpPr txBox="1"/>
          <p:nvPr/>
        </p:nvSpPr>
        <p:spPr>
          <a:xfrm>
            <a:off x="7285383" y="1252332"/>
            <a:ext cx="2202847" cy="461665"/>
          </a:xfrm>
          <a:prstGeom prst="rect">
            <a:avLst/>
          </a:prstGeom>
          <a:noFill/>
        </p:spPr>
        <p:txBody>
          <a:bodyPr wrap="none" rtlCol="0">
            <a:spAutoFit/>
          </a:bodyPr>
          <a:lstStyle/>
          <a:p>
            <a:r>
              <a:rPr kumimoji="1" lang="ja-JP" altLang="en-US" sz="2400" dirty="0"/>
              <a:t>（問題</a:t>
            </a:r>
            <a:r>
              <a:rPr kumimoji="1" lang="en-US" altLang="ja-JP" sz="2400" dirty="0"/>
              <a:t>3</a:t>
            </a:r>
            <a:r>
              <a:rPr kumimoji="1" lang="ja-JP" altLang="en-US" sz="2400" dirty="0"/>
              <a:t>より）</a:t>
            </a:r>
          </a:p>
        </p:txBody>
      </p:sp>
    </p:spTree>
    <p:extLst>
      <p:ext uri="{BB962C8B-B14F-4D97-AF65-F5344CB8AC3E}">
        <p14:creationId xmlns:p14="http://schemas.microsoft.com/office/powerpoint/2010/main" val="2723400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9920C2D-9B97-E8DA-17F9-2847FB9EC1BB}"/>
              </a:ext>
            </a:extLst>
          </p:cNvPr>
          <p:cNvSpPr txBox="1"/>
          <p:nvPr/>
        </p:nvSpPr>
        <p:spPr>
          <a:xfrm>
            <a:off x="29184" y="41659"/>
            <a:ext cx="2762654" cy="400110"/>
          </a:xfrm>
          <a:prstGeom prst="rect">
            <a:avLst/>
          </a:prstGeom>
          <a:noFill/>
          <a:ln>
            <a:solidFill>
              <a:schemeClr val="tx1"/>
            </a:solidFill>
          </a:ln>
        </p:spPr>
        <p:txBody>
          <a:bodyPr wrap="square">
            <a:spAutoFit/>
          </a:bodyPr>
          <a:lstStyle/>
          <a:p>
            <a:pPr algn="ctr"/>
            <a:r>
              <a:rPr lang="en-US" altLang="ja-JP" sz="2000" b="1" dirty="0"/>
              <a:t>3.4 </a:t>
            </a:r>
            <a:r>
              <a:rPr lang="ja-JP" altLang="en-US" sz="2000" b="1" dirty="0"/>
              <a:t>熱力学的臨界磁場</a:t>
            </a:r>
            <a:endParaRPr kumimoji="1" lang="en-US" altLang="ja-JP" sz="2000" b="1" dirty="0"/>
          </a:p>
        </p:txBody>
      </p:sp>
      <p:sp>
        <p:nvSpPr>
          <p:cNvPr id="5" name="テキスト ボックス 4">
            <a:extLst>
              <a:ext uri="{FF2B5EF4-FFF2-40B4-BE49-F238E27FC236}">
                <a16:creationId xmlns:a16="http://schemas.microsoft.com/office/drawing/2014/main" id="{B9CFD59D-F048-1555-78D5-E522F75BF21C}"/>
              </a:ext>
            </a:extLst>
          </p:cNvPr>
          <p:cNvSpPr txBox="1"/>
          <p:nvPr/>
        </p:nvSpPr>
        <p:spPr>
          <a:xfrm>
            <a:off x="434837" y="490788"/>
            <a:ext cx="11621328" cy="461665"/>
          </a:xfrm>
          <a:prstGeom prst="rect">
            <a:avLst/>
          </a:prstGeom>
          <a:noFill/>
        </p:spPr>
        <p:txBody>
          <a:bodyPr wrap="square">
            <a:spAutoFit/>
          </a:bodyPr>
          <a:lstStyle/>
          <a:p>
            <a:r>
              <a:rPr lang="ja-JP" altLang="en-US" sz="2400" dirty="0"/>
              <a:t>よって、超伝導体がある場合と常伝導体がある場合の磁場のエネルギーの差は</a:t>
            </a:r>
            <a:endParaRPr lang="en-US" altLang="ja-JP" sz="2400"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A059857-401C-B0E3-CBDA-F81C8A034B9E}"/>
                  </a:ext>
                </a:extLst>
              </p:cNvPr>
              <p:cNvSpPr txBox="1"/>
              <p:nvPr/>
            </p:nvSpPr>
            <p:spPr>
              <a:xfrm>
                <a:off x="4069092" y="2431706"/>
                <a:ext cx="8093090" cy="1938992"/>
              </a:xfrm>
              <a:prstGeom prst="rect">
                <a:avLst/>
              </a:prstGeom>
              <a:noFill/>
            </p:spPr>
            <p:txBody>
              <a:bodyPr wrap="square">
                <a:spAutoFit/>
              </a:bodyPr>
              <a:lstStyle/>
              <a:p>
                <a:r>
                  <a:rPr lang="ja-JP" altLang="en-US" sz="2400" b="1" dirty="0"/>
                  <a:t>超伝導体があると、磁場のエネルギーが高くなってしまう。</a:t>
                </a:r>
                <a:r>
                  <a:rPr lang="ja-JP" altLang="en-US" sz="2400" dirty="0"/>
                  <a:t>それでもなお、超伝導凝縮エネルギーによる得（</a:t>
                </a:r>
                <a14:m>
                  <m:oMath xmlns:m="http://schemas.openxmlformats.org/officeDocument/2006/math">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𝐸</m:t>
                        </m:r>
                      </m:e>
                      <m:sub>
                        <m:r>
                          <a:rPr lang="en-US" altLang="ja-JP" sz="2400" i="1" dirty="0" smtClean="0">
                            <a:latin typeface="Cambria Math" panose="02040503050406030204" pitchFamily="18" charset="0"/>
                          </a:rPr>
                          <m:t>𝑐</m:t>
                        </m:r>
                      </m:sub>
                    </m:sSub>
                    <m:r>
                      <a:rPr lang="en-US" altLang="ja-JP" sz="2400" b="0" i="1" dirty="0" smtClean="0">
                        <a:latin typeface="Cambria Math" panose="02040503050406030204" pitchFamily="18" charset="0"/>
                      </a:rPr>
                      <m:t>×</m:t>
                    </m:r>
                    <m:r>
                      <a:rPr lang="en-US" altLang="ja-JP" sz="2400" b="0" i="1" dirty="0" smtClean="0">
                        <a:latin typeface="Cambria Math" panose="02040503050406030204" pitchFamily="18" charset="0"/>
                      </a:rPr>
                      <m:t>𝑎𝐿</m:t>
                    </m:r>
                  </m:oMath>
                </a14:m>
                <a:r>
                  <a:rPr lang="ja-JP" altLang="en-US" sz="2400" dirty="0"/>
                  <a:t>）が、磁場エネルギーの増加分を上回っていれば超伝導状態が安定である。両者が釣り合うときの磁場を熱力学的臨界磁場</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𝑐</m:t>
                        </m:r>
                      </m:sub>
                    </m:sSub>
                  </m:oMath>
                </a14:m>
                <a:r>
                  <a:rPr lang="ja-JP" altLang="en-US" sz="2400" dirty="0"/>
                  <a:t>と呼ぶ。すなわち、</a:t>
                </a:r>
              </a:p>
            </p:txBody>
          </p:sp>
        </mc:Choice>
        <mc:Fallback xmlns="">
          <p:sp>
            <p:nvSpPr>
              <p:cNvPr id="7" name="テキスト ボックス 6">
                <a:extLst>
                  <a:ext uri="{FF2B5EF4-FFF2-40B4-BE49-F238E27FC236}">
                    <a16:creationId xmlns:a16="http://schemas.microsoft.com/office/drawing/2014/main" id="{3A059857-401C-B0E3-CBDA-F81C8A034B9E}"/>
                  </a:ext>
                </a:extLst>
              </p:cNvPr>
              <p:cNvSpPr txBox="1">
                <a:spLocks noRot="1" noChangeAspect="1" noMove="1" noResize="1" noEditPoints="1" noAdjustHandles="1" noChangeArrowheads="1" noChangeShapeType="1" noTextEdit="1"/>
              </p:cNvSpPr>
              <p:nvPr/>
            </p:nvSpPr>
            <p:spPr>
              <a:xfrm>
                <a:off x="4069092" y="2431706"/>
                <a:ext cx="8093090" cy="1938992"/>
              </a:xfrm>
              <a:prstGeom prst="rect">
                <a:avLst/>
              </a:prstGeom>
              <a:blipFill>
                <a:blip r:embed="rId3"/>
                <a:stretch>
                  <a:fillRect l="-1206" t="-2516" b="-6289"/>
                </a:stretch>
              </a:blipFill>
            </p:spPr>
            <p:txBody>
              <a:bodyPr/>
              <a:lstStyle/>
              <a:p>
                <a:r>
                  <a:rPr lang="ja-JP" altLang="en-US">
                    <a:noFill/>
                  </a:rPr>
                  <a:t> </a:t>
                </a:r>
              </a:p>
            </p:txBody>
          </p:sp>
        </mc:Fallback>
      </mc:AlternateContent>
      <p:sp>
        <p:nvSpPr>
          <p:cNvPr id="8" name="円柱 7">
            <a:extLst>
              <a:ext uri="{FF2B5EF4-FFF2-40B4-BE49-F238E27FC236}">
                <a16:creationId xmlns:a16="http://schemas.microsoft.com/office/drawing/2014/main" id="{5A37AFE3-1632-73AA-560A-2EB06B58C6F2}"/>
              </a:ext>
            </a:extLst>
          </p:cNvPr>
          <p:cNvSpPr/>
          <p:nvPr/>
        </p:nvSpPr>
        <p:spPr>
          <a:xfrm>
            <a:off x="1365743" y="2308649"/>
            <a:ext cx="400819" cy="2847012"/>
          </a:xfrm>
          <a:prstGeom prst="ca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柱 8">
            <a:extLst>
              <a:ext uri="{FF2B5EF4-FFF2-40B4-BE49-F238E27FC236}">
                <a16:creationId xmlns:a16="http://schemas.microsoft.com/office/drawing/2014/main" id="{93D05D5C-983C-820B-4AEA-68FDA6F059D6}"/>
              </a:ext>
            </a:extLst>
          </p:cNvPr>
          <p:cNvSpPr/>
          <p:nvPr/>
        </p:nvSpPr>
        <p:spPr>
          <a:xfrm>
            <a:off x="340468" y="2085547"/>
            <a:ext cx="2451370" cy="3268493"/>
          </a:xfrm>
          <a:prstGeom prst="ca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B03FA565-0D97-8222-985B-75C48DA52183}"/>
              </a:ext>
            </a:extLst>
          </p:cNvPr>
          <p:cNvCxnSpPr/>
          <p:nvPr/>
        </p:nvCxnSpPr>
        <p:spPr>
          <a:xfrm>
            <a:off x="2976664" y="2308649"/>
            <a:ext cx="0" cy="2772384"/>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9893D700-5A12-115D-AB26-685E67FBFE63}"/>
                  </a:ext>
                </a:extLst>
              </p:cNvPr>
              <p:cNvSpPr txBox="1"/>
              <p:nvPr/>
            </p:nvSpPr>
            <p:spPr>
              <a:xfrm>
                <a:off x="3017377" y="3379089"/>
                <a:ext cx="718145" cy="861774"/>
              </a:xfrm>
              <a:prstGeom prst="rect">
                <a:avLst/>
              </a:prstGeom>
              <a:noFill/>
            </p:spPr>
            <p:txBody>
              <a:bodyPr wrap="none" lIns="0" tIns="0" rIns="0" bIns="0" rtlCol="0">
                <a:spAutoFit/>
              </a:bodyPr>
              <a:lstStyle/>
              <a:p>
                <a:r>
                  <a:rPr kumimoji="1" lang="ja-JP" altLang="en-US" sz="2800" b="0" dirty="0">
                    <a:solidFill>
                      <a:srgbClr val="FF0000"/>
                    </a:solidFill>
                  </a:rPr>
                  <a:t>高さ</a:t>
                </a:r>
                <a:endParaRPr kumimoji="1" lang="en-US" altLang="ja-JP" sz="2800" b="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800" b="0" i="1" smtClean="0">
                          <a:solidFill>
                            <a:srgbClr val="FF0000"/>
                          </a:solidFill>
                          <a:latin typeface="Cambria Math" panose="02040503050406030204" pitchFamily="18" charset="0"/>
                        </a:rPr>
                        <m:t>𝐿</m:t>
                      </m:r>
                    </m:oMath>
                  </m:oMathPara>
                </a14:m>
                <a:endParaRPr kumimoji="1" lang="ja-JP" altLang="en-US" sz="2800" dirty="0">
                  <a:solidFill>
                    <a:srgbClr val="FF0000"/>
                  </a:solidFill>
                </a:endParaRPr>
              </a:p>
            </p:txBody>
          </p:sp>
        </mc:Choice>
        <mc:Fallback xmlns="">
          <p:sp>
            <p:nvSpPr>
              <p:cNvPr id="11" name="テキスト ボックス 10">
                <a:extLst>
                  <a:ext uri="{FF2B5EF4-FFF2-40B4-BE49-F238E27FC236}">
                    <a16:creationId xmlns:a16="http://schemas.microsoft.com/office/drawing/2014/main" id="{9893D700-5A12-115D-AB26-685E67FBFE63}"/>
                  </a:ext>
                </a:extLst>
              </p:cNvPr>
              <p:cNvSpPr txBox="1">
                <a:spLocks noRot="1" noChangeAspect="1" noMove="1" noResize="1" noEditPoints="1" noAdjustHandles="1" noChangeArrowheads="1" noChangeShapeType="1" noTextEdit="1"/>
              </p:cNvSpPr>
              <p:nvPr/>
            </p:nvSpPr>
            <p:spPr>
              <a:xfrm>
                <a:off x="3017377" y="3379089"/>
                <a:ext cx="718145" cy="861774"/>
              </a:xfrm>
              <a:prstGeom prst="rect">
                <a:avLst/>
              </a:prstGeom>
              <a:blipFill>
                <a:blip r:embed="rId4"/>
                <a:stretch>
                  <a:fillRect l="-30508" t="-11972" r="-27966"/>
                </a:stretch>
              </a:blipFill>
            </p:spPr>
            <p:txBody>
              <a:bodyPr/>
              <a:lstStyle/>
              <a:p>
                <a:r>
                  <a:rPr lang="ja-JP" altLang="en-US">
                    <a:noFill/>
                  </a:rPr>
                  <a:t> </a:t>
                </a:r>
              </a:p>
            </p:txBody>
          </p:sp>
        </mc:Fallback>
      </mc:AlternateContent>
      <p:sp>
        <p:nvSpPr>
          <p:cNvPr id="12" name="右中かっこ 11">
            <a:extLst>
              <a:ext uri="{FF2B5EF4-FFF2-40B4-BE49-F238E27FC236}">
                <a16:creationId xmlns:a16="http://schemas.microsoft.com/office/drawing/2014/main" id="{70C89720-85FB-D6FE-13F8-E54932C5366D}"/>
              </a:ext>
            </a:extLst>
          </p:cNvPr>
          <p:cNvSpPr/>
          <p:nvPr/>
        </p:nvSpPr>
        <p:spPr>
          <a:xfrm rot="5400000">
            <a:off x="1426236" y="4960013"/>
            <a:ext cx="326990" cy="2404214"/>
          </a:xfrm>
          <a:prstGeom prst="rightBrace">
            <a:avLst>
              <a:gd name="adj1" fmla="val 67831"/>
              <a:gd name="adj2" fmla="val 50000"/>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4EDB24F-9192-5122-DF19-6331BD75B10F}"/>
                  </a:ext>
                </a:extLst>
              </p:cNvPr>
              <p:cNvSpPr txBox="1"/>
              <p:nvPr/>
            </p:nvSpPr>
            <p:spPr>
              <a:xfrm>
                <a:off x="1028300" y="6344226"/>
                <a:ext cx="949299" cy="430887"/>
              </a:xfrm>
              <a:prstGeom prst="rect">
                <a:avLst/>
              </a:prstGeom>
              <a:noFill/>
            </p:spPr>
            <p:txBody>
              <a:bodyPr wrap="none" lIns="0" tIns="0" rIns="0" bIns="0" rtlCol="0">
                <a:spAutoFit/>
              </a:bodyPr>
              <a:lstStyle/>
              <a:p>
                <a:r>
                  <a:rPr kumimoji="1" lang="ja-JP" altLang="en-US" sz="2800" b="0" dirty="0">
                    <a:solidFill>
                      <a:srgbClr val="FF0000"/>
                    </a:solidFill>
                  </a:rPr>
                  <a:t>面積</a:t>
                </a:r>
                <a14:m>
                  <m:oMath xmlns:m="http://schemas.openxmlformats.org/officeDocument/2006/math">
                    <m:r>
                      <a:rPr kumimoji="1" lang="en-US" altLang="ja-JP" sz="2800" b="0" i="1" smtClean="0">
                        <a:solidFill>
                          <a:srgbClr val="FF0000"/>
                        </a:solidFill>
                        <a:latin typeface="Cambria Math" panose="02040503050406030204" pitchFamily="18" charset="0"/>
                      </a:rPr>
                      <m:t>𝐴</m:t>
                    </m:r>
                  </m:oMath>
                </a14:m>
                <a:endParaRPr kumimoji="1" lang="ja-JP" altLang="en-US" sz="2800" dirty="0">
                  <a:solidFill>
                    <a:srgbClr val="FF0000"/>
                  </a:solidFill>
                </a:endParaRPr>
              </a:p>
            </p:txBody>
          </p:sp>
        </mc:Choice>
        <mc:Fallback xmlns="">
          <p:sp>
            <p:nvSpPr>
              <p:cNvPr id="13" name="テキスト ボックス 12">
                <a:extLst>
                  <a:ext uri="{FF2B5EF4-FFF2-40B4-BE49-F238E27FC236}">
                    <a16:creationId xmlns:a16="http://schemas.microsoft.com/office/drawing/2014/main" id="{44EDB24F-9192-5122-DF19-6331BD75B10F}"/>
                  </a:ext>
                </a:extLst>
              </p:cNvPr>
              <p:cNvSpPr txBox="1">
                <a:spLocks noRot="1" noChangeAspect="1" noMove="1" noResize="1" noEditPoints="1" noAdjustHandles="1" noChangeArrowheads="1" noChangeShapeType="1" noTextEdit="1"/>
              </p:cNvSpPr>
              <p:nvPr/>
            </p:nvSpPr>
            <p:spPr>
              <a:xfrm>
                <a:off x="1028300" y="6344226"/>
                <a:ext cx="949299" cy="430887"/>
              </a:xfrm>
              <a:prstGeom prst="rect">
                <a:avLst/>
              </a:prstGeom>
              <a:blipFill>
                <a:blip r:embed="rId5"/>
                <a:stretch>
                  <a:fillRect l="-23226" t="-24286" b="-51429"/>
                </a:stretch>
              </a:blipFill>
            </p:spPr>
            <p:txBody>
              <a:bodyPr/>
              <a:lstStyle/>
              <a:p>
                <a:r>
                  <a:rPr lang="ja-JP" altLang="en-US">
                    <a:noFill/>
                  </a:rPr>
                  <a:t> </a:t>
                </a:r>
              </a:p>
            </p:txBody>
          </p:sp>
        </mc:Fallback>
      </mc:AlternateContent>
      <p:sp>
        <p:nvSpPr>
          <p:cNvPr id="14" name="右中かっこ 13">
            <a:extLst>
              <a:ext uri="{FF2B5EF4-FFF2-40B4-BE49-F238E27FC236}">
                <a16:creationId xmlns:a16="http://schemas.microsoft.com/office/drawing/2014/main" id="{154BBEE3-9662-B131-9556-8929FBCFA957}"/>
              </a:ext>
            </a:extLst>
          </p:cNvPr>
          <p:cNvSpPr/>
          <p:nvPr/>
        </p:nvSpPr>
        <p:spPr>
          <a:xfrm rot="5400000">
            <a:off x="1453925" y="5190565"/>
            <a:ext cx="245673" cy="633105"/>
          </a:xfrm>
          <a:prstGeom prst="rightBrace">
            <a:avLst>
              <a:gd name="adj1" fmla="val 20316"/>
              <a:gd name="adj2" fmla="val 50000"/>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75BD7C2-E537-CB38-4DA5-E0F0047859F0}"/>
                  </a:ext>
                </a:extLst>
              </p:cNvPr>
              <p:cNvSpPr txBox="1"/>
              <p:nvPr/>
            </p:nvSpPr>
            <p:spPr>
              <a:xfrm>
                <a:off x="1141788" y="5562771"/>
                <a:ext cx="927305" cy="430887"/>
              </a:xfrm>
              <a:prstGeom prst="rect">
                <a:avLst/>
              </a:prstGeom>
              <a:noFill/>
            </p:spPr>
            <p:txBody>
              <a:bodyPr wrap="none" lIns="0" tIns="0" rIns="0" bIns="0" rtlCol="0">
                <a:spAutoFit/>
              </a:bodyPr>
              <a:lstStyle/>
              <a:p>
                <a:r>
                  <a:rPr kumimoji="1" lang="ja-JP" altLang="en-US" sz="2800" b="0" dirty="0">
                    <a:solidFill>
                      <a:srgbClr val="FF0000"/>
                    </a:solidFill>
                  </a:rPr>
                  <a:t>面積</a:t>
                </a:r>
                <a14:m>
                  <m:oMath xmlns:m="http://schemas.openxmlformats.org/officeDocument/2006/math">
                    <m:r>
                      <a:rPr kumimoji="1" lang="en-US" altLang="ja-JP" sz="2800" b="0" i="1" smtClean="0">
                        <a:solidFill>
                          <a:srgbClr val="FF0000"/>
                        </a:solidFill>
                        <a:latin typeface="Cambria Math" panose="02040503050406030204" pitchFamily="18" charset="0"/>
                      </a:rPr>
                      <m:t>𝑎</m:t>
                    </m:r>
                  </m:oMath>
                </a14:m>
                <a:endParaRPr kumimoji="1" lang="ja-JP" altLang="en-US" sz="2800" dirty="0">
                  <a:solidFill>
                    <a:srgbClr val="FF0000"/>
                  </a:solidFill>
                </a:endParaRPr>
              </a:p>
            </p:txBody>
          </p:sp>
        </mc:Choice>
        <mc:Fallback xmlns="">
          <p:sp>
            <p:nvSpPr>
              <p:cNvPr id="15" name="テキスト ボックス 14">
                <a:extLst>
                  <a:ext uri="{FF2B5EF4-FFF2-40B4-BE49-F238E27FC236}">
                    <a16:creationId xmlns:a16="http://schemas.microsoft.com/office/drawing/2014/main" id="{E75BD7C2-E537-CB38-4DA5-E0F0047859F0}"/>
                  </a:ext>
                </a:extLst>
              </p:cNvPr>
              <p:cNvSpPr txBox="1">
                <a:spLocks noRot="1" noChangeAspect="1" noMove="1" noResize="1" noEditPoints="1" noAdjustHandles="1" noChangeArrowheads="1" noChangeShapeType="1" noTextEdit="1"/>
              </p:cNvSpPr>
              <p:nvPr/>
            </p:nvSpPr>
            <p:spPr>
              <a:xfrm>
                <a:off x="1141788" y="5562771"/>
                <a:ext cx="927305" cy="430887"/>
              </a:xfrm>
              <a:prstGeom prst="rect">
                <a:avLst/>
              </a:prstGeom>
              <a:blipFill>
                <a:blip r:embed="rId6"/>
                <a:stretch>
                  <a:fillRect l="-23026" t="-24286" b="-51429"/>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F0273E16-97BD-00B8-31CF-CA195D83ABD6}"/>
              </a:ext>
            </a:extLst>
          </p:cNvPr>
          <p:cNvSpPr txBox="1"/>
          <p:nvPr/>
        </p:nvSpPr>
        <p:spPr>
          <a:xfrm>
            <a:off x="1133013" y="2066978"/>
            <a:ext cx="902811" cy="307777"/>
          </a:xfrm>
          <a:prstGeom prst="rect">
            <a:avLst/>
          </a:prstGeom>
          <a:noFill/>
        </p:spPr>
        <p:txBody>
          <a:bodyPr wrap="none" rtlCol="0">
            <a:spAutoFit/>
          </a:bodyPr>
          <a:lstStyle/>
          <a:p>
            <a:r>
              <a:rPr lang="ja-JP" altLang="en-US" sz="1400" b="1" dirty="0">
                <a:solidFill>
                  <a:schemeClr val="accent1"/>
                </a:solidFill>
              </a:rPr>
              <a:t>超伝導体</a:t>
            </a:r>
            <a:endParaRPr kumimoji="1" lang="ja-JP" altLang="en-US" sz="1400" b="1" dirty="0">
              <a:solidFill>
                <a:schemeClr val="accent1"/>
              </a:solidFill>
            </a:endParaRPr>
          </a:p>
        </p:txBody>
      </p:sp>
      <p:cxnSp>
        <p:nvCxnSpPr>
          <p:cNvPr id="17" name="Straight Arrow Connector 39">
            <a:extLst>
              <a:ext uri="{FF2B5EF4-FFF2-40B4-BE49-F238E27FC236}">
                <a16:creationId xmlns:a16="http://schemas.microsoft.com/office/drawing/2014/main" id="{EC59BDAB-65D5-DC7F-FB97-AF60B8541BA2}"/>
              </a:ext>
            </a:extLst>
          </p:cNvPr>
          <p:cNvCxnSpPr/>
          <p:nvPr/>
        </p:nvCxnSpPr>
        <p:spPr>
          <a:xfrm flipV="1">
            <a:off x="568713" y="2322758"/>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39">
            <a:extLst>
              <a:ext uri="{FF2B5EF4-FFF2-40B4-BE49-F238E27FC236}">
                <a16:creationId xmlns:a16="http://schemas.microsoft.com/office/drawing/2014/main" id="{ECA7929C-4B6A-B51F-874F-5F675AFF9C04}"/>
              </a:ext>
            </a:extLst>
          </p:cNvPr>
          <p:cNvCxnSpPr/>
          <p:nvPr/>
        </p:nvCxnSpPr>
        <p:spPr>
          <a:xfrm flipV="1">
            <a:off x="886483" y="2338970"/>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39">
            <a:extLst>
              <a:ext uri="{FF2B5EF4-FFF2-40B4-BE49-F238E27FC236}">
                <a16:creationId xmlns:a16="http://schemas.microsoft.com/office/drawing/2014/main" id="{FC00A6EB-92ED-889C-3B66-6AEC09774EB5}"/>
              </a:ext>
            </a:extLst>
          </p:cNvPr>
          <p:cNvCxnSpPr/>
          <p:nvPr/>
        </p:nvCxnSpPr>
        <p:spPr>
          <a:xfrm flipV="1">
            <a:off x="1155616" y="2325998"/>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39">
            <a:extLst>
              <a:ext uri="{FF2B5EF4-FFF2-40B4-BE49-F238E27FC236}">
                <a16:creationId xmlns:a16="http://schemas.microsoft.com/office/drawing/2014/main" id="{6D0AA65C-0602-A58B-60FC-5B3AE0EBF458}"/>
              </a:ext>
            </a:extLst>
          </p:cNvPr>
          <p:cNvCxnSpPr/>
          <p:nvPr/>
        </p:nvCxnSpPr>
        <p:spPr>
          <a:xfrm flipV="1">
            <a:off x="1995434" y="2319514"/>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9">
            <a:extLst>
              <a:ext uri="{FF2B5EF4-FFF2-40B4-BE49-F238E27FC236}">
                <a16:creationId xmlns:a16="http://schemas.microsoft.com/office/drawing/2014/main" id="{BE911105-A60C-62F7-E30E-2010AB3E3722}"/>
              </a:ext>
            </a:extLst>
          </p:cNvPr>
          <p:cNvCxnSpPr/>
          <p:nvPr/>
        </p:nvCxnSpPr>
        <p:spPr>
          <a:xfrm flipV="1">
            <a:off x="2313204" y="2335726"/>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39">
            <a:extLst>
              <a:ext uri="{FF2B5EF4-FFF2-40B4-BE49-F238E27FC236}">
                <a16:creationId xmlns:a16="http://schemas.microsoft.com/office/drawing/2014/main" id="{6FE342B7-C64B-D84E-6799-54D412587797}"/>
              </a:ext>
            </a:extLst>
          </p:cNvPr>
          <p:cNvCxnSpPr/>
          <p:nvPr/>
        </p:nvCxnSpPr>
        <p:spPr>
          <a:xfrm flipV="1">
            <a:off x="2582337" y="2322754"/>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949F36FB-2383-0EB5-3BE0-1E6C5A4D0970}"/>
                  </a:ext>
                </a:extLst>
              </p:cNvPr>
              <p:cNvSpPr txBox="1"/>
              <p:nvPr/>
            </p:nvSpPr>
            <p:spPr>
              <a:xfrm>
                <a:off x="6905201" y="4513465"/>
                <a:ext cx="3119764" cy="521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𝑜𝑟</m:t>
                      </m:r>
                      <m:r>
                        <a:rPr kumimoji="1" lang="en-US" altLang="ja-JP" sz="2800" b="0" i="1" smtClean="0">
                          <a:latin typeface="Cambria Math" panose="02040503050406030204" pitchFamily="18" charset="0"/>
                        </a:rPr>
                        <m:t>        </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𝑐</m:t>
                          </m:r>
                        </m:sub>
                      </m:sSub>
                      <m:r>
                        <a:rPr kumimoji="1" lang="en-US" altLang="ja-JP" sz="2800" b="0" i="1" smtClean="0">
                          <a:latin typeface="Cambria Math" panose="02040503050406030204" pitchFamily="18" charset="0"/>
                        </a:rPr>
                        <m:t>=</m:t>
                      </m:r>
                      <m:rad>
                        <m:radPr>
                          <m:degHide m:val="on"/>
                          <m:ctrlPr>
                            <a:rPr kumimoji="1" lang="en-US" altLang="ja-JP" sz="2800" b="0" i="1" smtClean="0">
                              <a:latin typeface="Cambria Math" panose="02040503050406030204" pitchFamily="18" charset="0"/>
                            </a:rPr>
                          </m:ctrlPr>
                        </m:radPr>
                        <m:deg/>
                        <m:e>
                          <m:r>
                            <a:rPr kumimoji="1" lang="en-US" altLang="ja-JP" sz="2800" b="0" i="1" smtClean="0">
                              <a:latin typeface="Cambria Math" panose="02040503050406030204" pitchFamily="18" charset="0"/>
                            </a:rPr>
                            <m:t>2</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𝜇</m:t>
                              </m:r>
                            </m:e>
                            <m:sub>
                              <m:r>
                                <a:rPr kumimoji="1" lang="en-US" altLang="ja-JP" sz="2800" b="0" i="1" smtClean="0">
                                  <a:latin typeface="Cambria Math" panose="02040503050406030204" pitchFamily="18" charset="0"/>
                                </a:rPr>
                                <m:t>0</m:t>
                              </m:r>
                            </m:sub>
                          </m:sSub>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a:rPr kumimoji="1" lang="en-US" altLang="ja-JP" sz="2800" b="0" i="1" smtClean="0">
                                  <a:latin typeface="Cambria Math" panose="02040503050406030204" pitchFamily="18" charset="0"/>
                                </a:rPr>
                                <m:t>𝑐</m:t>
                              </m:r>
                            </m:sub>
                          </m:sSub>
                        </m:e>
                      </m:rad>
                    </m:oMath>
                  </m:oMathPara>
                </a14:m>
                <a:endParaRPr kumimoji="1" lang="ja-JP" altLang="en-US" sz="2800" dirty="0"/>
              </a:p>
            </p:txBody>
          </p:sp>
        </mc:Choice>
        <mc:Fallback xmlns="">
          <p:sp>
            <p:nvSpPr>
              <p:cNvPr id="27" name="テキスト ボックス 26">
                <a:extLst>
                  <a:ext uri="{FF2B5EF4-FFF2-40B4-BE49-F238E27FC236}">
                    <a16:creationId xmlns:a16="http://schemas.microsoft.com/office/drawing/2014/main" id="{949F36FB-2383-0EB5-3BE0-1E6C5A4D0970}"/>
                  </a:ext>
                </a:extLst>
              </p:cNvPr>
              <p:cNvSpPr txBox="1">
                <a:spLocks noRot="1" noChangeAspect="1" noMove="1" noResize="1" noEditPoints="1" noAdjustHandles="1" noChangeArrowheads="1" noChangeShapeType="1" noTextEdit="1"/>
              </p:cNvSpPr>
              <p:nvPr/>
            </p:nvSpPr>
            <p:spPr>
              <a:xfrm>
                <a:off x="6905201" y="4513465"/>
                <a:ext cx="3119764" cy="52181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EDC50FE-3D78-D6B4-FEAF-663E22038F59}"/>
                  </a:ext>
                </a:extLst>
              </p:cNvPr>
              <p:cNvSpPr txBox="1"/>
              <p:nvPr/>
            </p:nvSpPr>
            <p:spPr>
              <a:xfrm>
                <a:off x="4476448" y="4346669"/>
                <a:ext cx="2138934" cy="896207"/>
              </a:xfrm>
              <a:prstGeom prst="rect">
                <a:avLst/>
              </a:prstGeom>
              <a:noFill/>
              <a:ln>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𝑐</m:t>
                          </m:r>
                        </m:sub>
                      </m:sSub>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𝐵</m:t>
                              </m:r>
                            </m:e>
                            <m:sub>
                              <m:r>
                                <a:rPr kumimoji="1" lang="en-US" altLang="ja-JP" sz="2400" b="0" i="1" smtClean="0">
                                  <a:latin typeface="Cambria Math" panose="02040503050406030204" pitchFamily="18" charset="0"/>
                                </a:rPr>
                                <m:t>𝑐</m:t>
                              </m:r>
                            </m:sub>
                            <m:sup>
                              <m:r>
                                <a:rPr kumimoji="1" lang="en-US" altLang="ja-JP" sz="2400" b="0" i="1" smtClean="0">
                                  <a:latin typeface="Cambria Math" panose="02040503050406030204" pitchFamily="18" charset="0"/>
                                </a:rPr>
                                <m:t>2</m:t>
                              </m:r>
                            </m:sup>
                          </m:sSubSup>
                        </m:num>
                        <m:den>
                          <m:r>
                            <a:rPr kumimoji="1" lang="en-US" altLang="ja-JP" sz="2400" b="0" i="1" smtClean="0">
                              <a:latin typeface="Cambria Math" panose="02040503050406030204" pitchFamily="18" charset="0"/>
                            </a:rPr>
                            <m:t>2</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𝜇</m:t>
                              </m:r>
                            </m:e>
                            <m:sub>
                              <m:r>
                                <a:rPr kumimoji="1" lang="en-US" altLang="ja-JP" sz="2400" b="0" i="1" smtClean="0">
                                  <a:latin typeface="Cambria Math" panose="02040503050406030204" pitchFamily="18" charset="0"/>
                                </a:rPr>
                                <m:t>0</m:t>
                              </m:r>
                            </m:sub>
                          </m:sSub>
                        </m:den>
                      </m:f>
                    </m:oMath>
                  </m:oMathPara>
                </a14:m>
                <a:endParaRPr lang="ja-JP" altLang="en-US" sz="2400" dirty="0"/>
              </a:p>
            </p:txBody>
          </p:sp>
        </mc:Choice>
        <mc:Fallback xmlns="">
          <p:sp>
            <p:nvSpPr>
              <p:cNvPr id="31" name="テキスト ボックス 30">
                <a:extLst>
                  <a:ext uri="{FF2B5EF4-FFF2-40B4-BE49-F238E27FC236}">
                    <a16:creationId xmlns:a16="http://schemas.microsoft.com/office/drawing/2014/main" id="{5EDC50FE-3D78-D6B4-FEAF-663E22038F59}"/>
                  </a:ext>
                </a:extLst>
              </p:cNvPr>
              <p:cNvSpPr txBox="1">
                <a:spLocks noRot="1" noChangeAspect="1" noMove="1" noResize="1" noEditPoints="1" noAdjustHandles="1" noChangeArrowheads="1" noChangeShapeType="1" noTextEdit="1"/>
              </p:cNvSpPr>
              <p:nvPr/>
            </p:nvSpPr>
            <p:spPr>
              <a:xfrm>
                <a:off x="4476448" y="4346669"/>
                <a:ext cx="2138934" cy="896207"/>
              </a:xfrm>
              <a:prstGeom prst="rect">
                <a:avLst/>
              </a:prstGeom>
              <a:blipFill>
                <a:blip r:embed="rId8"/>
                <a:stretch>
                  <a:fillRect/>
                </a:stretch>
              </a:blipFill>
              <a:ln>
                <a:solidFill>
                  <a:srgbClr val="FF0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56CAFBCB-5093-7310-2C17-0FB6E17983B6}"/>
                  </a:ext>
                </a:extLst>
              </p:cNvPr>
              <p:cNvSpPr txBox="1"/>
              <p:nvPr/>
            </p:nvSpPr>
            <p:spPr>
              <a:xfrm>
                <a:off x="5073011" y="952453"/>
                <a:ext cx="2586002" cy="10300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sz="2800" i="1" smtClean="0">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𝐵</m:t>
                              </m:r>
                            </m:e>
                            <m:sup>
                              <m:r>
                                <a:rPr lang="en-US" altLang="ja-JP" sz="2800" i="1">
                                  <a:latin typeface="Cambria Math" panose="02040503050406030204" pitchFamily="18" charset="0"/>
                                </a:rPr>
                                <m:t>2</m:t>
                              </m:r>
                            </m:sup>
                          </m:sSup>
                        </m:num>
                        <m:den>
                          <m:r>
                            <a:rPr lang="en-US" altLang="ja-JP" sz="2800" i="1">
                              <a:latin typeface="Cambria Math" panose="02040503050406030204" pitchFamily="18" charset="0"/>
                            </a:rPr>
                            <m:t>2</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𝜇</m:t>
                              </m:r>
                            </m:e>
                            <m:sub>
                              <m:r>
                                <a:rPr lang="en-US" altLang="ja-JP" sz="2800" i="1">
                                  <a:latin typeface="Cambria Math" panose="02040503050406030204" pitchFamily="18" charset="0"/>
                                </a:rPr>
                                <m:t>0</m:t>
                              </m:r>
                            </m:sub>
                          </m:sSub>
                        </m:den>
                      </m:f>
                      <m:r>
                        <a:rPr lang="en-US" altLang="ja-JP" sz="2800" b="0" i="1" smtClean="0">
                          <a:latin typeface="Cambria Math" panose="02040503050406030204" pitchFamily="18" charset="0"/>
                        </a:rPr>
                        <m:t>𝑎</m:t>
                      </m:r>
                      <m:r>
                        <a:rPr lang="en-US" altLang="ja-JP" sz="2800" i="1">
                          <a:latin typeface="Cambria Math" panose="02040503050406030204" pitchFamily="18" charset="0"/>
                        </a:rPr>
                        <m:t>𝐿</m:t>
                      </m:r>
                    </m:oMath>
                  </m:oMathPara>
                </a14:m>
                <a:endParaRPr lang="ja-JP" altLang="en-US" sz="2800" dirty="0"/>
              </a:p>
            </p:txBody>
          </p:sp>
        </mc:Choice>
        <mc:Fallback xmlns="">
          <p:sp>
            <p:nvSpPr>
              <p:cNvPr id="2" name="テキスト ボックス 1">
                <a:extLst>
                  <a:ext uri="{FF2B5EF4-FFF2-40B4-BE49-F238E27FC236}">
                    <a16:creationId xmlns:a16="http://schemas.microsoft.com/office/drawing/2014/main" id="{56CAFBCB-5093-7310-2C17-0FB6E17983B6}"/>
                  </a:ext>
                </a:extLst>
              </p:cNvPr>
              <p:cNvSpPr txBox="1">
                <a:spLocks noRot="1" noChangeAspect="1" noMove="1" noResize="1" noEditPoints="1" noAdjustHandles="1" noChangeArrowheads="1" noChangeShapeType="1" noTextEdit="1"/>
              </p:cNvSpPr>
              <p:nvPr/>
            </p:nvSpPr>
            <p:spPr>
              <a:xfrm>
                <a:off x="5073011" y="952453"/>
                <a:ext cx="2586002" cy="1030090"/>
              </a:xfrm>
              <a:prstGeom prst="rect">
                <a:avLst/>
              </a:prstGeom>
              <a:blipFill>
                <a:blip r:embed="rId9"/>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BFE68E68-A4FD-4339-91F6-7F4CC29F6BD9}"/>
              </a:ext>
            </a:extLst>
          </p:cNvPr>
          <p:cNvSpPr txBox="1"/>
          <p:nvPr/>
        </p:nvSpPr>
        <p:spPr>
          <a:xfrm>
            <a:off x="7285383" y="1252332"/>
            <a:ext cx="2202847" cy="461665"/>
          </a:xfrm>
          <a:prstGeom prst="rect">
            <a:avLst/>
          </a:prstGeom>
          <a:noFill/>
        </p:spPr>
        <p:txBody>
          <a:bodyPr wrap="none" rtlCol="0">
            <a:spAutoFit/>
          </a:bodyPr>
          <a:lstStyle/>
          <a:p>
            <a:r>
              <a:rPr kumimoji="1" lang="ja-JP" altLang="en-US" sz="2400" dirty="0"/>
              <a:t>（問題</a:t>
            </a:r>
            <a:r>
              <a:rPr kumimoji="1" lang="en-US" altLang="ja-JP" sz="2400" dirty="0"/>
              <a:t>3</a:t>
            </a:r>
            <a:r>
              <a:rPr kumimoji="1" lang="ja-JP" altLang="en-US" sz="2400" dirty="0"/>
              <a:t>より）</a:t>
            </a:r>
          </a:p>
        </p:txBody>
      </p:sp>
    </p:spTree>
    <p:extLst>
      <p:ext uri="{BB962C8B-B14F-4D97-AF65-F5344CB8AC3E}">
        <p14:creationId xmlns:p14="http://schemas.microsoft.com/office/powerpoint/2010/main" val="39975542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9920C2D-9B97-E8DA-17F9-2847FB9EC1BB}"/>
              </a:ext>
            </a:extLst>
          </p:cNvPr>
          <p:cNvSpPr txBox="1"/>
          <p:nvPr/>
        </p:nvSpPr>
        <p:spPr>
          <a:xfrm>
            <a:off x="29184" y="41659"/>
            <a:ext cx="2762654" cy="400110"/>
          </a:xfrm>
          <a:prstGeom prst="rect">
            <a:avLst/>
          </a:prstGeom>
          <a:noFill/>
          <a:ln>
            <a:solidFill>
              <a:schemeClr val="tx1"/>
            </a:solidFill>
          </a:ln>
        </p:spPr>
        <p:txBody>
          <a:bodyPr wrap="square">
            <a:spAutoFit/>
          </a:bodyPr>
          <a:lstStyle/>
          <a:p>
            <a:pPr algn="ctr"/>
            <a:r>
              <a:rPr lang="en-US" altLang="ja-JP" sz="2000" b="1" dirty="0"/>
              <a:t>3.4 </a:t>
            </a:r>
            <a:r>
              <a:rPr lang="ja-JP" altLang="en-US" sz="2000" b="1" dirty="0"/>
              <a:t>熱力学的臨界磁場</a:t>
            </a:r>
            <a:endParaRPr kumimoji="1" lang="en-US" altLang="ja-JP" sz="2000" b="1" dirty="0"/>
          </a:p>
        </p:txBody>
      </p:sp>
      <p:sp>
        <p:nvSpPr>
          <p:cNvPr id="5" name="テキスト ボックス 4">
            <a:extLst>
              <a:ext uri="{FF2B5EF4-FFF2-40B4-BE49-F238E27FC236}">
                <a16:creationId xmlns:a16="http://schemas.microsoft.com/office/drawing/2014/main" id="{B9CFD59D-F048-1555-78D5-E522F75BF21C}"/>
              </a:ext>
            </a:extLst>
          </p:cNvPr>
          <p:cNvSpPr txBox="1"/>
          <p:nvPr/>
        </p:nvSpPr>
        <p:spPr>
          <a:xfrm>
            <a:off x="434837" y="490788"/>
            <a:ext cx="11621328" cy="461665"/>
          </a:xfrm>
          <a:prstGeom prst="rect">
            <a:avLst/>
          </a:prstGeom>
          <a:noFill/>
        </p:spPr>
        <p:txBody>
          <a:bodyPr wrap="square">
            <a:spAutoFit/>
          </a:bodyPr>
          <a:lstStyle/>
          <a:p>
            <a:r>
              <a:rPr lang="ja-JP" altLang="en-US" sz="2400" dirty="0"/>
              <a:t>よって、超伝導体がある場合と常伝導体がある場合の磁場のエネルギーの差は</a:t>
            </a:r>
            <a:endParaRPr lang="en-US" altLang="ja-JP" sz="2400"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A059857-401C-B0E3-CBDA-F81C8A034B9E}"/>
                  </a:ext>
                </a:extLst>
              </p:cNvPr>
              <p:cNvSpPr txBox="1"/>
              <p:nvPr/>
            </p:nvSpPr>
            <p:spPr>
              <a:xfrm>
                <a:off x="4069092" y="2431706"/>
                <a:ext cx="8093090" cy="1938992"/>
              </a:xfrm>
              <a:prstGeom prst="rect">
                <a:avLst/>
              </a:prstGeom>
              <a:noFill/>
            </p:spPr>
            <p:txBody>
              <a:bodyPr wrap="square">
                <a:spAutoFit/>
              </a:bodyPr>
              <a:lstStyle/>
              <a:p>
                <a:r>
                  <a:rPr lang="ja-JP" altLang="en-US" sz="2400" b="1" dirty="0"/>
                  <a:t>超伝導体があると、磁場のエネルギーが高くなってしまう。</a:t>
                </a:r>
                <a:r>
                  <a:rPr lang="ja-JP" altLang="en-US" sz="2400" dirty="0"/>
                  <a:t>それでもなお、超伝導凝縮エネルギーによる得（</a:t>
                </a:r>
                <a14:m>
                  <m:oMath xmlns:m="http://schemas.openxmlformats.org/officeDocument/2006/math">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𝐸</m:t>
                        </m:r>
                      </m:e>
                      <m:sub>
                        <m:r>
                          <a:rPr lang="en-US" altLang="ja-JP" sz="2400" i="1" dirty="0" smtClean="0">
                            <a:latin typeface="Cambria Math" panose="02040503050406030204" pitchFamily="18" charset="0"/>
                          </a:rPr>
                          <m:t>𝑐</m:t>
                        </m:r>
                      </m:sub>
                    </m:sSub>
                    <m:r>
                      <a:rPr lang="en-US" altLang="ja-JP" sz="2400" b="0" i="1" dirty="0" smtClean="0">
                        <a:latin typeface="Cambria Math" panose="02040503050406030204" pitchFamily="18" charset="0"/>
                      </a:rPr>
                      <m:t>×</m:t>
                    </m:r>
                    <m:r>
                      <a:rPr lang="en-US" altLang="ja-JP" sz="2400" b="0" i="1" dirty="0" smtClean="0">
                        <a:latin typeface="Cambria Math" panose="02040503050406030204" pitchFamily="18" charset="0"/>
                      </a:rPr>
                      <m:t>𝑎𝐿</m:t>
                    </m:r>
                  </m:oMath>
                </a14:m>
                <a:r>
                  <a:rPr lang="ja-JP" altLang="en-US" sz="2400" dirty="0"/>
                  <a:t>）が、磁場エネルギーの増加分を上回っていれば超伝導状態が安定である。両者が釣り合うときの磁場を熱力学的臨界磁場</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𝑐</m:t>
                        </m:r>
                      </m:sub>
                    </m:sSub>
                  </m:oMath>
                </a14:m>
                <a:r>
                  <a:rPr lang="ja-JP" altLang="en-US" sz="2400" dirty="0"/>
                  <a:t>と呼ぶ。すなわち、</a:t>
                </a:r>
              </a:p>
            </p:txBody>
          </p:sp>
        </mc:Choice>
        <mc:Fallback xmlns="">
          <p:sp>
            <p:nvSpPr>
              <p:cNvPr id="7" name="テキスト ボックス 6">
                <a:extLst>
                  <a:ext uri="{FF2B5EF4-FFF2-40B4-BE49-F238E27FC236}">
                    <a16:creationId xmlns:a16="http://schemas.microsoft.com/office/drawing/2014/main" id="{3A059857-401C-B0E3-CBDA-F81C8A034B9E}"/>
                  </a:ext>
                </a:extLst>
              </p:cNvPr>
              <p:cNvSpPr txBox="1">
                <a:spLocks noRot="1" noChangeAspect="1" noMove="1" noResize="1" noEditPoints="1" noAdjustHandles="1" noChangeArrowheads="1" noChangeShapeType="1" noTextEdit="1"/>
              </p:cNvSpPr>
              <p:nvPr/>
            </p:nvSpPr>
            <p:spPr>
              <a:xfrm>
                <a:off x="4069092" y="2431706"/>
                <a:ext cx="8093090" cy="1938992"/>
              </a:xfrm>
              <a:prstGeom prst="rect">
                <a:avLst/>
              </a:prstGeom>
              <a:blipFill>
                <a:blip r:embed="rId3"/>
                <a:stretch>
                  <a:fillRect l="-1206" t="-2516" b="-6289"/>
                </a:stretch>
              </a:blipFill>
            </p:spPr>
            <p:txBody>
              <a:bodyPr/>
              <a:lstStyle/>
              <a:p>
                <a:r>
                  <a:rPr lang="ja-JP" altLang="en-US">
                    <a:noFill/>
                  </a:rPr>
                  <a:t> </a:t>
                </a:r>
              </a:p>
            </p:txBody>
          </p:sp>
        </mc:Fallback>
      </mc:AlternateContent>
      <p:sp>
        <p:nvSpPr>
          <p:cNvPr id="8" name="円柱 7">
            <a:extLst>
              <a:ext uri="{FF2B5EF4-FFF2-40B4-BE49-F238E27FC236}">
                <a16:creationId xmlns:a16="http://schemas.microsoft.com/office/drawing/2014/main" id="{5A37AFE3-1632-73AA-560A-2EB06B58C6F2}"/>
              </a:ext>
            </a:extLst>
          </p:cNvPr>
          <p:cNvSpPr/>
          <p:nvPr/>
        </p:nvSpPr>
        <p:spPr>
          <a:xfrm>
            <a:off x="1365743" y="2308649"/>
            <a:ext cx="400819" cy="2847012"/>
          </a:xfrm>
          <a:prstGeom prst="ca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柱 8">
            <a:extLst>
              <a:ext uri="{FF2B5EF4-FFF2-40B4-BE49-F238E27FC236}">
                <a16:creationId xmlns:a16="http://schemas.microsoft.com/office/drawing/2014/main" id="{93D05D5C-983C-820B-4AEA-68FDA6F059D6}"/>
              </a:ext>
            </a:extLst>
          </p:cNvPr>
          <p:cNvSpPr/>
          <p:nvPr/>
        </p:nvSpPr>
        <p:spPr>
          <a:xfrm>
            <a:off x="340468" y="2085547"/>
            <a:ext cx="2451370" cy="3268493"/>
          </a:xfrm>
          <a:prstGeom prst="ca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B03FA565-0D97-8222-985B-75C48DA52183}"/>
              </a:ext>
            </a:extLst>
          </p:cNvPr>
          <p:cNvCxnSpPr/>
          <p:nvPr/>
        </p:nvCxnSpPr>
        <p:spPr>
          <a:xfrm>
            <a:off x="2976664" y="2308649"/>
            <a:ext cx="0" cy="2772384"/>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9893D700-5A12-115D-AB26-685E67FBFE63}"/>
                  </a:ext>
                </a:extLst>
              </p:cNvPr>
              <p:cNvSpPr txBox="1"/>
              <p:nvPr/>
            </p:nvSpPr>
            <p:spPr>
              <a:xfrm>
                <a:off x="3017377" y="3379089"/>
                <a:ext cx="718145" cy="861774"/>
              </a:xfrm>
              <a:prstGeom prst="rect">
                <a:avLst/>
              </a:prstGeom>
              <a:noFill/>
            </p:spPr>
            <p:txBody>
              <a:bodyPr wrap="none" lIns="0" tIns="0" rIns="0" bIns="0" rtlCol="0">
                <a:spAutoFit/>
              </a:bodyPr>
              <a:lstStyle/>
              <a:p>
                <a:r>
                  <a:rPr kumimoji="1" lang="ja-JP" altLang="en-US" sz="2800" b="0" dirty="0">
                    <a:solidFill>
                      <a:srgbClr val="FF0000"/>
                    </a:solidFill>
                  </a:rPr>
                  <a:t>高さ</a:t>
                </a:r>
                <a:endParaRPr kumimoji="1" lang="en-US" altLang="ja-JP" sz="2800" b="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800" b="0" i="1" smtClean="0">
                          <a:solidFill>
                            <a:srgbClr val="FF0000"/>
                          </a:solidFill>
                          <a:latin typeface="Cambria Math" panose="02040503050406030204" pitchFamily="18" charset="0"/>
                        </a:rPr>
                        <m:t>𝐿</m:t>
                      </m:r>
                    </m:oMath>
                  </m:oMathPara>
                </a14:m>
                <a:endParaRPr kumimoji="1" lang="ja-JP" altLang="en-US" sz="2800" dirty="0">
                  <a:solidFill>
                    <a:srgbClr val="FF0000"/>
                  </a:solidFill>
                </a:endParaRPr>
              </a:p>
            </p:txBody>
          </p:sp>
        </mc:Choice>
        <mc:Fallback xmlns="">
          <p:sp>
            <p:nvSpPr>
              <p:cNvPr id="11" name="テキスト ボックス 10">
                <a:extLst>
                  <a:ext uri="{FF2B5EF4-FFF2-40B4-BE49-F238E27FC236}">
                    <a16:creationId xmlns:a16="http://schemas.microsoft.com/office/drawing/2014/main" id="{9893D700-5A12-115D-AB26-685E67FBFE63}"/>
                  </a:ext>
                </a:extLst>
              </p:cNvPr>
              <p:cNvSpPr txBox="1">
                <a:spLocks noRot="1" noChangeAspect="1" noMove="1" noResize="1" noEditPoints="1" noAdjustHandles="1" noChangeArrowheads="1" noChangeShapeType="1" noTextEdit="1"/>
              </p:cNvSpPr>
              <p:nvPr/>
            </p:nvSpPr>
            <p:spPr>
              <a:xfrm>
                <a:off x="3017377" y="3379089"/>
                <a:ext cx="718145" cy="861774"/>
              </a:xfrm>
              <a:prstGeom prst="rect">
                <a:avLst/>
              </a:prstGeom>
              <a:blipFill>
                <a:blip r:embed="rId4"/>
                <a:stretch>
                  <a:fillRect l="-30508" t="-11972" r="-27966"/>
                </a:stretch>
              </a:blipFill>
            </p:spPr>
            <p:txBody>
              <a:bodyPr/>
              <a:lstStyle/>
              <a:p>
                <a:r>
                  <a:rPr lang="ja-JP" altLang="en-US">
                    <a:noFill/>
                  </a:rPr>
                  <a:t> </a:t>
                </a:r>
              </a:p>
            </p:txBody>
          </p:sp>
        </mc:Fallback>
      </mc:AlternateContent>
      <p:sp>
        <p:nvSpPr>
          <p:cNvPr id="12" name="右中かっこ 11">
            <a:extLst>
              <a:ext uri="{FF2B5EF4-FFF2-40B4-BE49-F238E27FC236}">
                <a16:creationId xmlns:a16="http://schemas.microsoft.com/office/drawing/2014/main" id="{70C89720-85FB-D6FE-13F8-E54932C5366D}"/>
              </a:ext>
            </a:extLst>
          </p:cNvPr>
          <p:cNvSpPr/>
          <p:nvPr/>
        </p:nvSpPr>
        <p:spPr>
          <a:xfrm rot="5400000">
            <a:off x="1426236" y="4960013"/>
            <a:ext cx="326990" cy="2404214"/>
          </a:xfrm>
          <a:prstGeom prst="rightBrace">
            <a:avLst>
              <a:gd name="adj1" fmla="val 67831"/>
              <a:gd name="adj2" fmla="val 50000"/>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4EDB24F-9192-5122-DF19-6331BD75B10F}"/>
                  </a:ext>
                </a:extLst>
              </p:cNvPr>
              <p:cNvSpPr txBox="1"/>
              <p:nvPr/>
            </p:nvSpPr>
            <p:spPr>
              <a:xfrm>
                <a:off x="1028300" y="6344226"/>
                <a:ext cx="949299" cy="430887"/>
              </a:xfrm>
              <a:prstGeom prst="rect">
                <a:avLst/>
              </a:prstGeom>
              <a:noFill/>
            </p:spPr>
            <p:txBody>
              <a:bodyPr wrap="none" lIns="0" tIns="0" rIns="0" bIns="0" rtlCol="0">
                <a:spAutoFit/>
              </a:bodyPr>
              <a:lstStyle/>
              <a:p>
                <a:r>
                  <a:rPr kumimoji="1" lang="ja-JP" altLang="en-US" sz="2800" b="0" dirty="0">
                    <a:solidFill>
                      <a:srgbClr val="FF0000"/>
                    </a:solidFill>
                  </a:rPr>
                  <a:t>面積</a:t>
                </a:r>
                <a14:m>
                  <m:oMath xmlns:m="http://schemas.openxmlformats.org/officeDocument/2006/math">
                    <m:r>
                      <a:rPr kumimoji="1" lang="en-US" altLang="ja-JP" sz="2800" b="0" i="1" smtClean="0">
                        <a:solidFill>
                          <a:srgbClr val="FF0000"/>
                        </a:solidFill>
                        <a:latin typeface="Cambria Math" panose="02040503050406030204" pitchFamily="18" charset="0"/>
                      </a:rPr>
                      <m:t>𝐴</m:t>
                    </m:r>
                  </m:oMath>
                </a14:m>
                <a:endParaRPr kumimoji="1" lang="ja-JP" altLang="en-US" sz="2800" dirty="0">
                  <a:solidFill>
                    <a:srgbClr val="FF0000"/>
                  </a:solidFill>
                </a:endParaRPr>
              </a:p>
            </p:txBody>
          </p:sp>
        </mc:Choice>
        <mc:Fallback xmlns="">
          <p:sp>
            <p:nvSpPr>
              <p:cNvPr id="13" name="テキスト ボックス 12">
                <a:extLst>
                  <a:ext uri="{FF2B5EF4-FFF2-40B4-BE49-F238E27FC236}">
                    <a16:creationId xmlns:a16="http://schemas.microsoft.com/office/drawing/2014/main" id="{44EDB24F-9192-5122-DF19-6331BD75B10F}"/>
                  </a:ext>
                </a:extLst>
              </p:cNvPr>
              <p:cNvSpPr txBox="1">
                <a:spLocks noRot="1" noChangeAspect="1" noMove="1" noResize="1" noEditPoints="1" noAdjustHandles="1" noChangeArrowheads="1" noChangeShapeType="1" noTextEdit="1"/>
              </p:cNvSpPr>
              <p:nvPr/>
            </p:nvSpPr>
            <p:spPr>
              <a:xfrm>
                <a:off x="1028300" y="6344226"/>
                <a:ext cx="949299" cy="430887"/>
              </a:xfrm>
              <a:prstGeom prst="rect">
                <a:avLst/>
              </a:prstGeom>
              <a:blipFill>
                <a:blip r:embed="rId5"/>
                <a:stretch>
                  <a:fillRect l="-23226" t="-24286" b="-51429"/>
                </a:stretch>
              </a:blipFill>
            </p:spPr>
            <p:txBody>
              <a:bodyPr/>
              <a:lstStyle/>
              <a:p>
                <a:r>
                  <a:rPr lang="ja-JP" altLang="en-US">
                    <a:noFill/>
                  </a:rPr>
                  <a:t> </a:t>
                </a:r>
              </a:p>
            </p:txBody>
          </p:sp>
        </mc:Fallback>
      </mc:AlternateContent>
      <p:sp>
        <p:nvSpPr>
          <p:cNvPr id="14" name="右中かっこ 13">
            <a:extLst>
              <a:ext uri="{FF2B5EF4-FFF2-40B4-BE49-F238E27FC236}">
                <a16:creationId xmlns:a16="http://schemas.microsoft.com/office/drawing/2014/main" id="{154BBEE3-9662-B131-9556-8929FBCFA957}"/>
              </a:ext>
            </a:extLst>
          </p:cNvPr>
          <p:cNvSpPr/>
          <p:nvPr/>
        </p:nvSpPr>
        <p:spPr>
          <a:xfrm rot="5400000">
            <a:off x="1453925" y="5190565"/>
            <a:ext cx="245673" cy="633105"/>
          </a:xfrm>
          <a:prstGeom prst="rightBrace">
            <a:avLst>
              <a:gd name="adj1" fmla="val 20316"/>
              <a:gd name="adj2" fmla="val 50000"/>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75BD7C2-E537-CB38-4DA5-E0F0047859F0}"/>
                  </a:ext>
                </a:extLst>
              </p:cNvPr>
              <p:cNvSpPr txBox="1"/>
              <p:nvPr/>
            </p:nvSpPr>
            <p:spPr>
              <a:xfrm>
                <a:off x="1141788" y="5562771"/>
                <a:ext cx="927305" cy="430887"/>
              </a:xfrm>
              <a:prstGeom prst="rect">
                <a:avLst/>
              </a:prstGeom>
              <a:noFill/>
            </p:spPr>
            <p:txBody>
              <a:bodyPr wrap="none" lIns="0" tIns="0" rIns="0" bIns="0" rtlCol="0">
                <a:spAutoFit/>
              </a:bodyPr>
              <a:lstStyle/>
              <a:p>
                <a:r>
                  <a:rPr kumimoji="1" lang="ja-JP" altLang="en-US" sz="2800" b="0" dirty="0">
                    <a:solidFill>
                      <a:srgbClr val="FF0000"/>
                    </a:solidFill>
                  </a:rPr>
                  <a:t>面積</a:t>
                </a:r>
                <a14:m>
                  <m:oMath xmlns:m="http://schemas.openxmlformats.org/officeDocument/2006/math">
                    <m:r>
                      <a:rPr kumimoji="1" lang="en-US" altLang="ja-JP" sz="2800" b="0" i="1" smtClean="0">
                        <a:solidFill>
                          <a:srgbClr val="FF0000"/>
                        </a:solidFill>
                        <a:latin typeface="Cambria Math" panose="02040503050406030204" pitchFamily="18" charset="0"/>
                      </a:rPr>
                      <m:t>𝑎</m:t>
                    </m:r>
                  </m:oMath>
                </a14:m>
                <a:endParaRPr kumimoji="1" lang="ja-JP" altLang="en-US" sz="2800" dirty="0">
                  <a:solidFill>
                    <a:srgbClr val="FF0000"/>
                  </a:solidFill>
                </a:endParaRPr>
              </a:p>
            </p:txBody>
          </p:sp>
        </mc:Choice>
        <mc:Fallback xmlns="">
          <p:sp>
            <p:nvSpPr>
              <p:cNvPr id="15" name="テキスト ボックス 14">
                <a:extLst>
                  <a:ext uri="{FF2B5EF4-FFF2-40B4-BE49-F238E27FC236}">
                    <a16:creationId xmlns:a16="http://schemas.microsoft.com/office/drawing/2014/main" id="{E75BD7C2-E537-CB38-4DA5-E0F0047859F0}"/>
                  </a:ext>
                </a:extLst>
              </p:cNvPr>
              <p:cNvSpPr txBox="1">
                <a:spLocks noRot="1" noChangeAspect="1" noMove="1" noResize="1" noEditPoints="1" noAdjustHandles="1" noChangeArrowheads="1" noChangeShapeType="1" noTextEdit="1"/>
              </p:cNvSpPr>
              <p:nvPr/>
            </p:nvSpPr>
            <p:spPr>
              <a:xfrm>
                <a:off x="1141788" y="5562771"/>
                <a:ext cx="927305" cy="430887"/>
              </a:xfrm>
              <a:prstGeom prst="rect">
                <a:avLst/>
              </a:prstGeom>
              <a:blipFill>
                <a:blip r:embed="rId6"/>
                <a:stretch>
                  <a:fillRect l="-23026" t="-24286" b="-51429"/>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F0273E16-97BD-00B8-31CF-CA195D83ABD6}"/>
              </a:ext>
            </a:extLst>
          </p:cNvPr>
          <p:cNvSpPr txBox="1"/>
          <p:nvPr/>
        </p:nvSpPr>
        <p:spPr>
          <a:xfrm>
            <a:off x="1133013" y="2066978"/>
            <a:ext cx="902811" cy="307777"/>
          </a:xfrm>
          <a:prstGeom prst="rect">
            <a:avLst/>
          </a:prstGeom>
          <a:noFill/>
        </p:spPr>
        <p:txBody>
          <a:bodyPr wrap="none" rtlCol="0">
            <a:spAutoFit/>
          </a:bodyPr>
          <a:lstStyle/>
          <a:p>
            <a:r>
              <a:rPr lang="ja-JP" altLang="en-US" sz="1400" b="1" dirty="0">
                <a:solidFill>
                  <a:schemeClr val="accent1"/>
                </a:solidFill>
              </a:rPr>
              <a:t>超伝導体</a:t>
            </a:r>
            <a:endParaRPr kumimoji="1" lang="ja-JP" altLang="en-US" sz="1400" b="1" dirty="0">
              <a:solidFill>
                <a:schemeClr val="accent1"/>
              </a:solidFill>
            </a:endParaRPr>
          </a:p>
        </p:txBody>
      </p:sp>
      <p:cxnSp>
        <p:nvCxnSpPr>
          <p:cNvPr id="17" name="Straight Arrow Connector 39">
            <a:extLst>
              <a:ext uri="{FF2B5EF4-FFF2-40B4-BE49-F238E27FC236}">
                <a16:creationId xmlns:a16="http://schemas.microsoft.com/office/drawing/2014/main" id="{EC59BDAB-65D5-DC7F-FB97-AF60B8541BA2}"/>
              </a:ext>
            </a:extLst>
          </p:cNvPr>
          <p:cNvCxnSpPr/>
          <p:nvPr/>
        </p:nvCxnSpPr>
        <p:spPr>
          <a:xfrm flipV="1">
            <a:off x="568713" y="2322758"/>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39">
            <a:extLst>
              <a:ext uri="{FF2B5EF4-FFF2-40B4-BE49-F238E27FC236}">
                <a16:creationId xmlns:a16="http://schemas.microsoft.com/office/drawing/2014/main" id="{ECA7929C-4B6A-B51F-874F-5F675AFF9C04}"/>
              </a:ext>
            </a:extLst>
          </p:cNvPr>
          <p:cNvCxnSpPr/>
          <p:nvPr/>
        </p:nvCxnSpPr>
        <p:spPr>
          <a:xfrm flipV="1">
            <a:off x="886483" y="2338970"/>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39">
            <a:extLst>
              <a:ext uri="{FF2B5EF4-FFF2-40B4-BE49-F238E27FC236}">
                <a16:creationId xmlns:a16="http://schemas.microsoft.com/office/drawing/2014/main" id="{FC00A6EB-92ED-889C-3B66-6AEC09774EB5}"/>
              </a:ext>
            </a:extLst>
          </p:cNvPr>
          <p:cNvCxnSpPr/>
          <p:nvPr/>
        </p:nvCxnSpPr>
        <p:spPr>
          <a:xfrm flipV="1">
            <a:off x="1155616" y="2325998"/>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39">
            <a:extLst>
              <a:ext uri="{FF2B5EF4-FFF2-40B4-BE49-F238E27FC236}">
                <a16:creationId xmlns:a16="http://schemas.microsoft.com/office/drawing/2014/main" id="{6D0AA65C-0602-A58B-60FC-5B3AE0EBF458}"/>
              </a:ext>
            </a:extLst>
          </p:cNvPr>
          <p:cNvCxnSpPr/>
          <p:nvPr/>
        </p:nvCxnSpPr>
        <p:spPr>
          <a:xfrm flipV="1">
            <a:off x="1995434" y="2319514"/>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9">
            <a:extLst>
              <a:ext uri="{FF2B5EF4-FFF2-40B4-BE49-F238E27FC236}">
                <a16:creationId xmlns:a16="http://schemas.microsoft.com/office/drawing/2014/main" id="{BE911105-A60C-62F7-E30E-2010AB3E3722}"/>
              </a:ext>
            </a:extLst>
          </p:cNvPr>
          <p:cNvCxnSpPr/>
          <p:nvPr/>
        </p:nvCxnSpPr>
        <p:spPr>
          <a:xfrm flipV="1">
            <a:off x="2313204" y="2335726"/>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39">
            <a:extLst>
              <a:ext uri="{FF2B5EF4-FFF2-40B4-BE49-F238E27FC236}">
                <a16:creationId xmlns:a16="http://schemas.microsoft.com/office/drawing/2014/main" id="{6FE342B7-C64B-D84E-6799-54D412587797}"/>
              </a:ext>
            </a:extLst>
          </p:cNvPr>
          <p:cNvCxnSpPr/>
          <p:nvPr/>
        </p:nvCxnSpPr>
        <p:spPr>
          <a:xfrm flipV="1">
            <a:off x="2582337" y="2322754"/>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949F36FB-2383-0EB5-3BE0-1E6C5A4D0970}"/>
                  </a:ext>
                </a:extLst>
              </p:cNvPr>
              <p:cNvSpPr txBox="1"/>
              <p:nvPr/>
            </p:nvSpPr>
            <p:spPr>
              <a:xfrm>
                <a:off x="6905201" y="4513465"/>
                <a:ext cx="3119764" cy="521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𝑜𝑟</m:t>
                      </m:r>
                      <m:r>
                        <a:rPr kumimoji="1" lang="en-US" altLang="ja-JP" sz="2800" b="0" i="1" smtClean="0">
                          <a:latin typeface="Cambria Math" panose="02040503050406030204" pitchFamily="18" charset="0"/>
                        </a:rPr>
                        <m:t>        </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𝑐</m:t>
                          </m:r>
                        </m:sub>
                      </m:sSub>
                      <m:r>
                        <a:rPr kumimoji="1" lang="en-US" altLang="ja-JP" sz="2800" b="0" i="1" smtClean="0">
                          <a:latin typeface="Cambria Math" panose="02040503050406030204" pitchFamily="18" charset="0"/>
                        </a:rPr>
                        <m:t>=</m:t>
                      </m:r>
                      <m:rad>
                        <m:radPr>
                          <m:degHide m:val="on"/>
                          <m:ctrlPr>
                            <a:rPr kumimoji="1" lang="en-US" altLang="ja-JP" sz="2800" b="0" i="1" smtClean="0">
                              <a:latin typeface="Cambria Math" panose="02040503050406030204" pitchFamily="18" charset="0"/>
                            </a:rPr>
                          </m:ctrlPr>
                        </m:radPr>
                        <m:deg/>
                        <m:e>
                          <m:r>
                            <a:rPr kumimoji="1" lang="en-US" altLang="ja-JP" sz="2800" b="0" i="1" smtClean="0">
                              <a:latin typeface="Cambria Math" panose="02040503050406030204" pitchFamily="18" charset="0"/>
                            </a:rPr>
                            <m:t>2</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𝜇</m:t>
                              </m:r>
                            </m:e>
                            <m:sub>
                              <m:r>
                                <a:rPr kumimoji="1" lang="en-US" altLang="ja-JP" sz="2800" b="0" i="1" smtClean="0">
                                  <a:latin typeface="Cambria Math" panose="02040503050406030204" pitchFamily="18" charset="0"/>
                                </a:rPr>
                                <m:t>0</m:t>
                              </m:r>
                            </m:sub>
                          </m:sSub>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a:rPr kumimoji="1" lang="en-US" altLang="ja-JP" sz="2800" b="0" i="1" smtClean="0">
                                  <a:latin typeface="Cambria Math" panose="02040503050406030204" pitchFamily="18" charset="0"/>
                                </a:rPr>
                                <m:t>𝑐</m:t>
                              </m:r>
                            </m:sub>
                          </m:sSub>
                        </m:e>
                      </m:rad>
                    </m:oMath>
                  </m:oMathPara>
                </a14:m>
                <a:endParaRPr kumimoji="1" lang="ja-JP" altLang="en-US" sz="2800" dirty="0"/>
              </a:p>
            </p:txBody>
          </p:sp>
        </mc:Choice>
        <mc:Fallback xmlns="">
          <p:sp>
            <p:nvSpPr>
              <p:cNvPr id="27" name="テキスト ボックス 26">
                <a:extLst>
                  <a:ext uri="{FF2B5EF4-FFF2-40B4-BE49-F238E27FC236}">
                    <a16:creationId xmlns:a16="http://schemas.microsoft.com/office/drawing/2014/main" id="{949F36FB-2383-0EB5-3BE0-1E6C5A4D0970}"/>
                  </a:ext>
                </a:extLst>
              </p:cNvPr>
              <p:cNvSpPr txBox="1">
                <a:spLocks noRot="1" noChangeAspect="1" noMove="1" noResize="1" noEditPoints="1" noAdjustHandles="1" noChangeArrowheads="1" noChangeShapeType="1" noTextEdit="1"/>
              </p:cNvSpPr>
              <p:nvPr/>
            </p:nvSpPr>
            <p:spPr>
              <a:xfrm>
                <a:off x="6905201" y="4513465"/>
                <a:ext cx="3119764" cy="52181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8" name="テキスト ボックス 27">
                <a:extLst>
                  <a:ext uri="{FF2B5EF4-FFF2-40B4-BE49-F238E27FC236}">
                    <a16:creationId xmlns:a16="http://schemas.microsoft.com/office/drawing/2014/main" id="{F644C741-7E88-17C6-DDFC-BB5CBC2B50AC}"/>
                  </a:ext>
                </a:extLst>
              </p:cNvPr>
              <p:cNvSpPr txBox="1"/>
              <p:nvPr/>
            </p:nvSpPr>
            <p:spPr>
              <a:xfrm>
                <a:off x="3956263" y="5247552"/>
                <a:ext cx="8205919" cy="1352550"/>
              </a:xfrm>
              <a:prstGeom prst="rect">
                <a:avLst/>
              </a:prstGeom>
              <a:noFill/>
            </p:spPr>
            <p:txBody>
              <a:bodyPr wrap="square">
                <a:spAutoFit/>
              </a:bodyPr>
              <a:lstStyle/>
              <a:p>
                <a:r>
                  <a:rPr lang="en-US" altLang="ja-JP" sz="2400" dirty="0"/>
                  <a:t>BCS</a:t>
                </a:r>
                <a:r>
                  <a:rPr lang="ja-JP" altLang="en-US" sz="2400" dirty="0"/>
                  <a:t>理論によると、</a:t>
                </a:r>
                <a:r>
                  <a:rPr kumimoji="1" lang="en-US" altLang="ja-JP" sz="2400" b="0" dirty="0"/>
                  <a:t> </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𝑐</m:t>
                        </m:r>
                      </m:sub>
                    </m:sSub>
                    <m:r>
                      <a:rPr kumimoji="1" lang="en-US" altLang="ja-JP" sz="2400" b="0" i="1" smtClean="0">
                        <a:latin typeface="Cambria Math" panose="02040503050406030204" pitchFamily="18" charset="0"/>
                      </a:rPr>
                      <m:t>(0)</m:t>
                    </m:r>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2</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𝑁</m:t>
                        </m:r>
                      </m:e>
                      <m:sub>
                        <m:r>
                          <a:rPr kumimoji="1" lang="en-US" altLang="ja-JP" sz="2400" b="0" i="1" smtClean="0">
                            <a:latin typeface="Cambria Math" panose="02040503050406030204" pitchFamily="18" charset="0"/>
                          </a:rPr>
                          <m:t>0</m:t>
                        </m:r>
                      </m:sub>
                    </m:sSub>
                    <m:sSup>
                      <m:sSupPr>
                        <m:ctrlPr>
                          <a:rPr kumimoji="1" lang="en-US" altLang="ja-JP" sz="2400" b="0" i="1" smtClean="0">
                            <a:latin typeface="Cambria Math" panose="02040503050406030204" pitchFamily="18" charset="0"/>
                          </a:rPr>
                        </m:ctrlPr>
                      </m:sSupPr>
                      <m:e>
                        <m:r>
                          <m:rPr>
                            <m:sty m:val="p"/>
                          </m:rPr>
                          <a:rPr kumimoji="1" lang="en-US" altLang="ja-JP" sz="2400" b="0" i="0" smtClean="0">
                            <a:latin typeface="Cambria Math" panose="02040503050406030204" pitchFamily="18" charset="0"/>
                          </a:rPr>
                          <m:t>Δ</m:t>
                        </m:r>
                      </m:e>
                      <m:sup>
                        <m:r>
                          <a:rPr kumimoji="1" lang="en-US" altLang="ja-JP" sz="2400" b="0" i="0" smtClean="0">
                            <a:latin typeface="Cambria Math" panose="02040503050406030204" pitchFamily="18" charset="0"/>
                          </a:rPr>
                          <m:t>2</m:t>
                        </m:r>
                      </m:sup>
                    </m:sSup>
                  </m:oMath>
                </a14:m>
                <a:r>
                  <a:rPr lang="ja-JP" altLang="en-US" sz="2400" dirty="0"/>
                  <a:t> で与えられる（</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𝑁</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 </m:t>
                    </m:r>
                  </m:oMath>
                </a14:m>
                <a:r>
                  <a:rPr lang="ja-JP" altLang="en-US" sz="2400" dirty="0"/>
                  <a:t>は常伝導状態でのフェルミエネルギーでの状態密度、</a:t>
                </a:r>
                <a:r>
                  <a:rPr lang="en-US" altLang="ja-JP" sz="2400" dirty="0"/>
                  <a:t> </a:t>
                </a:r>
                <a14:m>
                  <m:oMath xmlns:m="http://schemas.openxmlformats.org/officeDocument/2006/math">
                    <m:r>
                      <m:rPr>
                        <m:sty m:val="p"/>
                      </m:rPr>
                      <a:rPr lang="en-US" altLang="ja-JP" sz="2400">
                        <a:latin typeface="Cambria Math" panose="02040503050406030204" pitchFamily="18" charset="0"/>
                      </a:rPr>
                      <m:t>Δ</m:t>
                    </m:r>
                    <m:r>
                      <a:rPr lang="en-US" altLang="ja-JP" sz="2400" i="1">
                        <a:latin typeface="Cambria Math" panose="02040503050406030204" pitchFamily="18" charset="0"/>
                      </a:rPr>
                      <m:t> </m:t>
                    </m:r>
                  </m:oMath>
                </a14:m>
                <a:r>
                  <a:rPr lang="ja-JP" altLang="en-US" sz="2400" dirty="0"/>
                  <a:t>は超伝導ギャップ）。これを代入すると</a:t>
                </a:r>
              </a:p>
            </p:txBody>
          </p:sp>
        </mc:Choice>
        <mc:Fallback>
          <p:sp>
            <p:nvSpPr>
              <p:cNvPr id="28" name="テキスト ボックス 27">
                <a:extLst>
                  <a:ext uri="{FF2B5EF4-FFF2-40B4-BE49-F238E27FC236}">
                    <a16:creationId xmlns:a16="http://schemas.microsoft.com/office/drawing/2014/main" id="{F644C741-7E88-17C6-DDFC-BB5CBC2B50AC}"/>
                  </a:ext>
                </a:extLst>
              </p:cNvPr>
              <p:cNvSpPr txBox="1">
                <a:spLocks noRot="1" noChangeAspect="1" noMove="1" noResize="1" noEditPoints="1" noAdjustHandles="1" noChangeArrowheads="1" noChangeShapeType="1" noTextEdit="1"/>
              </p:cNvSpPr>
              <p:nvPr/>
            </p:nvSpPr>
            <p:spPr>
              <a:xfrm>
                <a:off x="3956263" y="5247552"/>
                <a:ext cx="8205919" cy="1352550"/>
              </a:xfrm>
              <a:prstGeom prst="rect">
                <a:avLst/>
              </a:prstGeom>
              <a:blipFill>
                <a:blip r:embed="rId8"/>
                <a:stretch>
                  <a:fillRect l="-1189" r="-1114" b="-945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9" name="テキスト ボックス 28">
                <a:extLst>
                  <a:ext uri="{FF2B5EF4-FFF2-40B4-BE49-F238E27FC236}">
                    <a16:creationId xmlns:a16="http://schemas.microsoft.com/office/drawing/2014/main" id="{F0C074C3-9632-0DBB-B86E-DDCA93BB5D1F}"/>
                  </a:ext>
                </a:extLst>
              </p:cNvPr>
              <p:cNvSpPr txBox="1"/>
              <p:nvPr/>
            </p:nvSpPr>
            <p:spPr>
              <a:xfrm>
                <a:off x="8645238" y="6181857"/>
                <a:ext cx="3141053" cy="596382"/>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𝐵</m:t>
                          </m:r>
                        </m:e>
                        <m:sub>
                          <m:r>
                            <a:rPr kumimoji="1" lang="en-US" altLang="ja-JP" sz="3200" b="0" i="1" smtClean="0">
                              <a:latin typeface="Cambria Math" panose="02040503050406030204" pitchFamily="18" charset="0"/>
                            </a:rPr>
                            <m:t>𝑐</m:t>
                          </m:r>
                        </m:sub>
                      </m:sSub>
                      <m:r>
                        <a:rPr kumimoji="1" lang="en-US" altLang="ja-JP" sz="3200" b="0" i="1" smtClean="0">
                          <a:latin typeface="Cambria Math" panose="02040503050406030204" pitchFamily="18" charset="0"/>
                        </a:rPr>
                        <m:t>(0)</m:t>
                      </m:r>
                      <m:r>
                        <a:rPr kumimoji="1" lang="en-US" altLang="ja-JP" sz="3200" b="0" i="1" smtClean="0">
                          <a:latin typeface="Cambria Math" panose="02040503050406030204" pitchFamily="18" charset="0"/>
                        </a:rPr>
                        <m:t>=</m:t>
                      </m:r>
                      <m:rad>
                        <m:radPr>
                          <m:degHide m:val="on"/>
                          <m:ctrlPr>
                            <a:rPr kumimoji="1" lang="en-US" altLang="ja-JP" sz="3200" b="0" i="1" smtClean="0">
                              <a:latin typeface="Cambria Math" panose="02040503050406030204" pitchFamily="18" charset="0"/>
                            </a:rPr>
                          </m:ctrlPr>
                        </m:radPr>
                        <m:deg/>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𝜇</m:t>
                              </m:r>
                            </m:e>
                            <m:sub>
                              <m:r>
                                <a:rPr kumimoji="1" lang="en-US" altLang="ja-JP" sz="3200" b="0" i="1" smtClean="0">
                                  <a:latin typeface="Cambria Math" panose="02040503050406030204" pitchFamily="18" charset="0"/>
                                </a:rPr>
                                <m:t>0</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𝑁</m:t>
                              </m:r>
                            </m:e>
                            <m:sub>
                              <m:r>
                                <a:rPr kumimoji="1" lang="en-US" altLang="ja-JP" sz="3200" b="0" i="1" smtClean="0">
                                  <a:latin typeface="Cambria Math" panose="02040503050406030204" pitchFamily="18" charset="0"/>
                                </a:rPr>
                                <m:t>0</m:t>
                              </m:r>
                            </m:sub>
                          </m:sSub>
                        </m:e>
                      </m:rad>
                      <m:r>
                        <a:rPr kumimoji="1" lang="en-US" altLang="ja-JP" sz="3200" b="0" i="0" smtClean="0">
                          <a:latin typeface="Cambria Math" panose="02040503050406030204" pitchFamily="18" charset="0"/>
                        </a:rPr>
                        <m:t> </m:t>
                      </m:r>
                      <m:r>
                        <m:rPr>
                          <m:sty m:val="p"/>
                        </m:rPr>
                        <a:rPr kumimoji="1" lang="en-US" altLang="ja-JP" sz="3200" b="0" i="0" smtClean="0">
                          <a:latin typeface="Cambria Math" panose="02040503050406030204" pitchFamily="18" charset="0"/>
                        </a:rPr>
                        <m:t>Δ</m:t>
                      </m:r>
                    </m:oMath>
                  </m:oMathPara>
                </a14:m>
                <a:endParaRPr kumimoji="1" lang="en-US" altLang="ja-JP" sz="3200" b="0" dirty="0"/>
              </a:p>
            </p:txBody>
          </p:sp>
        </mc:Choice>
        <mc:Fallback>
          <p:sp>
            <p:nvSpPr>
              <p:cNvPr id="29" name="テキスト ボックス 28">
                <a:extLst>
                  <a:ext uri="{FF2B5EF4-FFF2-40B4-BE49-F238E27FC236}">
                    <a16:creationId xmlns:a16="http://schemas.microsoft.com/office/drawing/2014/main" id="{F0C074C3-9632-0DBB-B86E-DDCA93BB5D1F}"/>
                  </a:ext>
                </a:extLst>
              </p:cNvPr>
              <p:cNvSpPr txBox="1">
                <a:spLocks noRot="1" noChangeAspect="1" noMove="1" noResize="1" noEditPoints="1" noAdjustHandles="1" noChangeArrowheads="1" noChangeShapeType="1" noTextEdit="1"/>
              </p:cNvSpPr>
              <p:nvPr/>
            </p:nvSpPr>
            <p:spPr>
              <a:xfrm>
                <a:off x="8645238" y="6181857"/>
                <a:ext cx="3141053" cy="596382"/>
              </a:xfrm>
              <a:prstGeom prst="rect">
                <a:avLst/>
              </a:prstGeom>
              <a:blipFill>
                <a:blip r:embed="rId9"/>
                <a:stretch>
                  <a:fillRect/>
                </a:stretch>
              </a:blipFill>
              <a:ln>
                <a:solidFill>
                  <a:srgbClr val="FF0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EDC50FE-3D78-D6B4-FEAF-663E22038F59}"/>
                  </a:ext>
                </a:extLst>
              </p:cNvPr>
              <p:cNvSpPr txBox="1"/>
              <p:nvPr/>
            </p:nvSpPr>
            <p:spPr>
              <a:xfrm>
                <a:off x="4476448" y="4346669"/>
                <a:ext cx="2138934" cy="896207"/>
              </a:xfrm>
              <a:prstGeom prst="rect">
                <a:avLst/>
              </a:prstGeom>
              <a:noFill/>
              <a:ln>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𝑐</m:t>
                          </m:r>
                        </m:sub>
                      </m:sSub>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𝐵</m:t>
                              </m:r>
                            </m:e>
                            <m:sub>
                              <m:r>
                                <a:rPr kumimoji="1" lang="en-US" altLang="ja-JP" sz="2400" b="0" i="1" smtClean="0">
                                  <a:latin typeface="Cambria Math" panose="02040503050406030204" pitchFamily="18" charset="0"/>
                                </a:rPr>
                                <m:t>𝑐</m:t>
                              </m:r>
                            </m:sub>
                            <m:sup>
                              <m:r>
                                <a:rPr kumimoji="1" lang="en-US" altLang="ja-JP" sz="2400" b="0" i="1" smtClean="0">
                                  <a:latin typeface="Cambria Math" panose="02040503050406030204" pitchFamily="18" charset="0"/>
                                </a:rPr>
                                <m:t>2</m:t>
                              </m:r>
                            </m:sup>
                          </m:sSubSup>
                        </m:num>
                        <m:den>
                          <m:r>
                            <a:rPr kumimoji="1" lang="en-US" altLang="ja-JP" sz="2400" b="0" i="1" smtClean="0">
                              <a:latin typeface="Cambria Math" panose="02040503050406030204" pitchFamily="18" charset="0"/>
                            </a:rPr>
                            <m:t>2</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𝜇</m:t>
                              </m:r>
                            </m:e>
                            <m:sub>
                              <m:r>
                                <a:rPr kumimoji="1" lang="en-US" altLang="ja-JP" sz="2400" b="0" i="1" smtClean="0">
                                  <a:latin typeface="Cambria Math" panose="02040503050406030204" pitchFamily="18" charset="0"/>
                                </a:rPr>
                                <m:t>0</m:t>
                              </m:r>
                            </m:sub>
                          </m:sSub>
                        </m:den>
                      </m:f>
                    </m:oMath>
                  </m:oMathPara>
                </a14:m>
                <a:endParaRPr lang="ja-JP" altLang="en-US" sz="2400" dirty="0"/>
              </a:p>
            </p:txBody>
          </p:sp>
        </mc:Choice>
        <mc:Fallback xmlns="">
          <p:sp>
            <p:nvSpPr>
              <p:cNvPr id="31" name="テキスト ボックス 30">
                <a:extLst>
                  <a:ext uri="{FF2B5EF4-FFF2-40B4-BE49-F238E27FC236}">
                    <a16:creationId xmlns:a16="http://schemas.microsoft.com/office/drawing/2014/main" id="{5EDC50FE-3D78-D6B4-FEAF-663E22038F59}"/>
                  </a:ext>
                </a:extLst>
              </p:cNvPr>
              <p:cNvSpPr txBox="1">
                <a:spLocks noRot="1" noChangeAspect="1" noMove="1" noResize="1" noEditPoints="1" noAdjustHandles="1" noChangeArrowheads="1" noChangeShapeType="1" noTextEdit="1"/>
              </p:cNvSpPr>
              <p:nvPr/>
            </p:nvSpPr>
            <p:spPr>
              <a:xfrm>
                <a:off x="4476448" y="4346669"/>
                <a:ext cx="2138934" cy="896207"/>
              </a:xfrm>
              <a:prstGeom prst="rect">
                <a:avLst/>
              </a:prstGeom>
              <a:blipFill>
                <a:blip r:embed="rId10"/>
                <a:stretch>
                  <a:fillRect/>
                </a:stretch>
              </a:blipFill>
              <a:ln>
                <a:solidFill>
                  <a:srgbClr val="FF0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D870FEEE-77A8-BA66-1917-B97D3574D332}"/>
                  </a:ext>
                </a:extLst>
              </p:cNvPr>
              <p:cNvSpPr txBox="1"/>
              <p:nvPr/>
            </p:nvSpPr>
            <p:spPr>
              <a:xfrm>
                <a:off x="5073011" y="952453"/>
                <a:ext cx="2586002" cy="10300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sz="2800" i="1" smtClean="0">
                              <a:latin typeface="Cambria Math" panose="02040503050406030204" pitchFamily="18" charset="0"/>
                            </a:rPr>
                          </m:ctrlPr>
                        </m:fPr>
                        <m:num>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𝐵</m:t>
                              </m:r>
                            </m:e>
                            <m:sup>
                              <m:r>
                                <a:rPr lang="en-US" altLang="ja-JP" sz="2800" i="1">
                                  <a:latin typeface="Cambria Math" panose="02040503050406030204" pitchFamily="18" charset="0"/>
                                </a:rPr>
                                <m:t>2</m:t>
                              </m:r>
                            </m:sup>
                          </m:sSup>
                        </m:num>
                        <m:den>
                          <m:r>
                            <a:rPr lang="en-US" altLang="ja-JP" sz="2800" i="1">
                              <a:latin typeface="Cambria Math" panose="02040503050406030204" pitchFamily="18" charset="0"/>
                            </a:rPr>
                            <m:t>2</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𝜇</m:t>
                              </m:r>
                            </m:e>
                            <m:sub>
                              <m:r>
                                <a:rPr lang="en-US" altLang="ja-JP" sz="2800" i="1">
                                  <a:latin typeface="Cambria Math" panose="02040503050406030204" pitchFamily="18" charset="0"/>
                                </a:rPr>
                                <m:t>0</m:t>
                              </m:r>
                            </m:sub>
                          </m:sSub>
                        </m:den>
                      </m:f>
                      <m:r>
                        <a:rPr lang="en-US" altLang="ja-JP" sz="2800" b="0" i="1" smtClean="0">
                          <a:latin typeface="Cambria Math" panose="02040503050406030204" pitchFamily="18" charset="0"/>
                        </a:rPr>
                        <m:t>𝑎</m:t>
                      </m:r>
                      <m:r>
                        <a:rPr lang="en-US" altLang="ja-JP" sz="2800" i="1">
                          <a:latin typeface="Cambria Math" panose="02040503050406030204" pitchFamily="18" charset="0"/>
                        </a:rPr>
                        <m:t>𝐿</m:t>
                      </m:r>
                    </m:oMath>
                  </m:oMathPara>
                </a14:m>
                <a:endParaRPr lang="ja-JP" altLang="en-US" sz="2800" dirty="0"/>
              </a:p>
            </p:txBody>
          </p:sp>
        </mc:Choice>
        <mc:Fallback xmlns="">
          <p:sp>
            <p:nvSpPr>
              <p:cNvPr id="2" name="テキスト ボックス 1">
                <a:extLst>
                  <a:ext uri="{FF2B5EF4-FFF2-40B4-BE49-F238E27FC236}">
                    <a16:creationId xmlns:a16="http://schemas.microsoft.com/office/drawing/2014/main" id="{D870FEEE-77A8-BA66-1917-B97D3574D332}"/>
                  </a:ext>
                </a:extLst>
              </p:cNvPr>
              <p:cNvSpPr txBox="1">
                <a:spLocks noRot="1" noChangeAspect="1" noMove="1" noResize="1" noEditPoints="1" noAdjustHandles="1" noChangeArrowheads="1" noChangeShapeType="1" noTextEdit="1"/>
              </p:cNvSpPr>
              <p:nvPr/>
            </p:nvSpPr>
            <p:spPr>
              <a:xfrm>
                <a:off x="5073011" y="952453"/>
                <a:ext cx="2586002" cy="1030090"/>
              </a:xfrm>
              <a:prstGeom prst="rect">
                <a:avLst/>
              </a:prstGeom>
              <a:blipFill>
                <a:blip r:embed="rId11"/>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E044BFB3-7C19-019C-244B-81FBD7DAEE83}"/>
              </a:ext>
            </a:extLst>
          </p:cNvPr>
          <p:cNvSpPr txBox="1"/>
          <p:nvPr/>
        </p:nvSpPr>
        <p:spPr>
          <a:xfrm>
            <a:off x="7285383" y="1252332"/>
            <a:ext cx="2202847" cy="461665"/>
          </a:xfrm>
          <a:prstGeom prst="rect">
            <a:avLst/>
          </a:prstGeom>
          <a:noFill/>
        </p:spPr>
        <p:txBody>
          <a:bodyPr wrap="none" rtlCol="0">
            <a:spAutoFit/>
          </a:bodyPr>
          <a:lstStyle/>
          <a:p>
            <a:r>
              <a:rPr kumimoji="1" lang="ja-JP" altLang="en-US" sz="2400" dirty="0"/>
              <a:t>（問題</a:t>
            </a:r>
            <a:r>
              <a:rPr kumimoji="1" lang="en-US" altLang="ja-JP" sz="2400" dirty="0"/>
              <a:t>3</a:t>
            </a:r>
            <a:r>
              <a:rPr kumimoji="1" lang="ja-JP" altLang="en-US" sz="2400" dirty="0"/>
              <a:t>より）</a:t>
            </a:r>
          </a:p>
        </p:txBody>
      </p:sp>
    </p:spTree>
    <p:extLst>
      <p:ext uri="{BB962C8B-B14F-4D97-AF65-F5344CB8AC3E}">
        <p14:creationId xmlns:p14="http://schemas.microsoft.com/office/powerpoint/2010/main" val="10840700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EE35407-30EC-EA71-1D59-7ED439167086}"/>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798137" y="1625263"/>
            <a:ext cx="8923549" cy="3788300"/>
          </a:xfrm>
          <a:prstGeom prst="rect">
            <a:avLst/>
          </a:prstGeom>
        </p:spPr>
      </p:pic>
      <p:sp>
        <p:nvSpPr>
          <p:cNvPr id="3" name="テキスト ボックス 2">
            <a:extLst>
              <a:ext uri="{FF2B5EF4-FFF2-40B4-BE49-F238E27FC236}">
                <a16:creationId xmlns:a16="http://schemas.microsoft.com/office/drawing/2014/main" id="{0E204901-B64D-1F73-E045-8DE969718AA2}"/>
              </a:ext>
            </a:extLst>
          </p:cNvPr>
          <p:cNvSpPr txBox="1"/>
          <p:nvPr/>
        </p:nvSpPr>
        <p:spPr>
          <a:xfrm>
            <a:off x="3434798" y="5385425"/>
            <a:ext cx="7286888" cy="307777"/>
          </a:xfrm>
          <a:prstGeom prst="rect">
            <a:avLst/>
          </a:prstGeom>
          <a:noFill/>
        </p:spPr>
        <p:txBody>
          <a:bodyPr wrap="square">
            <a:spAutoFit/>
          </a:bodyPr>
          <a:lstStyle/>
          <a:p>
            <a:r>
              <a:rPr lang="fr-FR" altLang="ja-JP" sz="1400" dirty="0">
                <a:solidFill>
                  <a:schemeClr val="accent1"/>
                </a:solidFill>
              </a:rPr>
              <a:t>Anne-Marie Valente-Feliciano, Supercond. Sci. Technol. </a:t>
            </a:r>
            <a:r>
              <a:rPr lang="fr-FR" altLang="ja-JP" sz="1400" b="1" dirty="0">
                <a:solidFill>
                  <a:schemeClr val="accent1"/>
                </a:solidFill>
              </a:rPr>
              <a:t>29</a:t>
            </a:r>
            <a:r>
              <a:rPr lang="fr-FR" altLang="ja-JP" sz="1400" dirty="0">
                <a:solidFill>
                  <a:schemeClr val="accent1"/>
                </a:solidFill>
              </a:rPr>
              <a:t>, 113002 (2016) </a:t>
            </a:r>
            <a:endParaRPr lang="ja-JP" altLang="en-US" sz="1400" dirty="0">
              <a:solidFill>
                <a:schemeClr val="accent1"/>
              </a:solidFill>
            </a:endParaRPr>
          </a:p>
        </p:txBody>
      </p:sp>
      <p:sp>
        <p:nvSpPr>
          <p:cNvPr id="4" name="四角形: 角を丸くする 3">
            <a:extLst>
              <a:ext uri="{FF2B5EF4-FFF2-40B4-BE49-F238E27FC236}">
                <a16:creationId xmlns:a16="http://schemas.microsoft.com/office/drawing/2014/main" id="{B9C4AACA-2D92-163E-0A4B-125448D6F22F}"/>
              </a:ext>
            </a:extLst>
          </p:cNvPr>
          <p:cNvSpPr/>
          <p:nvPr/>
        </p:nvSpPr>
        <p:spPr>
          <a:xfrm>
            <a:off x="4867647" y="1918253"/>
            <a:ext cx="1017097" cy="3447294"/>
          </a:xfrm>
          <a:prstGeom prst="round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DCD200C3-514C-CF12-7B3A-2A4ED6318449}"/>
              </a:ext>
            </a:extLst>
          </p:cNvPr>
          <p:cNvSpPr/>
          <p:nvPr/>
        </p:nvSpPr>
        <p:spPr>
          <a:xfrm>
            <a:off x="1930447" y="1966269"/>
            <a:ext cx="1230688" cy="3447294"/>
          </a:xfrm>
          <a:prstGeom prst="round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3CDFB841-170E-F7E3-B30F-D8E845A78E7C}"/>
              </a:ext>
            </a:extLst>
          </p:cNvPr>
          <p:cNvSpPr txBox="1"/>
          <p:nvPr/>
        </p:nvSpPr>
        <p:spPr>
          <a:xfrm>
            <a:off x="29184" y="41659"/>
            <a:ext cx="2762654" cy="400110"/>
          </a:xfrm>
          <a:prstGeom prst="rect">
            <a:avLst/>
          </a:prstGeom>
          <a:noFill/>
          <a:ln>
            <a:solidFill>
              <a:schemeClr val="tx1"/>
            </a:solidFill>
          </a:ln>
        </p:spPr>
        <p:txBody>
          <a:bodyPr wrap="square">
            <a:spAutoFit/>
          </a:bodyPr>
          <a:lstStyle/>
          <a:p>
            <a:pPr algn="ctr"/>
            <a:r>
              <a:rPr lang="en-US" altLang="ja-JP" sz="2000" b="1" dirty="0"/>
              <a:t>3.4 </a:t>
            </a:r>
            <a:r>
              <a:rPr lang="ja-JP" altLang="en-US" sz="2000" b="1" dirty="0"/>
              <a:t>熱力学的臨界磁場</a:t>
            </a:r>
            <a:endParaRPr kumimoji="1" lang="en-US" altLang="ja-JP" sz="2000" b="1" dirty="0"/>
          </a:p>
        </p:txBody>
      </p:sp>
      <p:sp>
        <p:nvSpPr>
          <p:cNvPr id="7" name="テキスト ボックス 6">
            <a:extLst>
              <a:ext uri="{FF2B5EF4-FFF2-40B4-BE49-F238E27FC236}">
                <a16:creationId xmlns:a16="http://schemas.microsoft.com/office/drawing/2014/main" id="{67027B28-2605-9034-C269-F2B4BAFC1922}"/>
              </a:ext>
            </a:extLst>
          </p:cNvPr>
          <p:cNvSpPr txBox="1"/>
          <p:nvPr/>
        </p:nvSpPr>
        <p:spPr>
          <a:xfrm>
            <a:off x="974035" y="802683"/>
            <a:ext cx="5724644" cy="461665"/>
          </a:xfrm>
          <a:prstGeom prst="rect">
            <a:avLst/>
          </a:prstGeom>
          <a:noFill/>
        </p:spPr>
        <p:txBody>
          <a:bodyPr wrap="none" rtlCol="0">
            <a:spAutoFit/>
          </a:bodyPr>
          <a:lstStyle/>
          <a:p>
            <a:r>
              <a:rPr kumimoji="1" lang="ja-JP" altLang="en-US" sz="2400" dirty="0">
                <a:solidFill>
                  <a:srgbClr val="FF0000"/>
                </a:solidFill>
              </a:rPr>
              <a:t>熱力学的臨界磁場は物質によって異なる</a:t>
            </a:r>
          </a:p>
        </p:txBody>
      </p:sp>
      <p:sp>
        <p:nvSpPr>
          <p:cNvPr id="8" name="四角形: 角を丸くする 7">
            <a:extLst>
              <a:ext uri="{FF2B5EF4-FFF2-40B4-BE49-F238E27FC236}">
                <a16:creationId xmlns:a16="http://schemas.microsoft.com/office/drawing/2014/main" id="{7D9C5883-3595-87E6-7999-7B6B552F0613}"/>
              </a:ext>
            </a:extLst>
          </p:cNvPr>
          <p:cNvSpPr/>
          <p:nvPr/>
        </p:nvSpPr>
        <p:spPr>
          <a:xfrm>
            <a:off x="8757160" y="1928192"/>
            <a:ext cx="1017097" cy="3447294"/>
          </a:xfrm>
          <a:prstGeom prst="round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3FC26F08-9925-9391-4557-FBFC9784E124}"/>
                  </a:ext>
                </a:extLst>
              </p:cNvPr>
              <p:cNvSpPr txBox="1"/>
              <p:nvPr/>
            </p:nvSpPr>
            <p:spPr>
              <a:xfrm>
                <a:off x="7227919" y="585982"/>
                <a:ext cx="3113801" cy="596382"/>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𝐵</m:t>
                          </m:r>
                        </m:e>
                        <m:sub>
                          <m:r>
                            <a:rPr kumimoji="1" lang="en-US" altLang="ja-JP" sz="3200" b="0" i="1" smtClean="0">
                              <a:latin typeface="Cambria Math" panose="02040503050406030204" pitchFamily="18" charset="0"/>
                            </a:rPr>
                            <m:t>𝑐</m:t>
                          </m:r>
                        </m:sub>
                      </m:sSub>
                      <m:r>
                        <a:rPr kumimoji="1" lang="en-US" altLang="ja-JP" sz="3200" b="0" i="1" smtClean="0">
                          <a:latin typeface="Cambria Math" panose="02040503050406030204" pitchFamily="18" charset="0"/>
                        </a:rPr>
                        <m:t>(0)</m:t>
                      </m:r>
                      <m:r>
                        <a:rPr kumimoji="1" lang="en-US" altLang="ja-JP" sz="3200" b="0" i="1" smtClean="0">
                          <a:latin typeface="Cambria Math" panose="02040503050406030204" pitchFamily="18" charset="0"/>
                        </a:rPr>
                        <m:t>=</m:t>
                      </m:r>
                      <m:rad>
                        <m:radPr>
                          <m:degHide m:val="on"/>
                          <m:ctrlPr>
                            <a:rPr kumimoji="1" lang="en-US" altLang="ja-JP" sz="3200" b="0" i="1" smtClean="0">
                              <a:latin typeface="Cambria Math" panose="02040503050406030204" pitchFamily="18" charset="0"/>
                            </a:rPr>
                          </m:ctrlPr>
                        </m:radPr>
                        <m:deg/>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𝜇</m:t>
                              </m:r>
                            </m:e>
                            <m:sub>
                              <m:r>
                                <a:rPr kumimoji="1" lang="en-US" altLang="ja-JP" sz="3200" b="0" i="1" smtClean="0">
                                  <a:latin typeface="Cambria Math" panose="02040503050406030204" pitchFamily="18" charset="0"/>
                                </a:rPr>
                                <m:t>0</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𝑁</m:t>
                              </m:r>
                            </m:e>
                            <m:sub>
                              <m:r>
                                <a:rPr kumimoji="1" lang="en-US" altLang="ja-JP" sz="3200" b="0" i="1" smtClean="0">
                                  <a:latin typeface="Cambria Math" panose="02040503050406030204" pitchFamily="18" charset="0"/>
                                </a:rPr>
                                <m:t>0</m:t>
                              </m:r>
                            </m:sub>
                          </m:sSub>
                        </m:e>
                      </m:rad>
                      <m:r>
                        <a:rPr kumimoji="1" lang="en-US" altLang="ja-JP" sz="3200" b="0" i="0" smtClean="0">
                          <a:latin typeface="Cambria Math" panose="02040503050406030204" pitchFamily="18" charset="0"/>
                        </a:rPr>
                        <m:t> </m:t>
                      </m:r>
                      <m:r>
                        <m:rPr>
                          <m:sty m:val="p"/>
                        </m:rPr>
                        <a:rPr kumimoji="1" lang="en-US" altLang="ja-JP" sz="3200" b="0" i="0" smtClean="0">
                          <a:latin typeface="Cambria Math" panose="02040503050406030204" pitchFamily="18" charset="0"/>
                        </a:rPr>
                        <m:t>Δ</m:t>
                      </m:r>
                    </m:oMath>
                  </m:oMathPara>
                </a14:m>
                <a:endParaRPr kumimoji="1" lang="en-US" altLang="ja-JP" sz="3200" b="0" i="0" dirty="0">
                  <a:latin typeface="Cambria Math" panose="02040503050406030204" pitchFamily="18" charset="0"/>
                </a:endParaRPr>
              </a:p>
            </p:txBody>
          </p:sp>
        </mc:Choice>
        <mc:Fallback>
          <p:sp>
            <p:nvSpPr>
              <p:cNvPr id="9" name="テキスト ボックス 8">
                <a:extLst>
                  <a:ext uri="{FF2B5EF4-FFF2-40B4-BE49-F238E27FC236}">
                    <a16:creationId xmlns:a16="http://schemas.microsoft.com/office/drawing/2014/main" id="{3FC26F08-9925-9391-4557-FBFC9784E124}"/>
                  </a:ext>
                </a:extLst>
              </p:cNvPr>
              <p:cNvSpPr txBox="1">
                <a:spLocks noRot="1" noChangeAspect="1" noMove="1" noResize="1" noEditPoints="1" noAdjustHandles="1" noChangeArrowheads="1" noChangeShapeType="1" noTextEdit="1"/>
              </p:cNvSpPr>
              <p:nvPr/>
            </p:nvSpPr>
            <p:spPr>
              <a:xfrm>
                <a:off x="7227919" y="585982"/>
                <a:ext cx="3113801" cy="596382"/>
              </a:xfrm>
              <a:prstGeom prst="rect">
                <a:avLst/>
              </a:prstGeom>
              <a:blipFill>
                <a:blip r:embed="rId3"/>
                <a:stretch>
                  <a:fillRect/>
                </a:stretch>
              </a:blipFill>
              <a:ln>
                <a:solidFill>
                  <a:srgbClr val="FF0000"/>
                </a:solidFill>
              </a:ln>
            </p:spPr>
            <p:txBody>
              <a:bodyPr/>
              <a:lstStyle/>
              <a:p>
                <a:r>
                  <a:rPr lang="ja-JP" altLang="en-US">
                    <a:noFill/>
                  </a:rPr>
                  <a:t> </a:t>
                </a:r>
              </a:p>
            </p:txBody>
          </p:sp>
        </mc:Fallback>
      </mc:AlternateContent>
    </p:spTree>
    <p:extLst>
      <p:ext uri="{BB962C8B-B14F-4D97-AF65-F5344CB8AC3E}">
        <p14:creationId xmlns:p14="http://schemas.microsoft.com/office/powerpoint/2010/main" val="2698754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192E8F9-FFA5-4CFD-DA98-EF20DF8B4DBF}"/>
              </a:ext>
            </a:extLst>
          </p:cNvPr>
          <p:cNvSpPr txBox="1"/>
          <p:nvPr/>
        </p:nvSpPr>
        <p:spPr>
          <a:xfrm>
            <a:off x="-1551416" y="39756"/>
            <a:ext cx="1422184" cy="646331"/>
          </a:xfrm>
          <a:prstGeom prst="rect">
            <a:avLst/>
          </a:prstGeom>
          <a:noFill/>
        </p:spPr>
        <p:txBody>
          <a:bodyPr wrap="none" rtlCol="0">
            <a:spAutoFit/>
          </a:bodyPr>
          <a:lstStyle/>
          <a:p>
            <a:r>
              <a:rPr kumimoji="1" lang="en-US" altLang="ja-JP" dirty="0"/>
              <a:t>1-3.4</a:t>
            </a:r>
            <a:r>
              <a:rPr kumimoji="1" lang="ja-JP" altLang="en-US" dirty="0"/>
              <a:t>までで</a:t>
            </a:r>
            <a:endParaRPr kumimoji="1" lang="en-US" altLang="ja-JP" dirty="0"/>
          </a:p>
          <a:p>
            <a:r>
              <a:rPr lang="en-US" altLang="ja-JP" dirty="0"/>
              <a:t>45</a:t>
            </a:r>
            <a:r>
              <a:rPr kumimoji="1" lang="ja-JP" altLang="en-US" dirty="0"/>
              <a:t>分くらい</a:t>
            </a:r>
          </a:p>
        </p:txBody>
      </p:sp>
      <mc:AlternateContent xmlns:mc="http://schemas.openxmlformats.org/markup-compatibility/2006">
        <mc:Choice xmlns:a14="http://schemas.microsoft.com/office/drawing/2010/main" Requires="a14">
          <p:sp>
            <p:nvSpPr>
              <p:cNvPr id="3" name="テキスト ボックス 7">
                <a:extLst>
                  <a:ext uri="{FF2B5EF4-FFF2-40B4-BE49-F238E27FC236}">
                    <a16:creationId xmlns:a16="http://schemas.microsoft.com/office/drawing/2014/main" id="{7B06669F-F3FC-612A-BA27-ED2BE6B2D53D}"/>
                  </a:ext>
                </a:extLst>
              </p:cNvPr>
              <p:cNvSpPr txBox="1"/>
              <p:nvPr/>
            </p:nvSpPr>
            <p:spPr>
              <a:xfrm>
                <a:off x="2202697" y="1224810"/>
                <a:ext cx="1854995" cy="864596"/>
              </a:xfrm>
              <a:prstGeom prst="rect">
                <a:avLst/>
              </a:prstGeom>
              <a:noFill/>
              <a:ln w="254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ja-JP" sz="2800" i="1" smtClean="0">
                              <a:latin typeface="Cambria Math" panose="02040503050406030204" pitchFamily="18" charset="0"/>
                            </a:rPr>
                          </m:ctrlPr>
                        </m:fPr>
                        <m:num>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𝑑</m:t>
                              </m:r>
                            </m:e>
                            <m:sup>
                              <m:r>
                                <a:rPr lang="en-US" altLang="ja-JP" sz="2800" b="0" i="1" smtClean="0">
                                  <a:latin typeface="Cambria Math" panose="02040503050406030204" pitchFamily="18" charset="0"/>
                                </a:rPr>
                                <m:t>2</m:t>
                              </m:r>
                            </m:sup>
                          </m:sSup>
                          <m:r>
                            <a:rPr lang="en-US" altLang="ja-JP" sz="2800" b="0" i="1" smtClean="0">
                              <a:latin typeface="Cambria Math" panose="02040503050406030204" pitchFamily="18" charset="0"/>
                            </a:rPr>
                            <m:t>𝐵</m:t>
                          </m:r>
                        </m:num>
                        <m:den>
                          <m:r>
                            <a:rPr lang="en-US" altLang="ja-JP" sz="2800" b="0" i="1" smtClean="0">
                              <a:latin typeface="Cambria Math" panose="02040503050406030204" pitchFamily="18" charset="0"/>
                            </a:rPr>
                            <m:t>𝑑</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𝑥</m:t>
                              </m:r>
                            </m:e>
                            <m:sup>
                              <m:r>
                                <a:rPr lang="en-US" altLang="ja-JP" sz="2800" b="0" i="1" smtClean="0">
                                  <a:latin typeface="Cambria Math" panose="02040503050406030204" pitchFamily="18" charset="0"/>
                                </a:rPr>
                                <m:t>2</m:t>
                              </m:r>
                            </m:sup>
                          </m:sSup>
                        </m:den>
                      </m:f>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1</m:t>
                          </m:r>
                        </m:num>
                        <m:den>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𝜆</m:t>
                              </m:r>
                            </m:e>
                            <m:sup>
                              <m:r>
                                <a:rPr lang="en-US" altLang="ja-JP" sz="2800" i="1">
                                  <a:latin typeface="Cambria Math" panose="02040503050406030204" pitchFamily="18" charset="0"/>
                                </a:rPr>
                                <m:t>2</m:t>
                              </m:r>
                            </m:sup>
                          </m:sSup>
                        </m:den>
                      </m:f>
                      <m:r>
                        <a:rPr lang="en-US" altLang="ja-JP" sz="2800" b="0" i="1" smtClean="0">
                          <a:latin typeface="Cambria Math" panose="02040503050406030204" pitchFamily="18" charset="0"/>
                        </a:rPr>
                        <m:t>𝐵</m:t>
                      </m:r>
                    </m:oMath>
                  </m:oMathPara>
                </a14:m>
                <a:endParaRPr lang="ja-JP" altLang="en-US" sz="2800" b="1" dirty="0"/>
              </a:p>
            </p:txBody>
          </p:sp>
        </mc:Choice>
        <mc:Fallback>
          <p:sp>
            <p:nvSpPr>
              <p:cNvPr id="3" name="テキスト ボックス 7">
                <a:extLst>
                  <a:ext uri="{FF2B5EF4-FFF2-40B4-BE49-F238E27FC236}">
                    <a16:creationId xmlns:a16="http://schemas.microsoft.com/office/drawing/2014/main" id="{7B06669F-F3FC-612A-BA27-ED2BE6B2D53D}"/>
                  </a:ext>
                </a:extLst>
              </p:cNvPr>
              <p:cNvSpPr txBox="1">
                <a:spLocks noRot="1" noChangeAspect="1" noMove="1" noResize="1" noEditPoints="1" noAdjustHandles="1" noChangeArrowheads="1" noChangeShapeType="1" noTextEdit="1"/>
              </p:cNvSpPr>
              <p:nvPr/>
            </p:nvSpPr>
            <p:spPr>
              <a:xfrm>
                <a:off x="2202697" y="1224810"/>
                <a:ext cx="1854995" cy="864596"/>
              </a:xfrm>
              <a:prstGeom prst="rect">
                <a:avLst/>
              </a:prstGeom>
              <a:blipFill>
                <a:blip r:embed="rId2"/>
                <a:stretch>
                  <a:fillRect/>
                </a:stretch>
              </a:blipFill>
              <a:ln w="25400">
                <a:solidFill>
                  <a:srgbClr val="FF0000"/>
                </a:solidFill>
              </a:ln>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C3D25C86-3B56-6028-6FC3-A6D6E1BA7992}"/>
              </a:ext>
            </a:extLst>
          </p:cNvPr>
          <p:cNvSpPr txBox="1"/>
          <p:nvPr/>
        </p:nvSpPr>
        <p:spPr>
          <a:xfrm>
            <a:off x="2133600" y="0"/>
            <a:ext cx="8802410" cy="584775"/>
          </a:xfrm>
          <a:prstGeom prst="rect">
            <a:avLst/>
          </a:prstGeom>
          <a:noFill/>
        </p:spPr>
        <p:txBody>
          <a:bodyPr wrap="none" rtlCol="0">
            <a:spAutoFit/>
          </a:bodyPr>
          <a:lstStyle/>
          <a:p>
            <a:r>
              <a:rPr kumimoji="1" lang="ja-JP" altLang="en-US" sz="3200" dirty="0"/>
              <a:t>ここまでのまとめ（</a:t>
            </a:r>
            <a:r>
              <a:rPr kumimoji="1" lang="ja-JP" altLang="en-US" sz="3200" b="1" dirty="0">
                <a:solidFill>
                  <a:srgbClr val="FF0000"/>
                </a:solidFill>
              </a:rPr>
              <a:t>全部、この後で使います</a:t>
            </a:r>
            <a:r>
              <a:rPr kumimoji="1" lang="ja-JP" altLang="en-US" sz="3200" dirty="0"/>
              <a:t>）</a:t>
            </a:r>
          </a:p>
        </p:txBody>
      </p:sp>
      <p:sp>
        <p:nvSpPr>
          <p:cNvPr id="5" name="テキスト ボックス 4">
            <a:extLst>
              <a:ext uri="{FF2B5EF4-FFF2-40B4-BE49-F238E27FC236}">
                <a16:creationId xmlns:a16="http://schemas.microsoft.com/office/drawing/2014/main" id="{26B08DB2-F17D-E55D-9F75-A4EC0529C5F3}"/>
              </a:ext>
            </a:extLst>
          </p:cNvPr>
          <p:cNvSpPr txBox="1"/>
          <p:nvPr/>
        </p:nvSpPr>
        <p:spPr>
          <a:xfrm>
            <a:off x="432020" y="685803"/>
            <a:ext cx="2698175" cy="523220"/>
          </a:xfrm>
          <a:prstGeom prst="rect">
            <a:avLst/>
          </a:prstGeom>
          <a:noFill/>
        </p:spPr>
        <p:txBody>
          <a:bodyPr wrap="none" rtlCol="0">
            <a:spAutoFit/>
          </a:bodyPr>
          <a:lstStyle/>
          <a:p>
            <a:r>
              <a:rPr kumimoji="1" lang="ja-JP" altLang="en-US" sz="2800" b="1" dirty="0"/>
              <a:t>ロンドン方程式</a:t>
            </a:r>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8FC8A7E1-4876-3776-DC2A-05FE94FDDD1F}"/>
                  </a:ext>
                </a:extLst>
              </p:cNvPr>
              <p:cNvSpPr txBox="1"/>
              <p:nvPr/>
            </p:nvSpPr>
            <p:spPr>
              <a:xfrm>
                <a:off x="502721" y="2843265"/>
                <a:ext cx="3855256" cy="1138773"/>
              </a:xfrm>
              <a:prstGeom prst="rect">
                <a:avLst/>
              </a:prstGeom>
              <a:noFill/>
            </p:spPr>
            <p:txBody>
              <a:bodyPr wrap="square">
                <a:spAutoFit/>
              </a:bodyPr>
              <a:lstStyle/>
              <a:p>
                <a14:m>
                  <m:oMath xmlns:m="http://schemas.openxmlformats.org/officeDocument/2006/math">
                    <m:r>
                      <a:rPr kumimoji="1" lang="en-US" altLang="ja-JP" sz="2800" b="0" i="1" smtClean="0">
                        <a:solidFill>
                          <a:srgbClr val="FF0000"/>
                        </a:solidFill>
                        <a:latin typeface="Cambria Math" panose="02040503050406030204" pitchFamily="18" charset="0"/>
                      </a:rPr>
                      <m:t>𝜆</m:t>
                    </m:r>
                  </m:oMath>
                </a14:m>
                <a:r>
                  <a:rPr kumimoji="1" lang="ja-JP" altLang="en-US" sz="2800" dirty="0"/>
                  <a:t>を</a:t>
                </a:r>
                <a:r>
                  <a:rPr lang="ja-JP" altLang="en-US" sz="2800" b="1" dirty="0">
                    <a:solidFill>
                      <a:srgbClr val="FF0000"/>
                    </a:solidFill>
                  </a:rPr>
                  <a:t>ロンドン長</a:t>
                </a:r>
                <a:r>
                  <a:rPr lang="ja-JP" altLang="en-US" sz="2800" dirty="0"/>
                  <a:t>と呼ぶ</a:t>
                </a:r>
                <a:endParaRPr lang="en-US" altLang="ja-JP" sz="2800" dirty="0"/>
              </a:p>
              <a:p>
                <a:pPr marL="457200" indent="-457200">
                  <a:buFont typeface="Wingdings" panose="05000000000000000000" pitchFamily="2" charset="2"/>
                  <a:buChar char="l"/>
                </a:pPr>
                <a:r>
                  <a:rPr lang="ja-JP" altLang="en-US" sz="2000" dirty="0"/>
                  <a:t>物質によって異なる</a:t>
                </a:r>
                <a:endParaRPr lang="en-US" altLang="ja-JP" sz="2000" dirty="0"/>
              </a:p>
              <a:p>
                <a:pPr marL="457200" indent="-457200">
                  <a:buFont typeface="Wingdings" panose="05000000000000000000" pitchFamily="2" charset="2"/>
                  <a:buChar char="l"/>
                </a:pPr>
                <a:r>
                  <a:rPr lang="ja-JP" altLang="en-US" sz="2000" dirty="0"/>
                  <a:t>不純物濃度にも依存</a:t>
                </a:r>
              </a:p>
            </p:txBody>
          </p:sp>
        </mc:Choice>
        <mc:Fallback>
          <p:sp>
            <p:nvSpPr>
              <p:cNvPr id="7" name="テキスト ボックス 6">
                <a:extLst>
                  <a:ext uri="{FF2B5EF4-FFF2-40B4-BE49-F238E27FC236}">
                    <a16:creationId xmlns:a16="http://schemas.microsoft.com/office/drawing/2014/main" id="{8FC8A7E1-4876-3776-DC2A-05FE94FDDD1F}"/>
                  </a:ext>
                </a:extLst>
              </p:cNvPr>
              <p:cNvSpPr txBox="1">
                <a:spLocks noRot="1" noChangeAspect="1" noMove="1" noResize="1" noEditPoints="1" noAdjustHandles="1" noChangeArrowheads="1" noChangeShapeType="1" noTextEdit="1"/>
              </p:cNvSpPr>
              <p:nvPr/>
            </p:nvSpPr>
            <p:spPr>
              <a:xfrm>
                <a:off x="502721" y="2843265"/>
                <a:ext cx="3855256" cy="1138773"/>
              </a:xfrm>
              <a:prstGeom prst="rect">
                <a:avLst/>
              </a:prstGeom>
              <a:blipFill>
                <a:blip r:embed="rId3"/>
                <a:stretch>
                  <a:fillRect l="-1422" t="-5348" b="-8556"/>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F2CFA379-4A67-934F-258C-25B2DD584231}"/>
              </a:ext>
            </a:extLst>
          </p:cNvPr>
          <p:cNvSpPr txBox="1"/>
          <p:nvPr/>
        </p:nvSpPr>
        <p:spPr>
          <a:xfrm>
            <a:off x="502721" y="2135379"/>
            <a:ext cx="3855256" cy="707886"/>
          </a:xfrm>
          <a:prstGeom prst="rect">
            <a:avLst/>
          </a:prstGeom>
          <a:noFill/>
        </p:spPr>
        <p:txBody>
          <a:bodyPr wrap="square" rtlCol="0">
            <a:spAutoFit/>
          </a:bodyPr>
          <a:lstStyle/>
          <a:p>
            <a:r>
              <a:rPr kumimoji="1" lang="ja-JP" altLang="en-US" sz="2000" dirty="0"/>
              <a:t>超伝導体中の磁場分布や電流分布を計算できる</a:t>
            </a:r>
          </a:p>
        </p:txBody>
      </p:sp>
      <mc:AlternateContent xmlns:mc="http://schemas.openxmlformats.org/markup-compatibility/2006">
        <mc:Choice xmlns:a14="http://schemas.microsoft.com/office/drawing/2010/main" Requires="a14">
          <p:sp>
            <p:nvSpPr>
              <p:cNvPr id="9" name="TextBox 37">
                <a:extLst>
                  <a:ext uri="{FF2B5EF4-FFF2-40B4-BE49-F238E27FC236}">
                    <a16:creationId xmlns:a16="http://schemas.microsoft.com/office/drawing/2014/main" id="{A162BD0B-23F3-8AB4-3E7B-37C816C0BAAF}"/>
                  </a:ext>
                </a:extLst>
              </p:cNvPr>
              <p:cNvSpPr txBox="1"/>
              <p:nvPr/>
            </p:nvSpPr>
            <p:spPr>
              <a:xfrm>
                <a:off x="5801387" y="1857085"/>
                <a:ext cx="5325881" cy="817981"/>
              </a:xfrm>
              <a:prstGeom prst="rect">
                <a:avLst/>
              </a:prstGeom>
              <a:noFill/>
              <a:ln w="254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𝜙</m:t>
                          </m:r>
                        </m:e>
                        <m:sub>
                          <m:r>
                            <a:rPr lang="en-US" sz="2800" i="1">
                              <a:latin typeface="Cambria Math" panose="02040503050406030204" pitchFamily="18" charset="0"/>
                            </a:rPr>
                            <m:t>0</m:t>
                          </m:r>
                        </m:sub>
                      </m:sSub>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h</m:t>
                          </m:r>
                        </m:num>
                        <m:den>
                          <m:r>
                            <a:rPr lang="en-US" sz="2800" i="1">
                              <a:latin typeface="Cambria Math" panose="02040503050406030204" pitchFamily="18" charset="0"/>
                            </a:rPr>
                            <m:t>2</m:t>
                          </m:r>
                          <m:r>
                            <a:rPr lang="en-US" sz="2800" i="1">
                              <a:latin typeface="Cambria Math" panose="02040503050406030204" pitchFamily="18" charset="0"/>
                            </a:rPr>
                            <m:t>𝑒</m:t>
                          </m:r>
                        </m:den>
                      </m:f>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𝜋</m:t>
                          </m:r>
                          <m:r>
                            <a:rPr lang="en-US" sz="2800" i="1">
                              <a:latin typeface="Cambria Math" panose="02040503050406030204" pitchFamily="18" charset="0"/>
                            </a:rPr>
                            <m:t>ℏ</m:t>
                          </m:r>
                        </m:num>
                        <m:den>
                          <m:r>
                            <a:rPr lang="en-US" sz="2800" i="1">
                              <a:latin typeface="Cambria Math" panose="02040503050406030204" pitchFamily="18" charset="0"/>
                            </a:rPr>
                            <m:t>𝑒</m:t>
                          </m:r>
                        </m:den>
                      </m:f>
                      <m:r>
                        <a:rPr lang="en-US" sz="2800" i="1">
                          <a:latin typeface="Cambria Math" panose="02040503050406030204" pitchFamily="18" charset="0"/>
                        </a:rPr>
                        <m:t>=2.07×</m:t>
                      </m:r>
                      <m:sSup>
                        <m:sSupPr>
                          <m:ctrlPr>
                            <a:rPr lang="en-US" sz="2800" i="1">
                              <a:latin typeface="Cambria Math" panose="02040503050406030204" pitchFamily="18" charset="0"/>
                            </a:rPr>
                          </m:ctrlPr>
                        </m:sSupPr>
                        <m:e>
                          <m:r>
                            <a:rPr lang="en-US" sz="2800" i="1">
                              <a:latin typeface="Cambria Math" panose="02040503050406030204" pitchFamily="18" charset="0"/>
                            </a:rPr>
                            <m:t>10</m:t>
                          </m:r>
                        </m:e>
                        <m:sup>
                          <m:r>
                            <a:rPr lang="en-US" sz="2800" i="1">
                              <a:latin typeface="Cambria Math" panose="02040503050406030204" pitchFamily="18" charset="0"/>
                            </a:rPr>
                            <m:t>−15</m:t>
                          </m:r>
                        </m:sup>
                      </m:sSup>
                      <m:r>
                        <a:rPr lang="en-US" sz="2800" i="1">
                          <a:latin typeface="Cambria Math" panose="02040503050406030204" pitchFamily="18" charset="0"/>
                        </a:rPr>
                        <m:t> </m:t>
                      </m:r>
                      <m:r>
                        <m:rPr>
                          <m:sty m:val="p"/>
                        </m:rPr>
                        <a:rPr lang="en-US" sz="2800">
                          <a:latin typeface="Cambria Math" panose="02040503050406030204" pitchFamily="18" charset="0"/>
                        </a:rPr>
                        <m:t>Wb</m:t>
                      </m:r>
                    </m:oMath>
                  </m:oMathPara>
                </a14:m>
                <a:endParaRPr lang="en-US" sz="2800" dirty="0"/>
              </a:p>
            </p:txBody>
          </p:sp>
        </mc:Choice>
        <mc:Fallback>
          <p:sp>
            <p:nvSpPr>
              <p:cNvPr id="9" name="TextBox 37">
                <a:extLst>
                  <a:ext uri="{FF2B5EF4-FFF2-40B4-BE49-F238E27FC236}">
                    <a16:creationId xmlns:a16="http://schemas.microsoft.com/office/drawing/2014/main" id="{A162BD0B-23F3-8AB4-3E7B-37C816C0BAAF}"/>
                  </a:ext>
                </a:extLst>
              </p:cNvPr>
              <p:cNvSpPr txBox="1">
                <a:spLocks noRot="1" noChangeAspect="1" noMove="1" noResize="1" noEditPoints="1" noAdjustHandles="1" noChangeArrowheads="1" noChangeShapeType="1" noTextEdit="1"/>
              </p:cNvSpPr>
              <p:nvPr/>
            </p:nvSpPr>
            <p:spPr>
              <a:xfrm>
                <a:off x="5801387" y="1857085"/>
                <a:ext cx="5325881" cy="817981"/>
              </a:xfrm>
              <a:prstGeom prst="rect">
                <a:avLst/>
              </a:prstGeom>
              <a:blipFill>
                <a:blip r:embed="rId4"/>
                <a:stretch>
                  <a:fillRect/>
                </a:stretch>
              </a:blipFill>
              <a:ln w="25400">
                <a:solidFill>
                  <a:srgbClr val="FF0000"/>
                </a:solidFill>
              </a:ln>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C70E0806-52B4-EE66-7755-A8D685C6546E}"/>
              </a:ext>
            </a:extLst>
          </p:cNvPr>
          <p:cNvSpPr txBox="1"/>
          <p:nvPr/>
        </p:nvSpPr>
        <p:spPr>
          <a:xfrm>
            <a:off x="5039142" y="715622"/>
            <a:ext cx="6647974" cy="523220"/>
          </a:xfrm>
          <a:prstGeom prst="rect">
            <a:avLst/>
          </a:prstGeom>
          <a:noFill/>
        </p:spPr>
        <p:txBody>
          <a:bodyPr wrap="none" rtlCol="0">
            <a:spAutoFit/>
          </a:bodyPr>
          <a:lstStyle/>
          <a:p>
            <a:r>
              <a:rPr kumimoji="1" lang="ja-JP" altLang="en-US" sz="2800" b="1" dirty="0"/>
              <a:t>超伝導リングを貫く磁束は量子化される</a:t>
            </a:r>
          </a:p>
        </p:txBody>
      </p:sp>
      <p:pic>
        <p:nvPicPr>
          <p:cNvPr id="11" name="図 10">
            <a:extLst>
              <a:ext uri="{FF2B5EF4-FFF2-40B4-BE49-F238E27FC236}">
                <a16:creationId xmlns:a16="http://schemas.microsoft.com/office/drawing/2014/main" id="{153CEDBA-6269-6210-4984-C435DA07676F}"/>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470039" y="4111411"/>
            <a:ext cx="6094905" cy="2587459"/>
          </a:xfrm>
          <a:prstGeom prst="rect">
            <a:avLst/>
          </a:prstGeom>
        </p:spPr>
      </p:pic>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6559ACCD-01DA-F275-8D2D-B4EB79184A66}"/>
                  </a:ext>
                </a:extLst>
              </p:cNvPr>
              <p:cNvSpPr txBox="1"/>
              <p:nvPr/>
            </p:nvSpPr>
            <p:spPr>
              <a:xfrm>
                <a:off x="8363129" y="3713770"/>
                <a:ext cx="1607013" cy="1030090"/>
              </a:xfrm>
              <a:prstGeom prst="rect">
                <a:avLst/>
              </a:prstGeom>
              <a:noFill/>
              <a:ln w="3810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ja-JP" sz="2800" b="0" i="1" smtClean="0">
                              <a:latin typeface="Cambria Math" panose="02040503050406030204" pitchFamily="18" charset="0"/>
                            </a:rPr>
                          </m:ctrlPr>
                        </m:fPr>
                        <m:num>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𝑐</m:t>
                              </m:r>
                            </m:sub>
                            <m:sup>
                              <m:r>
                                <a:rPr kumimoji="1" lang="en-US" altLang="ja-JP" sz="2800" b="0" i="1" smtClean="0">
                                  <a:latin typeface="Cambria Math" panose="02040503050406030204" pitchFamily="18" charset="0"/>
                                </a:rPr>
                                <m:t>2</m:t>
                              </m:r>
                            </m:sup>
                          </m:sSubSup>
                        </m:num>
                        <m:den>
                          <m:r>
                            <a:rPr kumimoji="1" lang="en-US" altLang="ja-JP" sz="2800" b="0" i="1" smtClean="0">
                              <a:latin typeface="Cambria Math" panose="02040503050406030204" pitchFamily="18" charset="0"/>
                            </a:rPr>
                            <m:t>2</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𝜇</m:t>
                              </m:r>
                            </m:e>
                            <m:sub>
                              <m:r>
                                <a:rPr kumimoji="1" lang="en-US" altLang="ja-JP" sz="2800" b="0" i="1" smtClean="0">
                                  <a:latin typeface="Cambria Math" panose="02040503050406030204" pitchFamily="18" charset="0"/>
                                </a:rPr>
                                <m:t>0</m:t>
                              </m:r>
                            </m:sub>
                          </m:sSub>
                        </m:den>
                      </m:f>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a:rPr kumimoji="1" lang="en-US" altLang="ja-JP" sz="2800" b="0" i="1" smtClean="0">
                              <a:latin typeface="Cambria Math" panose="02040503050406030204" pitchFamily="18" charset="0"/>
                            </a:rPr>
                            <m:t>𝑐</m:t>
                          </m:r>
                        </m:sub>
                      </m:sSub>
                    </m:oMath>
                  </m:oMathPara>
                </a14:m>
                <a:endParaRPr lang="ja-JP" altLang="en-US" sz="2800" dirty="0"/>
              </a:p>
            </p:txBody>
          </p:sp>
        </mc:Choice>
        <mc:Fallback>
          <p:sp>
            <p:nvSpPr>
              <p:cNvPr id="12" name="テキスト ボックス 11">
                <a:extLst>
                  <a:ext uri="{FF2B5EF4-FFF2-40B4-BE49-F238E27FC236}">
                    <a16:creationId xmlns:a16="http://schemas.microsoft.com/office/drawing/2014/main" id="{6559ACCD-01DA-F275-8D2D-B4EB79184A66}"/>
                  </a:ext>
                </a:extLst>
              </p:cNvPr>
              <p:cNvSpPr txBox="1">
                <a:spLocks noRot="1" noChangeAspect="1" noMove="1" noResize="1" noEditPoints="1" noAdjustHandles="1" noChangeArrowheads="1" noChangeShapeType="1" noTextEdit="1"/>
              </p:cNvSpPr>
              <p:nvPr/>
            </p:nvSpPr>
            <p:spPr>
              <a:xfrm>
                <a:off x="8363129" y="3713770"/>
                <a:ext cx="1607013" cy="1030090"/>
              </a:xfrm>
              <a:prstGeom prst="rect">
                <a:avLst/>
              </a:prstGeom>
              <a:blipFill>
                <a:blip r:embed="rId6"/>
                <a:stretch>
                  <a:fillRect/>
                </a:stretch>
              </a:blipFill>
              <a:ln w="38100">
                <a:solidFill>
                  <a:srgbClr val="FF0000"/>
                </a:solid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79EB7F3D-1B6E-A2B9-30B2-6F0BE260ED4F}"/>
                  </a:ext>
                </a:extLst>
              </p:cNvPr>
              <p:cNvSpPr txBox="1"/>
              <p:nvPr/>
            </p:nvSpPr>
            <p:spPr>
              <a:xfrm>
                <a:off x="8317235" y="4759099"/>
                <a:ext cx="2955553" cy="369332"/>
              </a:xfrm>
              <a:prstGeom prst="rect">
                <a:avLst/>
              </a:prstGeom>
              <a:noFill/>
            </p:spPr>
            <p:txBody>
              <a:bodyPr wrap="none" rtlCol="0">
                <a:spAutoFit/>
              </a:bodyPr>
              <a:lstStyle/>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𝑐</m:t>
                        </m:r>
                      </m:sub>
                    </m:sSub>
                  </m:oMath>
                </a14:m>
                <a:r>
                  <a:rPr kumimoji="1" lang="ja-JP" altLang="en-US" dirty="0"/>
                  <a:t>は超伝導凝縮エネルギー</a:t>
                </a:r>
              </a:p>
            </p:txBody>
          </p:sp>
        </mc:Choice>
        <mc:Fallback>
          <p:sp>
            <p:nvSpPr>
              <p:cNvPr id="13" name="テキスト ボックス 12">
                <a:extLst>
                  <a:ext uri="{FF2B5EF4-FFF2-40B4-BE49-F238E27FC236}">
                    <a16:creationId xmlns:a16="http://schemas.microsoft.com/office/drawing/2014/main" id="{79EB7F3D-1B6E-A2B9-30B2-6F0BE260ED4F}"/>
                  </a:ext>
                </a:extLst>
              </p:cNvPr>
              <p:cNvSpPr txBox="1">
                <a:spLocks noRot="1" noChangeAspect="1" noMove="1" noResize="1" noEditPoints="1" noAdjustHandles="1" noChangeArrowheads="1" noChangeShapeType="1" noTextEdit="1"/>
              </p:cNvSpPr>
              <p:nvPr/>
            </p:nvSpPr>
            <p:spPr>
              <a:xfrm>
                <a:off x="8317235" y="4759099"/>
                <a:ext cx="2955553" cy="369332"/>
              </a:xfrm>
              <a:prstGeom prst="rect">
                <a:avLst/>
              </a:prstGeom>
              <a:blipFill>
                <a:blip r:embed="rId7"/>
                <a:stretch>
                  <a:fillRect t="-8333" r="-1443" b="-28333"/>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3C14E69F-0E98-666C-DBB3-4D645D2AAA78}"/>
              </a:ext>
            </a:extLst>
          </p:cNvPr>
          <p:cNvSpPr txBox="1"/>
          <p:nvPr/>
        </p:nvSpPr>
        <p:spPr>
          <a:xfrm>
            <a:off x="7377139" y="3242022"/>
            <a:ext cx="2646878" cy="461665"/>
          </a:xfrm>
          <a:prstGeom prst="rect">
            <a:avLst/>
          </a:prstGeom>
          <a:noFill/>
        </p:spPr>
        <p:txBody>
          <a:bodyPr wrap="none" rtlCol="0">
            <a:spAutoFit/>
          </a:bodyPr>
          <a:lstStyle/>
          <a:p>
            <a:r>
              <a:rPr kumimoji="1" lang="ja-JP" altLang="en-US" sz="2400" b="1" dirty="0"/>
              <a:t>熱力学的臨界磁場</a:t>
            </a:r>
          </a:p>
        </p:txBody>
      </p:sp>
      <p:sp>
        <p:nvSpPr>
          <p:cNvPr id="15" name="正方形/長方形 14">
            <a:extLst>
              <a:ext uri="{FF2B5EF4-FFF2-40B4-BE49-F238E27FC236}">
                <a16:creationId xmlns:a16="http://schemas.microsoft.com/office/drawing/2014/main" id="{1EA6FBA6-724A-4C5C-E17A-E957A5E3FFB3}"/>
              </a:ext>
            </a:extLst>
          </p:cNvPr>
          <p:cNvSpPr/>
          <p:nvPr/>
        </p:nvSpPr>
        <p:spPr>
          <a:xfrm>
            <a:off x="412142" y="651768"/>
            <a:ext cx="3975652" cy="33302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5171EFFE-2E8F-88A6-60BF-C5C1A49F639A}"/>
              </a:ext>
            </a:extLst>
          </p:cNvPr>
          <p:cNvSpPr/>
          <p:nvPr/>
        </p:nvSpPr>
        <p:spPr>
          <a:xfrm>
            <a:off x="4707390" y="681713"/>
            <a:ext cx="7050600" cy="23099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66FA418E-B3E1-5951-DE8E-ABCDAD1F2659}"/>
              </a:ext>
            </a:extLst>
          </p:cNvPr>
          <p:cNvSpPr/>
          <p:nvPr/>
        </p:nvSpPr>
        <p:spPr>
          <a:xfrm>
            <a:off x="7360508" y="3140766"/>
            <a:ext cx="3979880" cy="34148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9" name="テキスト ボックス 18">
                <a:extLst>
                  <a:ext uri="{FF2B5EF4-FFF2-40B4-BE49-F238E27FC236}">
                    <a16:creationId xmlns:a16="http://schemas.microsoft.com/office/drawing/2014/main" id="{0BC05A50-9FD7-286D-9352-F6DA6C75A645}"/>
                  </a:ext>
                </a:extLst>
              </p:cNvPr>
              <p:cNvSpPr txBox="1"/>
              <p:nvPr/>
            </p:nvSpPr>
            <p:spPr>
              <a:xfrm>
                <a:off x="5801387" y="1238842"/>
                <a:ext cx="5541053" cy="523220"/>
              </a:xfrm>
              <a:prstGeom prst="rect">
                <a:avLst/>
              </a:prstGeom>
              <a:noFill/>
            </p:spPr>
            <p:txBody>
              <a:bodyPr wrap="square">
                <a:spAutoFit/>
              </a:bodyPr>
              <a:lstStyle/>
              <a:p>
                <a14:m>
                  <m:oMath xmlns:m="http://schemas.openxmlformats.org/officeDocument/2006/math">
                    <m:r>
                      <a:rPr lang="en-US" altLang="ja-JP" sz="2800" b="0" i="1" smtClean="0">
                        <a:latin typeface="Cambria Math" panose="02040503050406030204" pitchFamily="18" charset="0"/>
                      </a:rPr>
                      <m:t>𝜙</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𝑛</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𝜙</m:t>
                        </m:r>
                      </m:e>
                      <m:sub>
                        <m:r>
                          <a:rPr lang="en-US" altLang="ja-JP" sz="2800" b="0" i="1" smtClean="0">
                            <a:latin typeface="Cambria Math" panose="02040503050406030204" pitchFamily="18" charset="0"/>
                          </a:rPr>
                          <m:t>0</m:t>
                        </m:r>
                      </m:sub>
                    </m:sSub>
                  </m:oMath>
                </a14:m>
                <a:r>
                  <a:rPr lang="en-US" altLang="ja-JP" sz="2800" i="1" dirty="0">
                    <a:latin typeface="Cambria Math" panose="02040503050406030204" pitchFamily="18" charset="0"/>
                  </a:rPr>
                  <a:t>  (</a:t>
                </a:r>
                <a14:m>
                  <m:oMath xmlns:m="http://schemas.openxmlformats.org/officeDocument/2006/math">
                    <m:r>
                      <a:rPr lang="en-US" altLang="ja-JP" sz="2800" b="0" i="1" smtClean="0">
                        <a:latin typeface="Cambria Math" panose="02040503050406030204" pitchFamily="18" charset="0"/>
                      </a:rPr>
                      <m:t>𝑛</m:t>
                    </m:r>
                    <m:r>
                      <a:rPr lang="en-US" altLang="ja-JP" sz="2800" b="0" i="1" smtClean="0">
                        <a:latin typeface="Cambria Math" panose="02040503050406030204" pitchFamily="18" charset="0"/>
                      </a:rPr>
                      <m:t>=±1, ±2, ±3,…</m:t>
                    </m:r>
                  </m:oMath>
                </a14:m>
                <a:r>
                  <a:rPr lang="en-US" altLang="ja-JP" sz="2800" i="1" dirty="0">
                    <a:latin typeface="Cambria Math" panose="02040503050406030204" pitchFamily="18" charset="0"/>
                  </a:rPr>
                  <a:t>)</a:t>
                </a:r>
              </a:p>
            </p:txBody>
          </p:sp>
        </mc:Choice>
        <mc:Fallback>
          <p:sp>
            <p:nvSpPr>
              <p:cNvPr id="19" name="テキスト ボックス 18">
                <a:extLst>
                  <a:ext uri="{FF2B5EF4-FFF2-40B4-BE49-F238E27FC236}">
                    <a16:creationId xmlns:a16="http://schemas.microsoft.com/office/drawing/2014/main" id="{0BC05A50-9FD7-286D-9352-F6DA6C75A645}"/>
                  </a:ext>
                </a:extLst>
              </p:cNvPr>
              <p:cNvSpPr txBox="1">
                <a:spLocks noRot="1" noChangeAspect="1" noMove="1" noResize="1" noEditPoints="1" noAdjustHandles="1" noChangeArrowheads="1" noChangeShapeType="1" noTextEdit="1"/>
              </p:cNvSpPr>
              <p:nvPr/>
            </p:nvSpPr>
            <p:spPr>
              <a:xfrm>
                <a:off x="5801387" y="1238842"/>
                <a:ext cx="5541053" cy="523220"/>
              </a:xfrm>
              <a:prstGeom prst="rect">
                <a:avLst/>
              </a:prstGeom>
              <a:blipFill>
                <a:blip r:embed="rId8"/>
                <a:stretch>
                  <a:fillRect t="-11628" b="-3139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7B15646C-E04E-4601-2433-7212CBAA3899}"/>
                  </a:ext>
                </a:extLst>
              </p:cNvPr>
              <p:cNvSpPr txBox="1"/>
              <p:nvPr/>
            </p:nvSpPr>
            <p:spPr>
              <a:xfrm>
                <a:off x="7874828" y="5580434"/>
                <a:ext cx="3113801" cy="596382"/>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𝐵</m:t>
                          </m:r>
                        </m:e>
                        <m:sub>
                          <m:r>
                            <a:rPr kumimoji="1" lang="en-US" altLang="ja-JP" sz="3200" b="0" i="1" smtClean="0">
                              <a:latin typeface="Cambria Math" panose="02040503050406030204" pitchFamily="18" charset="0"/>
                            </a:rPr>
                            <m:t>𝑐</m:t>
                          </m:r>
                        </m:sub>
                      </m:sSub>
                      <m:r>
                        <a:rPr kumimoji="1" lang="en-US" altLang="ja-JP" sz="3200" b="0" i="1" smtClean="0">
                          <a:latin typeface="Cambria Math" panose="02040503050406030204" pitchFamily="18" charset="0"/>
                        </a:rPr>
                        <m:t>(0)</m:t>
                      </m:r>
                      <m:r>
                        <a:rPr kumimoji="1" lang="en-US" altLang="ja-JP" sz="3200" b="0" i="1" smtClean="0">
                          <a:latin typeface="Cambria Math" panose="02040503050406030204" pitchFamily="18" charset="0"/>
                        </a:rPr>
                        <m:t>=</m:t>
                      </m:r>
                      <m:rad>
                        <m:radPr>
                          <m:degHide m:val="on"/>
                          <m:ctrlPr>
                            <a:rPr kumimoji="1" lang="en-US" altLang="ja-JP" sz="3200" b="0" i="1" smtClean="0">
                              <a:latin typeface="Cambria Math" panose="02040503050406030204" pitchFamily="18" charset="0"/>
                            </a:rPr>
                          </m:ctrlPr>
                        </m:radPr>
                        <m:deg/>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𝜇</m:t>
                              </m:r>
                            </m:e>
                            <m:sub>
                              <m:r>
                                <a:rPr kumimoji="1" lang="en-US" altLang="ja-JP" sz="3200" b="0" i="1" smtClean="0">
                                  <a:latin typeface="Cambria Math" panose="02040503050406030204" pitchFamily="18" charset="0"/>
                                </a:rPr>
                                <m:t>0</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𝑁</m:t>
                              </m:r>
                            </m:e>
                            <m:sub>
                              <m:r>
                                <a:rPr kumimoji="1" lang="en-US" altLang="ja-JP" sz="3200" b="0" i="1" smtClean="0">
                                  <a:latin typeface="Cambria Math" panose="02040503050406030204" pitchFamily="18" charset="0"/>
                                </a:rPr>
                                <m:t>0</m:t>
                              </m:r>
                            </m:sub>
                          </m:sSub>
                        </m:e>
                      </m:rad>
                      <m:r>
                        <a:rPr kumimoji="1" lang="en-US" altLang="ja-JP" sz="3200" b="0" i="0" smtClean="0">
                          <a:latin typeface="Cambria Math" panose="02040503050406030204" pitchFamily="18" charset="0"/>
                        </a:rPr>
                        <m:t> </m:t>
                      </m:r>
                      <m:r>
                        <m:rPr>
                          <m:sty m:val="p"/>
                        </m:rPr>
                        <a:rPr kumimoji="1" lang="en-US" altLang="ja-JP" sz="3200" b="0" i="0" smtClean="0">
                          <a:latin typeface="Cambria Math" panose="02040503050406030204" pitchFamily="18" charset="0"/>
                        </a:rPr>
                        <m:t>Δ</m:t>
                      </m:r>
                    </m:oMath>
                  </m:oMathPara>
                </a14:m>
                <a:endParaRPr kumimoji="1" lang="en-US" altLang="ja-JP" sz="3200" b="0" i="0" dirty="0">
                  <a:latin typeface="Cambria Math" panose="02040503050406030204" pitchFamily="18" charset="0"/>
                </a:endParaRPr>
              </a:p>
            </p:txBody>
          </p:sp>
        </mc:Choice>
        <mc:Fallback>
          <p:sp>
            <p:nvSpPr>
              <p:cNvPr id="20" name="テキスト ボックス 19">
                <a:extLst>
                  <a:ext uri="{FF2B5EF4-FFF2-40B4-BE49-F238E27FC236}">
                    <a16:creationId xmlns:a16="http://schemas.microsoft.com/office/drawing/2014/main" id="{7B15646C-E04E-4601-2433-7212CBAA3899}"/>
                  </a:ext>
                </a:extLst>
              </p:cNvPr>
              <p:cNvSpPr txBox="1">
                <a:spLocks noRot="1" noChangeAspect="1" noMove="1" noResize="1" noEditPoints="1" noAdjustHandles="1" noChangeArrowheads="1" noChangeShapeType="1" noTextEdit="1"/>
              </p:cNvSpPr>
              <p:nvPr/>
            </p:nvSpPr>
            <p:spPr>
              <a:xfrm>
                <a:off x="7874828" y="5580434"/>
                <a:ext cx="3113801" cy="596382"/>
              </a:xfrm>
              <a:prstGeom prst="rect">
                <a:avLst/>
              </a:prstGeom>
              <a:blipFill>
                <a:blip r:embed="rId9"/>
                <a:stretch>
                  <a:fillRect/>
                </a:stretch>
              </a:blipFill>
              <a:ln>
                <a:solidFill>
                  <a:srgbClr val="FF0000"/>
                </a:solid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0EFB56D8-44EE-D6C8-CB55-AA7C959E3557}"/>
                  </a:ext>
                </a:extLst>
              </p:cNvPr>
              <p:cNvSpPr txBox="1"/>
              <p:nvPr/>
            </p:nvSpPr>
            <p:spPr>
              <a:xfrm>
                <a:off x="7464485" y="5232159"/>
                <a:ext cx="3813288" cy="1323439"/>
              </a:xfrm>
              <a:prstGeom prst="rect">
                <a:avLst/>
              </a:prstGeom>
              <a:noFill/>
            </p:spPr>
            <p:txBody>
              <a:bodyPr wrap="none" rtlCol="0">
                <a:spAutoFit/>
              </a:bodyPr>
              <a:lstStyle/>
              <a:p>
                <a:r>
                  <a:rPr kumimoji="1" lang="en-US" altLang="ja-JP" sz="2000" b="1" dirty="0"/>
                  <a:t>BCS</a:t>
                </a:r>
                <a:r>
                  <a:rPr kumimoji="1" lang="ja-JP" altLang="en-US" sz="2000" b="1" dirty="0"/>
                  <a:t>理論を使えば</a:t>
                </a:r>
                <a14:m>
                  <m:oMath xmlns:m="http://schemas.openxmlformats.org/officeDocument/2006/math">
                    <m:sSub>
                      <m:sSubPr>
                        <m:ctrlPr>
                          <a:rPr kumimoji="1" lang="en-US" altLang="ja-JP" sz="2000" b="1" i="1" smtClean="0">
                            <a:latin typeface="Cambria Math" panose="02040503050406030204" pitchFamily="18" charset="0"/>
                          </a:rPr>
                        </m:ctrlPr>
                      </m:sSubPr>
                      <m:e>
                        <m:r>
                          <a:rPr kumimoji="1" lang="en-US" altLang="ja-JP" sz="2000" b="1" i="1" smtClean="0">
                            <a:latin typeface="Cambria Math" panose="02040503050406030204" pitchFamily="18" charset="0"/>
                          </a:rPr>
                          <m:t>𝑬</m:t>
                        </m:r>
                      </m:e>
                      <m:sub>
                        <m:r>
                          <a:rPr kumimoji="1" lang="en-US" altLang="ja-JP" sz="2000" b="1" i="1" smtClean="0">
                            <a:latin typeface="Cambria Math" panose="02040503050406030204" pitchFamily="18" charset="0"/>
                          </a:rPr>
                          <m:t>𝒄</m:t>
                        </m:r>
                      </m:sub>
                    </m:sSub>
                  </m:oMath>
                </a14:m>
                <a:r>
                  <a:rPr kumimoji="1" lang="ja-JP" altLang="en-US" sz="2000" b="1" dirty="0"/>
                  <a:t>が分かって</a:t>
                </a:r>
                <a:endParaRPr kumimoji="1" lang="en-US" altLang="ja-JP" sz="2000" b="1" dirty="0"/>
              </a:p>
              <a:p>
                <a:endParaRPr lang="en-US" altLang="ja-JP" sz="2000" b="1" dirty="0"/>
              </a:p>
              <a:p>
                <a:endParaRPr kumimoji="1" lang="en-US" altLang="ja-JP" sz="2000" b="1" dirty="0"/>
              </a:p>
              <a:p>
                <a:r>
                  <a:rPr lang="ja-JP" altLang="en-US" sz="2000" b="1" dirty="0"/>
                  <a:t>となる</a:t>
                </a:r>
                <a:endParaRPr kumimoji="1" lang="ja-JP" altLang="en-US" sz="2000" b="1" dirty="0"/>
              </a:p>
            </p:txBody>
          </p:sp>
        </mc:Choice>
        <mc:Fallback>
          <p:sp>
            <p:nvSpPr>
              <p:cNvPr id="21" name="テキスト ボックス 20">
                <a:extLst>
                  <a:ext uri="{FF2B5EF4-FFF2-40B4-BE49-F238E27FC236}">
                    <a16:creationId xmlns:a16="http://schemas.microsoft.com/office/drawing/2014/main" id="{0EFB56D8-44EE-D6C8-CB55-AA7C959E3557}"/>
                  </a:ext>
                </a:extLst>
              </p:cNvPr>
              <p:cNvSpPr txBox="1">
                <a:spLocks noRot="1" noChangeAspect="1" noMove="1" noResize="1" noEditPoints="1" noAdjustHandles="1" noChangeArrowheads="1" noChangeShapeType="1" noTextEdit="1"/>
              </p:cNvSpPr>
              <p:nvPr/>
            </p:nvSpPr>
            <p:spPr>
              <a:xfrm>
                <a:off x="7464485" y="5232159"/>
                <a:ext cx="3813288" cy="1323439"/>
              </a:xfrm>
              <a:prstGeom prst="rect">
                <a:avLst/>
              </a:prstGeom>
              <a:blipFill>
                <a:blip r:embed="rId10"/>
                <a:stretch>
                  <a:fillRect l="-1597" t="-1843" r="-1118" b="-737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025821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3C5E08D7-4A46-5F54-4EE8-79AA161E40AE}"/>
                  </a:ext>
                </a:extLst>
              </p:cNvPr>
              <p:cNvSpPr txBox="1"/>
              <p:nvPr/>
            </p:nvSpPr>
            <p:spPr>
              <a:xfrm>
                <a:off x="2532822" y="2804737"/>
                <a:ext cx="7126356" cy="923330"/>
              </a:xfrm>
              <a:prstGeom prst="rect">
                <a:avLst/>
              </a:prstGeom>
              <a:noFill/>
              <a:ln w="63500">
                <a:solidFill>
                  <a:schemeClr val="tx1"/>
                </a:solidFill>
              </a:ln>
            </p:spPr>
            <p:txBody>
              <a:bodyPr wrap="square">
                <a:spAutoFit/>
              </a:bodyPr>
              <a:lstStyle/>
              <a:p>
                <a:pPr algn="ctr"/>
                <a:r>
                  <a:rPr lang="en-US" altLang="ja-JP" sz="5400" b="1" dirty="0"/>
                  <a:t>3.5 </a:t>
                </a:r>
                <a:r>
                  <a:rPr lang="ja-JP" altLang="en-US" sz="5400" b="1" dirty="0"/>
                  <a:t>下部臨界磁場 </a:t>
                </a:r>
                <a14:m>
                  <m:oMath xmlns:m="http://schemas.openxmlformats.org/officeDocument/2006/math">
                    <m:sSub>
                      <m:sSubPr>
                        <m:ctrlPr>
                          <a:rPr lang="en-US" altLang="ja-JP" sz="5400" b="1" i="1" smtClean="0">
                            <a:latin typeface="Cambria Math" panose="02040503050406030204" pitchFamily="18" charset="0"/>
                          </a:rPr>
                        </m:ctrlPr>
                      </m:sSubPr>
                      <m:e>
                        <m:r>
                          <a:rPr lang="en-US" altLang="ja-JP" sz="5400" b="1" i="1" smtClean="0">
                            <a:latin typeface="Cambria Math" panose="02040503050406030204" pitchFamily="18" charset="0"/>
                          </a:rPr>
                          <m:t>𝑩</m:t>
                        </m:r>
                      </m:e>
                      <m:sub>
                        <m:r>
                          <a:rPr lang="en-US" altLang="ja-JP" sz="5400" b="1" i="1" smtClean="0">
                            <a:latin typeface="Cambria Math" panose="02040503050406030204" pitchFamily="18" charset="0"/>
                          </a:rPr>
                          <m:t>𝒄</m:t>
                        </m:r>
                        <m:r>
                          <a:rPr lang="en-US" altLang="ja-JP" sz="5400" b="1" i="1" smtClean="0">
                            <a:latin typeface="Cambria Math" panose="02040503050406030204" pitchFamily="18" charset="0"/>
                          </a:rPr>
                          <m:t>𝟏</m:t>
                        </m:r>
                      </m:sub>
                    </m:sSub>
                  </m:oMath>
                </a14:m>
                <a:endParaRPr kumimoji="1" lang="en-US" altLang="ja-JP" sz="5400" b="1" dirty="0"/>
              </a:p>
            </p:txBody>
          </p:sp>
        </mc:Choice>
        <mc:Fallback xmlns="">
          <p:sp>
            <p:nvSpPr>
              <p:cNvPr id="2" name="テキスト ボックス 1">
                <a:extLst>
                  <a:ext uri="{FF2B5EF4-FFF2-40B4-BE49-F238E27FC236}">
                    <a16:creationId xmlns:a16="http://schemas.microsoft.com/office/drawing/2014/main" id="{3C5E08D7-4A46-5F54-4EE8-79AA161E40AE}"/>
                  </a:ext>
                </a:extLst>
              </p:cNvPr>
              <p:cNvSpPr txBox="1">
                <a:spLocks noRot="1" noChangeAspect="1" noMove="1" noResize="1" noEditPoints="1" noAdjustHandles="1" noChangeArrowheads="1" noChangeShapeType="1" noTextEdit="1"/>
              </p:cNvSpPr>
              <p:nvPr/>
            </p:nvSpPr>
            <p:spPr>
              <a:xfrm>
                <a:off x="2532822" y="2804737"/>
                <a:ext cx="7126356" cy="923330"/>
              </a:xfrm>
              <a:prstGeom prst="rect">
                <a:avLst/>
              </a:prstGeom>
              <a:blipFill>
                <a:blip r:embed="rId2"/>
                <a:stretch>
                  <a:fillRect l="-1441" t="-13580" b="-33951"/>
                </a:stretch>
              </a:blipFill>
              <a:ln w="63500">
                <a:solidFill>
                  <a:schemeClr val="tx1"/>
                </a:solidFill>
              </a:ln>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DB119C78-EDBB-9DF2-8C66-402E02CD74D6}"/>
              </a:ext>
            </a:extLst>
          </p:cNvPr>
          <p:cNvSpPr txBox="1"/>
          <p:nvPr/>
        </p:nvSpPr>
        <p:spPr>
          <a:xfrm>
            <a:off x="3747052" y="3995531"/>
            <a:ext cx="5057795" cy="400110"/>
          </a:xfrm>
          <a:prstGeom prst="rect">
            <a:avLst/>
          </a:prstGeom>
          <a:noFill/>
        </p:spPr>
        <p:txBody>
          <a:bodyPr wrap="none" rtlCol="0">
            <a:spAutoFit/>
          </a:bodyPr>
          <a:lstStyle/>
          <a:p>
            <a:r>
              <a:rPr kumimoji="1" lang="en-US" altLang="ja-JP" sz="2000" dirty="0">
                <a:solidFill>
                  <a:srgbClr val="FF0000"/>
                </a:solidFill>
              </a:rPr>
              <a:t>※</a:t>
            </a:r>
            <a:r>
              <a:rPr kumimoji="1" lang="ja-JP" altLang="en-US" sz="2000" dirty="0">
                <a:solidFill>
                  <a:srgbClr val="FF0000"/>
                </a:solidFill>
              </a:rPr>
              <a:t>後で空洞性能の限界を論ずるときに使う</a:t>
            </a:r>
          </a:p>
        </p:txBody>
      </p:sp>
      <p:sp>
        <p:nvSpPr>
          <p:cNvPr id="4" name="テキスト ボックス 3">
            <a:extLst>
              <a:ext uri="{FF2B5EF4-FFF2-40B4-BE49-F238E27FC236}">
                <a16:creationId xmlns:a16="http://schemas.microsoft.com/office/drawing/2014/main" id="{2167AEC6-FE5C-B195-5268-73432B3C93A5}"/>
              </a:ext>
            </a:extLst>
          </p:cNvPr>
          <p:cNvSpPr txBox="1"/>
          <p:nvPr/>
        </p:nvSpPr>
        <p:spPr>
          <a:xfrm>
            <a:off x="-1172116" y="643483"/>
            <a:ext cx="1172116" cy="923330"/>
          </a:xfrm>
          <a:prstGeom prst="rect">
            <a:avLst/>
          </a:prstGeom>
          <a:noFill/>
        </p:spPr>
        <p:txBody>
          <a:bodyPr wrap="none" rtlCol="0">
            <a:spAutoFit/>
          </a:bodyPr>
          <a:lstStyle/>
          <a:p>
            <a:r>
              <a:rPr kumimoji="1" lang="en-US" altLang="ja-JP" dirty="0"/>
              <a:t>3.5: </a:t>
            </a:r>
          </a:p>
          <a:p>
            <a:r>
              <a:rPr kumimoji="1" lang="en-US" altLang="ja-JP" dirty="0"/>
              <a:t>14</a:t>
            </a:r>
            <a:r>
              <a:rPr kumimoji="1" lang="ja-JP" altLang="en-US" dirty="0"/>
              <a:t>分</a:t>
            </a:r>
            <a:endParaRPr kumimoji="1" lang="en-US" altLang="ja-JP" dirty="0"/>
          </a:p>
          <a:p>
            <a:r>
              <a:rPr kumimoji="1" lang="en-US" altLang="ja-JP" dirty="0"/>
              <a:t>+</a:t>
            </a:r>
            <a:r>
              <a:rPr kumimoji="1" lang="ja-JP" altLang="en-US" dirty="0"/>
              <a:t>問題</a:t>
            </a:r>
            <a:r>
              <a:rPr kumimoji="1" lang="en-US" altLang="ja-JP" dirty="0"/>
              <a:t>5</a:t>
            </a:r>
            <a:r>
              <a:rPr kumimoji="1" lang="ja-JP" altLang="en-US" dirty="0"/>
              <a:t>分</a:t>
            </a:r>
          </a:p>
        </p:txBody>
      </p:sp>
    </p:spTree>
    <p:extLst>
      <p:ext uri="{BB962C8B-B14F-4D97-AF65-F5344CB8AC3E}">
        <p14:creationId xmlns:p14="http://schemas.microsoft.com/office/powerpoint/2010/main" val="12923944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1ABE192F-F67B-9EC3-6F43-4B999BB9C50C}"/>
                  </a:ext>
                </a:extLst>
              </p:cNvPr>
              <p:cNvSpPr txBox="1"/>
              <p:nvPr/>
            </p:nvSpPr>
            <p:spPr>
              <a:xfrm>
                <a:off x="25724" y="41659"/>
                <a:ext cx="2950940" cy="400110"/>
              </a:xfrm>
              <a:prstGeom prst="rect">
                <a:avLst/>
              </a:prstGeom>
              <a:noFill/>
              <a:ln w="63500">
                <a:solidFill>
                  <a:schemeClr val="tx1"/>
                </a:solidFill>
              </a:ln>
            </p:spPr>
            <p:txBody>
              <a:bodyPr wrap="square">
                <a:spAutoFit/>
              </a:bodyPr>
              <a:lstStyle/>
              <a:p>
                <a:pPr algn="ctr"/>
                <a:r>
                  <a:rPr lang="en-US" altLang="ja-JP" sz="2000" b="1" dirty="0"/>
                  <a:t>3.5 </a:t>
                </a:r>
                <a:r>
                  <a:rPr lang="ja-JP" altLang="en-US" sz="2000" b="1" dirty="0"/>
                  <a:t>下部臨界磁場 </a:t>
                </a:r>
                <a14:m>
                  <m:oMath xmlns:m="http://schemas.openxmlformats.org/officeDocument/2006/math">
                    <m:sSub>
                      <m:sSubPr>
                        <m:ctrlPr>
                          <a:rPr lang="en-US" altLang="ja-JP" sz="2000" b="1" i="1" smtClean="0">
                            <a:latin typeface="Cambria Math" panose="02040503050406030204" pitchFamily="18" charset="0"/>
                          </a:rPr>
                        </m:ctrlPr>
                      </m:sSubPr>
                      <m:e>
                        <m:r>
                          <a:rPr lang="en-US" altLang="ja-JP" sz="2000" b="1" i="1" smtClean="0">
                            <a:latin typeface="Cambria Math" panose="02040503050406030204" pitchFamily="18" charset="0"/>
                          </a:rPr>
                          <m:t>𝑩</m:t>
                        </m:r>
                      </m:e>
                      <m:sub>
                        <m:r>
                          <a:rPr lang="en-US" altLang="ja-JP" sz="2000" b="1" i="1" smtClean="0">
                            <a:latin typeface="Cambria Math" panose="02040503050406030204" pitchFamily="18" charset="0"/>
                          </a:rPr>
                          <m:t>𝒄</m:t>
                        </m:r>
                        <m:r>
                          <a:rPr lang="en-US" altLang="ja-JP" sz="2000" b="1" i="1" smtClean="0">
                            <a:latin typeface="Cambria Math" panose="02040503050406030204" pitchFamily="18" charset="0"/>
                          </a:rPr>
                          <m:t>𝟏</m:t>
                        </m:r>
                      </m:sub>
                    </m:sSub>
                  </m:oMath>
                </a14:m>
                <a:endParaRPr kumimoji="1" lang="en-US" altLang="ja-JP" sz="2000" b="1" dirty="0"/>
              </a:p>
            </p:txBody>
          </p:sp>
        </mc:Choice>
        <mc:Fallback xmlns="">
          <p:sp>
            <p:nvSpPr>
              <p:cNvPr id="2" name="テキスト ボックス 1">
                <a:extLst>
                  <a:ext uri="{FF2B5EF4-FFF2-40B4-BE49-F238E27FC236}">
                    <a16:creationId xmlns:a16="http://schemas.microsoft.com/office/drawing/2014/main" id="{1ABE192F-F67B-9EC3-6F43-4B999BB9C50C}"/>
                  </a:ext>
                </a:extLst>
              </p:cNvPr>
              <p:cNvSpPr txBox="1">
                <a:spLocks noRot="1" noChangeAspect="1" noMove="1" noResize="1" noEditPoints="1" noAdjustHandles="1" noChangeArrowheads="1" noChangeShapeType="1" noTextEdit="1"/>
              </p:cNvSpPr>
              <p:nvPr/>
            </p:nvSpPr>
            <p:spPr>
              <a:xfrm>
                <a:off x="25724" y="41659"/>
                <a:ext cx="2950940" cy="400110"/>
              </a:xfrm>
              <a:prstGeom prst="rect">
                <a:avLst/>
              </a:prstGeom>
              <a:blipFill>
                <a:blip r:embed="rId2"/>
                <a:stretch>
                  <a:fillRect b="-18667"/>
                </a:stretch>
              </a:blipFill>
              <a:ln w="63500">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5E5B4BD-7D6C-E7F8-4829-DF782F4E12F1}"/>
                  </a:ext>
                </a:extLst>
              </p:cNvPr>
              <p:cNvSpPr txBox="1"/>
              <p:nvPr/>
            </p:nvSpPr>
            <p:spPr>
              <a:xfrm>
                <a:off x="25725" y="808753"/>
                <a:ext cx="12166276" cy="5878532"/>
              </a:xfrm>
              <a:prstGeom prst="rect">
                <a:avLst/>
              </a:prstGeom>
              <a:noFill/>
            </p:spPr>
            <p:txBody>
              <a:bodyPr wrap="square">
                <a:spAutoFit/>
              </a:bodyPr>
              <a:lstStyle/>
              <a:p>
                <a:r>
                  <a:rPr lang="ja-JP" altLang="en-US" sz="4000" dirty="0"/>
                  <a:t>実は、</a:t>
                </a:r>
                <a:endParaRPr lang="en-US" altLang="ja-JP" sz="4000" dirty="0"/>
              </a:p>
              <a:p>
                <a:endParaRPr lang="en-US" altLang="ja-JP" sz="2800" dirty="0"/>
              </a:p>
              <a:p>
                <a:pPr marL="342900" indent="-342900">
                  <a:buFont typeface="Wingdings" panose="05000000000000000000" pitchFamily="2" charset="2"/>
                  <a:buChar char="l"/>
                </a:pPr>
                <a:r>
                  <a:rPr lang="ja-JP" altLang="en-US" sz="2800" dirty="0"/>
                  <a:t>超伝導体は</a:t>
                </a:r>
                <a14:m>
                  <m:oMath xmlns:m="http://schemas.openxmlformats.org/officeDocument/2006/math">
                    <m:r>
                      <a:rPr lang="en-US" altLang="ja-JP" sz="2800" i="1" dirty="0" smtClean="0">
                        <a:latin typeface="Cambria Math" panose="02040503050406030204" pitchFamily="18" charset="0"/>
                      </a:rPr>
                      <m:t>𝐵</m:t>
                    </m:r>
                    <m:r>
                      <a:rPr lang="en-US" altLang="ja-JP" sz="2800" i="1" dirty="0" smtClean="0">
                        <a:latin typeface="Cambria Math" panose="02040503050406030204" pitchFamily="18" charset="0"/>
                      </a:rPr>
                      <m:t>=</m:t>
                    </m:r>
                    <m:sSub>
                      <m:sSubPr>
                        <m:ctrlPr>
                          <a:rPr lang="en-US" altLang="ja-JP" sz="2800" i="1" dirty="0" err="1">
                            <a:latin typeface="Cambria Math" panose="02040503050406030204" pitchFamily="18" charset="0"/>
                          </a:rPr>
                        </m:ctrlPr>
                      </m:sSubPr>
                      <m:e>
                        <m:r>
                          <a:rPr lang="en-US" altLang="ja-JP" sz="2800" i="1" dirty="0" err="1">
                            <a:latin typeface="Cambria Math" panose="02040503050406030204" pitchFamily="18" charset="0"/>
                          </a:rPr>
                          <m:t>𝐵</m:t>
                        </m:r>
                      </m:e>
                      <m:sub>
                        <m:r>
                          <a:rPr lang="en-US" altLang="ja-JP" sz="2800" i="1" dirty="0" err="1">
                            <a:latin typeface="Cambria Math" panose="02040503050406030204" pitchFamily="18" charset="0"/>
                          </a:rPr>
                          <m:t>𝑐</m:t>
                        </m:r>
                      </m:sub>
                    </m:sSub>
                  </m:oMath>
                </a14:m>
                <a:r>
                  <a:rPr lang="ja-JP" altLang="en-US" sz="2800" dirty="0"/>
                  <a:t>で必ずしも常伝導に転移しない。</a:t>
                </a:r>
                <a:endParaRPr lang="en-US" altLang="ja-JP" sz="2800" dirty="0"/>
              </a:p>
              <a:p>
                <a:pPr marL="342900" indent="-342900">
                  <a:buFont typeface="Wingdings" panose="05000000000000000000" pitchFamily="2" charset="2"/>
                  <a:buChar char="l"/>
                </a:pPr>
                <a:endParaRPr lang="en-US" altLang="ja-JP" sz="2800" dirty="0"/>
              </a:p>
              <a:p>
                <a:pPr marL="342900" indent="-342900">
                  <a:buFont typeface="Wingdings" panose="05000000000000000000" pitchFamily="2" charset="2"/>
                  <a:buChar char="l"/>
                </a:pPr>
                <a:r>
                  <a:rPr lang="ja-JP" altLang="en-US" sz="2800" dirty="0"/>
                  <a:t>超伝導体は</a:t>
                </a:r>
                <a:r>
                  <a:rPr lang="en-US" altLang="ja-JP" sz="2800" dirty="0"/>
                  <a:t>type I</a:t>
                </a:r>
                <a:r>
                  <a:rPr lang="ja-JP" altLang="en-US" sz="2800" dirty="0"/>
                  <a:t>と</a:t>
                </a:r>
                <a:r>
                  <a:rPr lang="en-US" altLang="ja-JP" sz="2800" dirty="0"/>
                  <a:t>type II</a:t>
                </a:r>
                <a:r>
                  <a:rPr lang="ja-JP" altLang="en-US" sz="2800" dirty="0"/>
                  <a:t>に（</a:t>
                </a:r>
                <a:r>
                  <a:rPr lang="en-US" altLang="ja-JP" sz="2800" dirty="0"/>
                  <a:t>type II</a:t>
                </a:r>
                <a:r>
                  <a:rPr lang="ja-JP" altLang="en-US" sz="2800" dirty="0"/>
                  <a:t>は更に</a:t>
                </a:r>
                <a:r>
                  <a:rPr lang="en-US" altLang="ja-JP" sz="2800" dirty="0"/>
                  <a:t>type II 1</a:t>
                </a:r>
                <a:r>
                  <a:rPr lang="ja-JP" altLang="en-US" sz="2800" dirty="0"/>
                  <a:t>と</a:t>
                </a:r>
                <a:r>
                  <a:rPr lang="en-US" altLang="ja-JP" sz="2800" dirty="0"/>
                  <a:t>type II 2</a:t>
                </a:r>
                <a:r>
                  <a:rPr lang="ja-JP" altLang="en-US" sz="2800" dirty="0"/>
                  <a:t>に）分けられ、</a:t>
                </a:r>
                <a14:m>
                  <m:oMath xmlns:m="http://schemas.openxmlformats.org/officeDocument/2006/math">
                    <m:r>
                      <a:rPr lang="en-US" altLang="ja-JP" sz="2800" i="1" dirty="0" smtClean="0">
                        <a:latin typeface="Cambria Math" panose="02040503050406030204" pitchFamily="18" charset="0"/>
                      </a:rPr>
                      <m:t>𝐵</m:t>
                    </m:r>
                    <m:r>
                      <a:rPr lang="en-US" altLang="ja-JP" sz="2800" i="1" dirty="0" smtClean="0">
                        <a:latin typeface="Cambria Math" panose="02040503050406030204" pitchFamily="18" charset="0"/>
                      </a:rPr>
                      <m:t>=</m:t>
                    </m:r>
                    <m:sSub>
                      <m:sSubPr>
                        <m:ctrlPr>
                          <a:rPr lang="en-US" altLang="ja-JP" sz="2800" i="1" dirty="0" err="1">
                            <a:latin typeface="Cambria Math" panose="02040503050406030204" pitchFamily="18" charset="0"/>
                          </a:rPr>
                        </m:ctrlPr>
                      </m:sSubPr>
                      <m:e>
                        <m:r>
                          <a:rPr lang="en-US" altLang="ja-JP" sz="2800" i="1" dirty="0" err="1">
                            <a:latin typeface="Cambria Math" panose="02040503050406030204" pitchFamily="18" charset="0"/>
                          </a:rPr>
                          <m:t>𝐵</m:t>
                        </m:r>
                      </m:e>
                      <m:sub>
                        <m:r>
                          <a:rPr lang="en-US" altLang="ja-JP" sz="2800" i="1" dirty="0" err="1">
                            <a:latin typeface="Cambria Math" panose="02040503050406030204" pitchFamily="18" charset="0"/>
                          </a:rPr>
                          <m:t>𝑐</m:t>
                        </m:r>
                      </m:sub>
                    </m:sSub>
                  </m:oMath>
                </a14:m>
                <a:r>
                  <a:rPr lang="ja-JP" altLang="en-US" sz="2800" dirty="0"/>
                  <a:t>で常伝導に転移するのは、</a:t>
                </a:r>
                <a:r>
                  <a:rPr lang="en-US" altLang="ja-JP" sz="2800" dirty="0"/>
                  <a:t>type I</a:t>
                </a:r>
                <a:r>
                  <a:rPr lang="ja-JP" altLang="en-US" sz="2800" dirty="0"/>
                  <a:t>超伝導だけ（</a:t>
                </a:r>
                <a:r>
                  <a:rPr lang="en-US" altLang="ja-JP" sz="2800" dirty="0"/>
                  <a:t>Ti</a:t>
                </a:r>
                <a:r>
                  <a:rPr lang="ja-JP" altLang="en-US" sz="2800" dirty="0"/>
                  <a:t>や</a:t>
                </a:r>
                <a:r>
                  <a:rPr lang="en-US" altLang="ja-JP" sz="2800" dirty="0"/>
                  <a:t>Al</a:t>
                </a:r>
                <a:r>
                  <a:rPr lang="ja-JP" altLang="en-US" sz="2800" dirty="0"/>
                  <a:t>は</a:t>
                </a:r>
                <a:r>
                  <a:rPr lang="en-US" altLang="ja-JP" sz="2800" dirty="0"/>
                  <a:t>type I </a:t>
                </a:r>
                <a:r>
                  <a:rPr lang="ja-JP" altLang="en-US" sz="2800" dirty="0"/>
                  <a:t>）。</a:t>
                </a:r>
                <a:endParaRPr lang="en-US" altLang="ja-JP" sz="2800" dirty="0"/>
              </a:p>
              <a:p>
                <a:pPr marL="342900" indent="-342900">
                  <a:buFont typeface="Wingdings" panose="05000000000000000000" pitchFamily="2" charset="2"/>
                  <a:buChar char="l"/>
                </a:pPr>
                <a:endParaRPr lang="en-US" altLang="ja-JP" sz="2800" dirty="0"/>
              </a:p>
              <a:p>
                <a:pPr marL="342900" indent="-342900">
                  <a:buFont typeface="Wingdings" panose="05000000000000000000" pitchFamily="2" charset="2"/>
                  <a:buChar char="l"/>
                </a:pPr>
                <a:r>
                  <a:rPr lang="ja-JP" altLang="en-US" sz="2800" dirty="0"/>
                  <a:t>一方、</a:t>
                </a:r>
                <a:r>
                  <a:rPr lang="en-US" altLang="ja-JP" sz="2800" b="1" dirty="0">
                    <a:solidFill>
                      <a:srgbClr val="FF0000"/>
                    </a:solidFill>
                  </a:rPr>
                  <a:t>type II</a:t>
                </a:r>
                <a:r>
                  <a:rPr lang="ja-JP" altLang="en-US" sz="2800" b="1" dirty="0">
                    <a:solidFill>
                      <a:srgbClr val="FF0000"/>
                    </a:solidFill>
                  </a:rPr>
                  <a:t>超伝導では、</a:t>
                </a:r>
                <a14:m>
                  <m:oMath xmlns:m="http://schemas.openxmlformats.org/officeDocument/2006/math">
                    <m:sSub>
                      <m:sSubPr>
                        <m:ctrlPr>
                          <a:rPr lang="en-US" altLang="ja-JP" sz="2800" b="1" i="1" dirty="0" smtClean="0">
                            <a:solidFill>
                              <a:srgbClr val="FF0000"/>
                            </a:solidFill>
                            <a:latin typeface="Cambria Math" panose="02040503050406030204" pitchFamily="18" charset="0"/>
                          </a:rPr>
                        </m:ctrlPr>
                      </m:sSubPr>
                      <m:e>
                        <m:r>
                          <a:rPr lang="en-US" altLang="ja-JP" sz="2800" b="1" i="1" dirty="0" smtClean="0">
                            <a:solidFill>
                              <a:srgbClr val="FF0000"/>
                            </a:solidFill>
                            <a:latin typeface="Cambria Math" panose="02040503050406030204" pitchFamily="18" charset="0"/>
                          </a:rPr>
                          <m:t>𝑩</m:t>
                        </m:r>
                      </m:e>
                      <m:sub>
                        <m:r>
                          <a:rPr lang="en-US" altLang="ja-JP" sz="2800" b="1" i="1" dirty="0" smtClean="0">
                            <a:solidFill>
                              <a:srgbClr val="FF0000"/>
                            </a:solidFill>
                            <a:latin typeface="Cambria Math" panose="02040503050406030204" pitchFamily="18" charset="0"/>
                          </a:rPr>
                          <m:t>𝒄</m:t>
                        </m:r>
                      </m:sub>
                    </m:sSub>
                  </m:oMath>
                </a14:m>
                <a:r>
                  <a:rPr lang="ja-JP" altLang="en-US" sz="2800" b="1" dirty="0">
                    <a:solidFill>
                      <a:srgbClr val="FF0000"/>
                    </a:solidFill>
                  </a:rPr>
                  <a:t>よりも低い磁場、下部臨界磁場</a:t>
                </a:r>
                <a14:m>
                  <m:oMath xmlns:m="http://schemas.openxmlformats.org/officeDocument/2006/math">
                    <m:sSub>
                      <m:sSubPr>
                        <m:ctrlPr>
                          <a:rPr lang="en-US" altLang="ja-JP" sz="2800" b="1" i="1" dirty="0" smtClean="0">
                            <a:solidFill>
                              <a:srgbClr val="FF0000"/>
                            </a:solidFill>
                            <a:latin typeface="Cambria Math" panose="02040503050406030204" pitchFamily="18" charset="0"/>
                          </a:rPr>
                        </m:ctrlPr>
                      </m:sSubPr>
                      <m:e>
                        <m:r>
                          <a:rPr lang="en-US" altLang="ja-JP" sz="2800" b="1" i="1" dirty="0" smtClean="0">
                            <a:solidFill>
                              <a:srgbClr val="FF0000"/>
                            </a:solidFill>
                            <a:latin typeface="Cambria Math" panose="02040503050406030204" pitchFamily="18" charset="0"/>
                          </a:rPr>
                          <m:t>𝑩</m:t>
                        </m:r>
                      </m:e>
                      <m:sub>
                        <m:r>
                          <a:rPr lang="en-US" altLang="ja-JP" sz="2800" b="1" i="1" dirty="0" smtClean="0">
                            <a:solidFill>
                              <a:srgbClr val="FF0000"/>
                            </a:solidFill>
                            <a:latin typeface="Cambria Math" panose="02040503050406030204" pitchFamily="18" charset="0"/>
                          </a:rPr>
                          <m:t>𝒄</m:t>
                        </m:r>
                        <m:r>
                          <a:rPr lang="en-US" altLang="ja-JP" sz="2800" b="1" i="1" dirty="0" smtClean="0">
                            <a:solidFill>
                              <a:srgbClr val="FF0000"/>
                            </a:solidFill>
                            <a:latin typeface="Cambria Math" panose="02040503050406030204" pitchFamily="18" charset="0"/>
                          </a:rPr>
                          <m:t>𝟏</m:t>
                        </m:r>
                      </m:sub>
                    </m:sSub>
                    <m:r>
                      <a:rPr lang="en-US" altLang="ja-JP" sz="2800" b="1" i="1" dirty="0" smtClean="0">
                        <a:solidFill>
                          <a:srgbClr val="FF0000"/>
                        </a:solidFill>
                        <a:latin typeface="Cambria Math" panose="02040503050406030204" pitchFamily="18" charset="0"/>
                      </a:rPr>
                      <m:t>(&lt;</m:t>
                    </m:r>
                    <m:sSub>
                      <m:sSubPr>
                        <m:ctrlPr>
                          <a:rPr lang="en-US" altLang="ja-JP" sz="2800" b="1" i="1" dirty="0" err="1">
                            <a:solidFill>
                              <a:srgbClr val="FF0000"/>
                            </a:solidFill>
                            <a:latin typeface="Cambria Math" panose="02040503050406030204" pitchFamily="18" charset="0"/>
                          </a:rPr>
                        </m:ctrlPr>
                      </m:sSubPr>
                      <m:e>
                        <m:r>
                          <a:rPr lang="en-US" altLang="ja-JP" sz="2800" b="1" i="1" dirty="0" err="1">
                            <a:solidFill>
                              <a:srgbClr val="FF0000"/>
                            </a:solidFill>
                            <a:latin typeface="Cambria Math" panose="02040503050406030204" pitchFamily="18" charset="0"/>
                          </a:rPr>
                          <m:t>𝑩</m:t>
                        </m:r>
                      </m:e>
                      <m:sub>
                        <m:r>
                          <a:rPr lang="en-US" altLang="ja-JP" sz="2800" b="1" i="1" dirty="0" err="1">
                            <a:solidFill>
                              <a:srgbClr val="FF0000"/>
                            </a:solidFill>
                            <a:latin typeface="Cambria Math" panose="02040503050406030204" pitchFamily="18" charset="0"/>
                          </a:rPr>
                          <m:t>𝒄</m:t>
                        </m:r>
                      </m:sub>
                    </m:sSub>
                    <m:r>
                      <a:rPr lang="en-US" altLang="ja-JP" sz="2800" b="1" i="1" dirty="0" smtClean="0">
                        <a:solidFill>
                          <a:srgbClr val="FF0000"/>
                        </a:solidFill>
                        <a:latin typeface="Cambria Math" panose="02040503050406030204" pitchFamily="18" charset="0"/>
                      </a:rPr>
                      <m:t>)</m:t>
                    </m:r>
                  </m:oMath>
                </a14:m>
                <a:r>
                  <a:rPr lang="ja-JP" altLang="en-US" sz="2800" b="1" dirty="0">
                    <a:solidFill>
                      <a:srgbClr val="FF0000"/>
                    </a:solidFill>
                  </a:rPr>
                  <a:t>から磁束の部分的な侵入が始まり（磁束を完全に排除することを諦め）、それによりエネルギーが安定化し、</a:t>
                </a:r>
                <a14:m>
                  <m:oMath xmlns:m="http://schemas.openxmlformats.org/officeDocument/2006/math">
                    <m:sSub>
                      <m:sSubPr>
                        <m:ctrlPr>
                          <a:rPr lang="en-US" altLang="ja-JP" sz="2800" b="1" i="1" dirty="0" smtClean="0">
                            <a:solidFill>
                              <a:srgbClr val="FF0000"/>
                            </a:solidFill>
                            <a:latin typeface="Cambria Math" panose="02040503050406030204" pitchFamily="18" charset="0"/>
                          </a:rPr>
                        </m:ctrlPr>
                      </m:sSubPr>
                      <m:e>
                        <m:r>
                          <a:rPr lang="en-US" altLang="ja-JP" sz="2800" b="1" i="1" dirty="0" smtClean="0">
                            <a:solidFill>
                              <a:srgbClr val="FF0000"/>
                            </a:solidFill>
                            <a:latin typeface="Cambria Math" panose="02040503050406030204" pitchFamily="18" charset="0"/>
                          </a:rPr>
                          <m:t>𝑩</m:t>
                        </m:r>
                      </m:e>
                      <m:sub>
                        <m:r>
                          <a:rPr lang="en-US" altLang="ja-JP" sz="2800" b="1" i="1" dirty="0" smtClean="0">
                            <a:solidFill>
                              <a:srgbClr val="FF0000"/>
                            </a:solidFill>
                            <a:latin typeface="Cambria Math" panose="02040503050406030204" pitchFamily="18" charset="0"/>
                          </a:rPr>
                          <m:t>𝒄</m:t>
                        </m:r>
                      </m:sub>
                    </m:sSub>
                  </m:oMath>
                </a14:m>
                <a:r>
                  <a:rPr lang="ja-JP" altLang="en-US" sz="2800" b="1" dirty="0">
                    <a:solidFill>
                      <a:srgbClr val="FF0000"/>
                    </a:solidFill>
                  </a:rPr>
                  <a:t>よりも大きい磁場、上部臨界磁場</a:t>
                </a:r>
                <a14:m>
                  <m:oMath xmlns:m="http://schemas.openxmlformats.org/officeDocument/2006/math">
                    <m:sSub>
                      <m:sSubPr>
                        <m:ctrlPr>
                          <a:rPr lang="en-US" altLang="ja-JP" sz="2800" b="1" i="1" dirty="0" smtClean="0">
                            <a:solidFill>
                              <a:srgbClr val="FF0000"/>
                            </a:solidFill>
                            <a:latin typeface="Cambria Math" panose="02040503050406030204" pitchFamily="18" charset="0"/>
                          </a:rPr>
                        </m:ctrlPr>
                      </m:sSubPr>
                      <m:e>
                        <m:r>
                          <a:rPr lang="en-US" altLang="ja-JP" sz="2800" b="1" i="1" dirty="0" smtClean="0">
                            <a:solidFill>
                              <a:srgbClr val="FF0000"/>
                            </a:solidFill>
                            <a:latin typeface="Cambria Math" panose="02040503050406030204" pitchFamily="18" charset="0"/>
                          </a:rPr>
                          <m:t>𝑩</m:t>
                        </m:r>
                      </m:e>
                      <m:sub>
                        <m:r>
                          <a:rPr lang="en-US" altLang="ja-JP" sz="2800" b="1" i="1" dirty="0" smtClean="0">
                            <a:solidFill>
                              <a:srgbClr val="FF0000"/>
                            </a:solidFill>
                            <a:latin typeface="Cambria Math" panose="02040503050406030204" pitchFamily="18" charset="0"/>
                          </a:rPr>
                          <m:t>𝒄</m:t>
                        </m:r>
                        <m:r>
                          <a:rPr lang="en-US" altLang="ja-JP" sz="2800" b="1" i="1" dirty="0" smtClean="0">
                            <a:solidFill>
                              <a:srgbClr val="FF0000"/>
                            </a:solidFill>
                            <a:latin typeface="Cambria Math" panose="02040503050406030204" pitchFamily="18" charset="0"/>
                          </a:rPr>
                          <m:t>𝟐</m:t>
                        </m:r>
                      </m:sub>
                    </m:sSub>
                    <m:r>
                      <a:rPr lang="en-US" altLang="ja-JP" sz="2800" b="1" i="1" dirty="0" smtClean="0">
                        <a:solidFill>
                          <a:srgbClr val="FF0000"/>
                        </a:solidFill>
                        <a:latin typeface="Cambria Math" panose="02040503050406030204" pitchFamily="18" charset="0"/>
                      </a:rPr>
                      <m:t>(&gt;</m:t>
                    </m:r>
                    <m:sSub>
                      <m:sSubPr>
                        <m:ctrlPr>
                          <a:rPr lang="en-US" altLang="ja-JP" sz="2800" b="1" i="1" dirty="0" err="1">
                            <a:solidFill>
                              <a:srgbClr val="FF0000"/>
                            </a:solidFill>
                            <a:latin typeface="Cambria Math" panose="02040503050406030204" pitchFamily="18" charset="0"/>
                          </a:rPr>
                        </m:ctrlPr>
                      </m:sSubPr>
                      <m:e>
                        <m:r>
                          <a:rPr lang="en-US" altLang="ja-JP" sz="2800" b="1" i="1" dirty="0" err="1">
                            <a:solidFill>
                              <a:srgbClr val="FF0000"/>
                            </a:solidFill>
                            <a:latin typeface="Cambria Math" panose="02040503050406030204" pitchFamily="18" charset="0"/>
                          </a:rPr>
                          <m:t>𝑩</m:t>
                        </m:r>
                      </m:e>
                      <m:sub>
                        <m:r>
                          <a:rPr lang="en-US" altLang="ja-JP" sz="2800" b="1" i="1" dirty="0" err="1">
                            <a:solidFill>
                              <a:srgbClr val="FF0000"/>
                            </a:solidFill>
                            <a:latin typeface="Cambria Math" panose="02040503050406030204" pitchFamily="18" charset="0"/>
                          </a:rPr>
                          <m:t>𝒄</m:t>
                        </m:r>
                      </m:sub>
                    </m:sSub>
                    <m:r>
                      <a:rPr lang="en-US" altLang="ja-JP" sz="2800" b="1" i="1" dirty="0" smtClean="0">
                        <a:solidFill>
                          <a:srgbClr val="FF0000"/>
                        </a:solidFill>
                        <a:latin typeface="Cambria Math" panose="02040503050406030204" pitchFamily="18" charset="0"/>
                      </a:rPr>
                      <m:t>)</m:t>
                    </m:r>
                  </m:oMath>
                </a14:m>
                <a:r>
                  <a:rPr lang="ja-JP" altLang="en-US" sz="2800" b="1" dirty="0">
                    <a:solidFill>
                      <a:srgbClr val="FF0000"/>
                    </a:solidFill>
                  </a:rPr>
                  <a:t>まで超伝導が生き延びられる</a:t>
                </a:r>
                <a:r>
                  <a:rPr lang="ja-JP" altLang="en-US" sz="2800" dirty="0"/>
                  <a:t>（</a:t>
                </a:r>
                <a:r>
                  <a:rPr lang="en-US" altLang="ja-JP" sz="2800" dirty="0"/>
                  <a:t>Nb</a:t>
                </a:r>
                <a:r>
                  <a:rPr lang="ja-JP" altLang="en-US" sz="2800" dirty="0"/>
                  <a:t>や</a:t>
                </a:r>
                <a:r>
                  <a:rPr lang="en-US" altLang="ja-JP" sz="2800" dirty="0" err="1"/>
                  <a:t>NbTi</a:t>
                </a:r>
                <a:r>
                  <a:rPr lang="ja-JP" altLang="en-US" sz="2800" dirty="0"/>
                  <a:t>、</a:t>
                </a:r>
                <a:r>
                  <a:rPr lang="en-US" altLang="ja-JP" sz="2800" dirty="0"/>
                  <a:t>Nb3Sn</a:t>
                </a:r>
                <a:r>
                  <a:rPr lang="ja-JP" altLang="en-US" sz="2800" dirty="0"/>
                  <a:t>、</a:t>
                </a:r>
                <a:r>
                  <a:rPr lang="en-US" altLang="ja-JP" sz="2800" dirty="0" err="1"/>
                  <a:t>NbN</a:t>
                </a:r>
                <a:r>
                  <a:rPr lang="ja-JP" altLang="en-US" sz="2800" dirty="0"/>
                  <a:t>、</a:t>
                </a:r>
                <a:r>
                  <a:rPr lang="en-US" altLang="ja-JP" sz="2800" dirty="0" err="1"/>
                  <a:t>NbTiN</a:t>
                </a:r>
                <a:r>
                  <a:rPr lang="ja-JP" altLang="en-US" sz="2800" dirty="0"/>
                  <a:t>などは</a:t>
                </a:r>
                <a:r>
                  <a:rPr lang="en-US" altLang="ja-JP" sz="2800" dirty="0"/>
                  <a:t>type II</a:t>
                </a:r>
                <a:r>
                  <a:rPr lang="ja-JP" altLang="en-US" sz="2800" dirty="0"/>
                  <a:t>）。</a:t>
                </a:r>
              </a:p>
            </p:txBody>
          </p:sp>
        </mc:Choice>
        <mc:Fallback xmlns="">
          <p:sp>
            <p:nvSpPr>
              <p:cNvPr id="4" name="テキスト ボックス 3">
                <a:extLst>
                  <a:ext uri="{FF2B5EF4-FFF2-40B4-BE49-F238E27FC236}">
                    <a16:creationId xmlns:a16="http://schemas.microsoft.com/office/drawing/2014/main" id="{65E5B4BD-7D6C-E7F8-4829-DF782F4E12F1}"/>
                  </a:ext>
                </a:extLst>
              </p:cNvPr>
              <p:cNvSpPr txBox="1">
                <a:spLocks noRot="1" noChangeAspect="1" noMove="1" noResize="1" noEditPoints="1" noAdjustHandles="1" noChangeArrowheads="1" noChangeShapeType="1" noTextEdit="1"/>
              </p:cNvSpPr>
              <p:nvPr/>
            </p:nvSpPr>
            <p:spPr>
              <a:xfrm>
                <a:off x="25725" y="808753"/>
                <a:ext cx="12166276" cy="5878532"/>
              </a:xfrm>
              <a:prstGeom prst="rect">
                <a:avLst/>
              </a:prstGeom>
              <a:blipFill>
                <a:blip r:embed="rId3"/>
                <a:stretch>
                  <a:fillRect l="-1754" t="-1867" r="-1804" b="-207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42322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BBFC1E4-3434-6F3F-E941-0B838AA4E917}"/>
              </a:ext>
            </a:extLst>
          </p:cNvPr>
          <p:cNvSpPr txBox="1"/>
          <p:nvPr/>
        </p:nvSpPr>
        <p:spPr>
          <a:xfrm>
            <a:off x="1" y="461912"/>
            <a:ext cx="12192000" cy="5632311"/>
          </a:xfrm>
          <a:prstGeom prst="rect">
            <a:avLst/>
          </a:prstGeom>
          <a:noFill/>
        </p:spPr>
        <p:txBody>
          <a:bodyPr wrap="square" rtlCol="0">
            <a:spAutoFit/>
          </a:bodyPr>
          <a:lstStyle/>
          <a:p>
            <a:r>
              <a:rPr lang="ja-JP" altLang="en-US" sz="6000" dirty="0"/>
              <a:t>　　　　　　もくじ</a:t>
            </a:r>
            <a:endParaRPr lang="en-US" altLang="ja-JP" sz="6000" dirty="0"/>
          </a:p>
          <a:p>
            <a:endParaRPr lang="en-US" altLang="ja-JP" sz="6000" dirty="0"/>
          </a:p>
          <a:p>
            <a:pPr marL="342900" indent="-342900">
              <a:buFont typeface="+mj-lt"/>
              <a:buAutoNum type="arabicPeriod"/>
            </a:pPr>
            <a:r>
              <a:rPr lang="ja-JP" altLang="en-US" sz="6000" dirty="0">
                <a:solidFill>
                  <a:schemeClr val="bg1">
                    <a:lumMod val="65000"/>
                  </a:schemeClr>
                </a:solidFill>
              </a:rPr>
              <a:t>はじめに</a:t>
            </a:r>
            <a:endParaRPr lang="en-US" altLang="ja-JP" sz="6000" dirty="0">
              <a:solidFill>
                <a:schemeClr val="bg1">
                  <a:lumMod val="65000"/>
                </a:schemeClr>
              </a:solidFill>
            </a:endParaRPr>
          </a:p>
          <a:p>
            <a:pPr marL="342900" indent="-342900">
              <a:buFont typeface="+mj-lt"/>
              <a:buAutoNum type="arabicPeriod"/>
            </a:pPr>
            <a:r>
              <a:rPr lang="ja-JP" altLang="en-US" sz="6000" b="1" dirty="0"/>
              <a:t>超伝導加速空洞概観</a:t>
            </a:r>
            <a:endParaRPr lang="en-US" altLang="ja-JP" sz="6000" b="1" dirty="0"/>
          </a:p>
          <a:p>
            <a:pPr marL="342900" indent="-342900">
              <a:buFont typeface="+mj-lt"/>
              <a:buAutoNum type="arabicPeriod"/>
            </a:pPr>
            <a:r>
              <a:rPr kumimoji="1" lang="ja-JP" altLang="en-US" sz="6000" dirty="0">
                <a:solidFill>
                  <a:schemeClr val="bg1">
                    <a:lumMod val="65000"/>
                  </a:schemeClr>
                </a:solidFill>
              </a:rPr>
              <a:t>超伝導の基本と空洞性能の限界</a:t>
            </a:r>
            <a:endParaRPr kumimoji="1" lang="en-US" altLang="ja-JP" sz="6000" dirty="0">
              <a:solidFill>
                <a:schemeClr val="bg1">
                  <a:lumMod val="65000"/>
                </a:schemeClr>
              </a:solidFill>
            </a:endParaRPr>
          </a:p>
          <a:p>
            <a:pPr marL="342900" indent="-342900">
              <a:buFont typeface="+mj-lt"/>
              <a:buAutoNum type="arabicPeriod"/>
            </a:pPr>
            <a:r>
              <a:rPr lang="ja-JP" altLang="en-US" sz="6000" dirty="0">
                <a:solidFill>
                  <a:schemeClr val="bg1">
                    <a:lumMod val="65000"/>
                  </a:schemeClr>
                </a:solidFill>
              </a:rPr>
              <a:t>積層薄膜構造</a:t>
            </a:r>
            <a:endParaRPr kumimoji="1" lang="ja-JP" altLang="en-US" sz="6000" dirty="0">
              <a:solidFill>
                <a:schemeClr val="bg1">
                  <a:lumMod val="65000"/>
                </a:schemeClr>
              </a:solidFill>
            </a:endParaRPr>
          </a:p>
        </p:txBody>
      </p:sp>
    </p:spTree>
    <p:extLst>
      <p:ext uri="{BB962C8B-B14F-4D97-AF65-F5344CB8AC3E}">
        <p14:creationId xmlns:p14="http://schemas.microsoft.com/office/powerpoint/2010/main" val="25939888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20F60C74-71E7-FFDD-5E12-0F4867E38A13}"/>
                  </a:ext>
                </a:extLst>
              </p:cNvPr>
              <p:cNvSpPr txBox="1"/>
              <p:nvPr/>
            </p:nvSpPr>
            <p:spPr>
              <a:xfrm>
                <a:off x="25724" y="41659"/>
                <a:ext cx="2950940" cy="400110"/>
              </a:xfrm>
              <a:prstGeom prst="rect">
                <a:avLst/>
              </a:prstGeom>
              <a:noFill/>
              <a:ln>
                <a:solidFill>
                  <a:schemeClr val="tx1"/>
                </a:solidFill>
              </a:ln>
            </p:spPr>
            <p:txBody>
              <a:bodyPr wrap="square">
                <a:spAutoFit/>
              </a:bodyPr>
              <a:lstStyle/>
              <a:p>
                <a:pPr algn="ctr"/>
                <a:r>
                  <a:rPr lang="en-US" altLang="ja-JP" sz="2000" b="1" dirty="0"/>
                  <a:t>3.5 </a:t>
                </a:r>
                <a:r>
                  <a:rPr lang="ja-JP" altLang="en-US" sz="2000" b="1" dirty="0"/>
                  <a:t>下部臨界磁場 </a:t>
                </a:r>
                <a14:m>
                  <m:oMath xmlns:m="http://schemas.openxmlformats.org/officeDocument/2006/math">
                    <m:sSub>
                      <m:sSubPr>
                        <m:ctrlPr>
                          <a:rPr lang="en-US" altLang="ja-JP" sz="2000" b="1" i="1" smtClean="0">
                            <a:latin typeface="Cambria Math" panose="02040503050406030204" pitchFamily="18" charset="0"/>
                          </a:rPr>
                        </m:ctrlPr>
                      </m:sSubPr>
                      <m:e>
                        <m:r>
                          <a:rPr lang="en-US" altLang="ja-JP" sz="2000" b="1" i="1" smtClean="0">
                            <a:latin typeface="Cambria Math" panose="02040503050406030204" pitchFamily="18" charset="0"/>
                          </a:rPr>
                          <m:t>𝑩</m:t>
                        </m:r>
                      </m:e>
                      <m:sub>
                        <m:r>
                          <a:rPr lang="en-US" altLang="ja-JP" sz="2000" b="1" i="1" smtClean="0">
                            <a:latin typeface="Cambria Math" panose="02040503050406030204" pitchFamily="18" charset="0"/>
                          </a:rPr>
                          <m:t>𝒄</m:t>
                        </m:r>
                        <m:r>
                          <a:rPr lang="en-US" altLang="ja-JP" sz="2000" b="1" i="1" smtClean="0">
                            <a:latin typeface="Cambria Math" panose="02040503050406030204" pitchFamily="18" charset="0"/>
                          </a:rPr>
                          <m:t>𝟏</m:t>
                        </m:r>
                      </m:sub>
                    </m:sSub>
                  </m:oMath>
                </a14:m>
                <a:endParaRPr kumimoji="1" lang="en-US" altLang="ja-JP" sz="2000" b="1" dirty="0"/>
              </a:p>
            </p:txBody>
          </p:sp>
        </mc:Choice>
        <mc:Fallback xmlns="">
          <p:sp>
            <p:nvSpPr>
              <p:cNvPr id="2" name="テキスト ボックス 1">
                <a:extLst>
                  <a:ext uri="{FF2B5EF4-FFF2-40B4-BE49-F238E27FC236}">
                    <a16:creationId xmlns:a16="http://schemas.microsoft.com/office/drawing/2014/main" id="{20F60C74-71E7-FFDD-5E12-0F4867E38A13}"/>
                  </a:ext>
                </a:extLst>
              </p:cNvPr>
              <p:cNvSpPr txBox="1">
                <a:spLocks noRot="1" noChangeAspect="1" noMove="1" noResize="1" noEditPoints="1" noAdjustHandles="1" noChangeArrowheads="1" noChangeShapeType="1" noTextEdit="1"/>
              </p:cNvSpPr>
              <p:nvPr/>
            </p:nvSpPr>
            <p:spPr>
              <a:xfrm>
                <a:off x="25724" y="41659"/>
                <a:ext cx="2950940" cy="400110"/>
              </a:xfrm>
              <a:prstGeom prst="rect">
                <a:avLst/>
              </a:prstGeom>
              <a:blipFill>
                <a:blip r:embed="rId2"/>
                <a:stretch>
                  <a:fillRect t="-5970" b="-26866"/>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F623B95A-5ECB-582B-2CD2-F059CC82D16E}"/>
                  </a:ext>
                </a:extLst>
              </p:cNvPr>
              <p:cNvSpPr txBox="1"/>
              <p:nvPr/>
            </p:nvSpPr>
            <p:spPr>
              <a:xfrm>
                <a:off x="25724" y="3429000"/>
                <a:ext cx="7967033" cy="2000548"/>
              </a:xfrm>
              <a:prstGeom prst="rect">
                <a:avLst/>
              </a:prstGeom>
              <a:noFill/>
            </p:spPr>
            <p:txBody>
              <a:bodyPr wrap="square">
                <a:spAutoFit/>
              </a:bodyPr>
              <a:lstStyle/>
              <a:p>
                <a:r>
                  <a:rPr lang="ja-JP" altLang="en-US" sz="2400" b="1" dirty="0">
                    <a:solidFill>
                      <a:srgbClr val="FF0000"/>
                    </a:solidFill>
                  </a:rPr>
                  <a:t>内部に糸状の常伝導領域</a:t>
                </a:r>
                <a:r>
                  <a:rPr lang="en-US" altLang="ja-JP" sz="2400" b="1" dirty="0">
                    <a:solidFill>
                      <a:srgbClr val="FF0000"/>
                    </a:solidFill>
                  </a:rPr>
                  <a:t>(</a:t>
                </a:r>
                <a:r>
                  <a:rPr lang="ja-JP" altLang="en-US" sz="2400" b="1" dirty="0">
                    <a:solidFill>
                      <a:srgbClr val="FF0000"/>
                    </a:solidFill>
                  </a:rPr>
                  <a:t>渦糸</a:t>
                </a:r>
                <a:r>
                  <a:rPr lang="en-US" altLang="ja-JP" sz="2400" b="1" dirty="0">
                    <a:solidFill>
                      <a:srgbClr val="FF0000"/>
                    </a:solidFill>
                  </a:rPr>
                  <a:t>)</a:t>
                </a:r>
                <a:r>
                  <a:rPr lang="ja-JP" altLang="en-US" sz="2400" b="1" dirty="0">
                    <a:solidFill>
                      <a:srgbClr val="FF0000"/>
                    </a:solidFill>
                  </a:rPr>
                  <a:t>を持つ超伝導体は</a:t>
                </a:r>
                <a:r>
                  <a:rPr lang="ja-JP" altLang="en-US" sz="2400" dirty="0"/>
                  <a:t>第</a:t>
                </a:r>
                <a:r>
                  <a:rPr lang="en-US" altLang="ja-JP" sz="2400" dirty="0"/>
                  <a:t>3.3</a:t>
                </a:r>
                <a:r>
                  <a:rPr lang="ja-JP" altLang="en-US" sz="2400" dirty="0"/>
                  <a:t>節</a:t>
                </a:r>
                <a:r>
                  <a:rPr lang="en-US" altLang="ja-JP" sz="2400" dirty="0"/>
                  <a:t>(</a:t>
                </a:r>
                <a:r>
                  <a:rPr lang="ja-JP" altLang="en-US" sz="2400" dirty="0"/>
                  <a:t>磁束の量子化</a:t>
                </a:r>
                <a:r>
                  <a:rPr lang="en-US" altLang="ja-JP" sz="2400" dirty="0"/>
                  <a:t>)</a:t>
                </a:r>
                <a:r>
                  <a:rPr lang="ja-JP" altLang="en-US" sz="2400" dirty="0"/>
                  <a:t>で見た超伝導リングと本質的に同じ。</a:t>
                </a:r>
                <a:endParaRPr lang="en-US" altLang="ja-JP" sz="2400" dirty="0"/>
              </a:p>
              <a:p>
                <a:r>
                  <a:rPr lang="ja-JP" altLang="en-US" sz="2400" b="1" dirty="0">
                    <a:solidFill>
                      <a:srgbClr val="FF0000"/>
                    </a:solidFill>
                  </a:rPr>
                  <a:t>渦糸の磁束も</a:t>
                </a:r>
                <a14:m>
                  <m:oMath xmlns:m="http://schemas.openxmlformats.org/officeDocument/2006/math">
                    <m:r>
                      <a:rPr lang="en-US" altLang="ja-JP" sz="2400" b="1" i="1" dirty="0" smtClean="0">
                        <a:solidFill>
                          <a:srgbClr val="FF0000"/>
                        </a:solidFill>
                        <a:latin typeface="Cambria Math" panose="02040503050406030204" pitchFamily="18" charset="0"/>
                      </a:rPr>
                      <m:t>𝝓</m:t>
                    </m:r>
                    <m:r>
                      <a:rPr lang="en-US" altLang="ja-JP" sz="2400" b="1" i="1" dirty="0" smtClean="0">
                        <a:solidFill>
                          <a:srgbClr val="FF0000"/>
                        </a:solidFill>
                        <a:latin typeface="Cambria Math" panose="02040503050406030204" pitchFamily="18" charset="0"/>
                      </a:rPr>
                      <m:t>=</m:t>
                    </m:r>
                    <m:r>
                      <a:rPr lang="en-US" altLang="ja-JP" sz="2400" b="1" i="1" dirty="0" smtClean="0">
                        <a:solidFill>
                          <a:srgbClr val="FF0000"/>
                        </a:solidFill>
                        <a:latin typeface="Cambria Math" panose="02040503050406030204" pitchFamily="18" charset="0"/>
                      </a:rPr>
                      <m:t>𝒏</m:t>
                    </m:r>
                    <m:sSub>
                      <m:sSubPr>
                        <m:ctrlPr>
                          <a:rPr lang="en-US" altLang="ja-JP" sz="2400" b="1" i="1" dirty="0" smtClean="0">
                            <a:solidFill>
                              <a:srgbClr val="FF0000"/>
                            </a:solidFill>
                            <a:latin typeface="Cambria Math" panose="02040503050406030204" pitchFamily="18" charset="0"/>
                          </a:rPr>
                        </m:ctrlPr>
                      </m:sSubPr>
                      <m:e>
                        <m:r>
                          <a:rPr lang="en-US" altLang="ja-JP" sz="2400" b="1" i="1" dirty="0" smtClean="0">
                            <a:solidFill>
                              <a:srgbClr val="FF0000"/>
                            </a:solidFill>
                            <a:latin typeface="Cambria Math" panose="02040503050406030204" pitchFamily="18" charset="0"/>
                          </a:rPr>
                          <m:t>𝝓</m:t>
                        </m:r>
                      </m:e>
                      <m:sub>
                        <m:r>
                          <a:rPr lang="en-US" altLang="ja-JP" sz="2400" b="1" i="1" dirty="0" smtClean="0">
                            <a:solidFill>
                              <a:srgbClr val="FF0000"/>
                            </a:solidFill>
                            <a:latin typeface="Cambria Math" panose="02040503050406030204" pitchFamily="18" charset="0"/>
                          </a:rPr>
                          <m:t>𝟎</m:t>
                        </m:r>
                      </m:sub>
                    </m:sSub>
                  </m:oMath>
                </a14:m>
                <a:r>
                  <a:rPr lang="en-US" altLang="ja-JP" sz="2400" b="1" dirty="0">
                    <a:solidFill>
                      <a:srgbClr val="FF0000"/>
                    </a:solidFill>
                  </a:rPr>
                  <a:t>  (n=1,2,3,…)</a:t>
                </a:r>
                <a:r>
                  <a:rPr lang="ja-JP" altLang="en-US" sz="2400" b="1" dirty="0">
                    <a:solidFill>
                      <a:srgbClr val="FF0000"/>
                    </a:solidFill>
                  </a:rPr>
                  <a:t>に量子化される</a:t>
                </a:r>
                <a:r>
                  <a:rPr lang="ja-JP" altLang="en-US" sz="2400" dirty="0"/>
                  <a:t>。</a:t>
                </a:r>
                <a:endParaRPr lang="en-US" altLang="ja-JP" sz="2400" dirty="0"/>
              </a:p>
              <a:p>
                <a:endParaRPr lang="en-US" altLang="ja-JP" sz="2400" dirty="0"/>
              </a:p>
              <a:p>
                <a:r>
                  <a:rPr lang="ja-JP" altLang="en-US" sz="2400" dirty="0"/>
                  <a:t>では、</a:t>
                </a:r>
                <a:r>
                  <a:rPr lang="ja-JP" altLang="en-US" sz="2800" b="1" dirty="0"/>
                  <a:t>その渦糸のエネルギーはどの程度か？</a:t>
                </a:r>
                <a:endParaRPr lang="ja-JP" altLang="en-US" sz="2400" b="1" dirty="0"/>
              </a:p>
            </p:txBody>
          </p:sp>
        </mc:Choice>
        <mc:Fallback xmlns="">
          <p:sp>
            <p:nvSpPr>
              <p:cNvPr id="4" name="テキスト ボックス 3">
                <a:extLst>
                  <a:ext uri="{FF2B5EF4-FFF2-40B4-BE49-F238E27FC236}">
                    <a16:creationId xmlns:a16="http://schemas.microsoft.com/office/drawing/2014/main" id="{F623B95A-5ECB-582B-2CD2-F059CC82D16E}"/>
                  </a:ext>
                </a:extLst>
              </p:cNvPr>
              <p:cNvSpPr txBox="1">
                <a:spLocks noRot="1" noChangeAspect="1" noMove="1" noResize="1" noEditPoints="1" noAdjustHandles="1" noChangeArrowheads="1" noChangeShapeType="1" noTextEdit="1"/>
              </p:cNvSpPr>
              <p:nvPr/>
            </p:nvSpPr>
            <p:spPr>
              <a:xfrm>
                <a:off x="25724" y="3429000"/>
                <a:ext cx="7967033" cy="2000548"/>
              </a:xfrm>
              <a:prstGeom prst="rect">
                <a:avLst/>
              </a:prstGeom>
              <a:blipFill>
                <a:blip r:embed="rId3"/>
                <a:stretch>
                  <a:fillRect l="-1148" t="-2439" b="-7317"/>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DEFAF9CD-BDEE-050A-946D-65D9171A4B22}"/>
              </a:ext>
            </a:extLst>
          </p:cNvPr>
          <p:cNvSpPr txBox="1"/>
          <p:nvPr/>
        </p:nvSpPr>
        <p:spPr>
          <a:xfrm>
            <a:off x="1" y="970865"/>
            <a:ext cx="8319470" cy="1938992"/>
          </a:xfrm>
          <a:prstGeom prst="rect">
            <a:avLst/>
          </a:prstGeom>
          <a:noFill/>
        </p:spPr>
        <p:txBody>
          <a:bodyPr wrap="square">
            <a:spAutoFit/>
          </a:bodyPr>
          <a:lstStyle/>
          <a:p>
            <a:r>
              <a:rPr lang="en-US" altLang="ja-JP" sz="2400" dirty="0"/>
              <a:t>type II</a:t>
            </a:r>
            <a:r>
              <a:rPr lang="ja-JP" altLang="en-US" sz="2400" dirty="0"/>
              <a:t>超伝導では、</a:t>
            </a:r>
            <a:r>
              <a:rPr lang="ja-JP" altLang="en-US" sz="2400" b="1" dirty="0"/>
              <a:t>外部磁場を大きくしていくと、その内部に磁束を伴う糸状の常伝導領域（渦糸と呼ばれる）の形で磁束の部分的な侵入を受けいれ、磁場のエネルギーを安定化</a:t>
            </a:r>
            <a:r>
              <a:rPr lang="ja-JP" altLang="en-US" sz="2400" dirty="0"/>
              <a:t>させる。ここでは実験事実として受け入れることにする。</a:t>
            </a:r>
            <a:endParaRPr lang="en-US" altLang="ja-JP" sz="2400" dirty="0"/>
          </a:p>
        </p:txBody>
      </p:sp>
      <p:pic>
        <p:nvPicPr>
          <p:cNvPr id="20" name="図 19">
            <a:extLst>
              <a:ext uri="{FF2B5EF4-FFF2-40B4-BE49-F238E27FC236}">
                <a16:creationId xmlns:a16="http://schemas.microsoft.com/office/drawing/2014/main" id="{2D581C24-E712-5921-4957-BE626BA2C202}"/>
              </a:ext>
            </a:extLst>
          </p:cNvPr>
          <p:cNvPicPr>
            <a:picLocks noChangeAspect="1"/>
          </p:cNvPicPr>
          <p:nvPr/>
        </p:nvPicPr>
        <p:blipFill>
          <a:blip r:embed="rId4"/>
          <a:stretch>
            <a:fillRect/>
          </a:stretch>
        </p:blipFill>
        <p:spPr>
          <a:xfrm>
            <a:off x="8239958" y="82690"/>
            <a:ext cx="3872530" cy="2727426"/>
          </a:xfrm>
          <a:prstGeom prst="rect">
            <a:avLst/>
          </a:prstGeom>
        </p:spPr>
      </p:pic>
      <p:pic>
        <p:nvPicPr>
          <p:cNvPr id="21" name="図 20">
            <a:extLst>
              <a:ext uri="{FF2B5EF4-FFF2-40B4-BE49-F238E27FC236}">
                <a16:creationId xmlns:a16="http://schemas.microsoft.com/office/drawing/2014/main" id="{FC0E6601-B8BC-5CD3-840B-C251D87804CF}"/>
              </a:ext>
            </a:extLst>
          </p:cNvPr>
          <p:cNvPicPr>
            <a:picLocks noChangeAspect="1"/>
          </p:cNvPicPr>
          <p:nvPr/>
        </p:nvPicPr>
        <p:blipFill>
          <a:blip r:embed="rId5"/>
          <a:stretch>
            <a:fillRect/>
          </a:stretch>
        </p:blipFill>
        <p:spPr>
          <a:xfrm>
            <a:off x="8910873" y="4973551"/>
            <a:ext cx="2361314" cy="1338889"/>
          </a:xfrm>
          <a:prstGeom prst="rect">
            <a:avLst/>
          </a:prstGeom>
        </p:spPr>
      </p:pic>
      <p:sp>
        <p:nvSpPr>
          <p:cNvPr id="22" name="矢印: 上下 21">
            <a:extLst>
              <a:ext uri="{FF2B5EF4-FFF2-40B4-BE49-F238E27FC236}">
                <a16:creationId xmlns:a16="http://schemas.microsoft.com/office/drawing/2014/main" id="{751C7BBA-9078-A3A7-52C1-5254C9F21561}"/>
              </a:ext>
            </a:extLst>
          </p:cNvPr>
          <p:cNvSpPr/>
          <p:nvPr/>
        </p:nvSpPr>
        <p:spPr>
          <a:xfrm>
            <a:off x="9541565" y="2909857"/>
            <a:ext cx="1282148" cy="1791352"/>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27606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B794A95-1713-9D02-142F-4162C5264290}"/>
              </a:ext>
            </a:extLst>
          </p:cNvPr>
          <p:cNvSpPr txBox="1"/>
          <p:nvPr/>
        </p:nvSpPr>
        <p:spPr>
          <a:xfrm>
            <a:off x="26577" y="693060"/>
            <a:ext cx="1495922" cy="707886"/>
          </a:xfrm>
          <a:prstGeom prst="rect">
            <a:avLst/>
          </a:prstGeom>
          <a:noFill/>
          <a:ln w="25400">
            <a:solidFill>
              <a:schemeClr val="tx1"/>
            </a:solidFill>
          </a:ln>
        </p:spPr>
        <p:txBody>
          <a:bodyPr wrap="none" rtlCol="0">
            <a:spAutoFit/>
          </a:bodyPr>
          <a:lstStyle/>
          <a:p>
            <a:r>
              <a:rPr kumimoji="1" lang="ja-JP" altLang="en-US" sz="4000" dirty="0"/>
              <a:t>問題</a:t>
            </a:r>
            <a:r>
              <a:rPr lang="en-US" altLang="ja-JP" sz="4000" dirty="0"/>
              <a:t>4</a:t>
            </a:r>
            <a:endParaRPr kumimoji="1" lang="ja-JP" altLang="en-US" sz="4000"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DCB5B1CF-0932-23DE-2B6A-44151FA706B5}"/>
                  </a:ext>
                </a:extLst>
              </p:cNvPr>
              <p:cNvSpPr txBox="1"/>
              <p:nvPr/>
            </p:nvSpPr>
            <p:spPr>
              <a:xfrm>
                <a:off x="25724" y="41659"/>
                <a:ext cx="2950940" cy="400110"/>
              </a:xfrm>
              <a:prstGeom prst="rect">
                <a:avLst/>
              </a:prstGeom>
              <a:noFill/>
              <a:ln>
                <a:solidFill>
                  <a:schemeClr val="tx1"/>
                </a:solidFill>
              </a:ln>
            </p:spPr>
            <p:txBody>
              <a:bodyPr wrap="square">
                <a:spAutoFit/>
              </a:bodyPr>
              <a:lstStyle/>
              <a:p>
                <a:pPr algn="ctr"/>
                <a:r>
                  <a:rPr lang="en-US" altLang="ja-JP" sz="2000" b="1" dirty="0"/>
                  <a:t>3.5 </a:t>
                </a:r>
                <a:r>
                  <a:rPr lang="ja-JP" altLang="en-US" sz="2000" b="1" dirty="0"/>
                  <a:t>下部臨界磁場 </a:t>
                </a:r>
                <a14:m>
                  <m:oMath xmlns:m="http://schemas.openxmlformats.org/officeDocument/2006/math">
                    <m:sSub>
                      <m:sSubPr>
                        <m:ctrlPr>
                          <a:rPr lang="en-US" altLang="ja-JP" sz="2000" b="1" i="1" smtClean="0">
                            <a:latin typeface="Cambria Math" panose="02040503050406030204" pitchFamily="18" charset="0"/>
                          </a:rPr>
                        </m:ctrlPr>
                      </m:sSubPr>
                      <m:e>
                        <m:r>
                          <a:rPr lang="en-US" altLang="ja-JP" sz="2000" b="1" i="1" smtClean="0">
                            <a:latin typeface="Cambria Math" panose="02040503050406030204" pitchFamily="18" charset="0"/>
                          </a:rPr>
                          <m:t>𝑩</m:t>
                        </m:r>
                      </m:e>
                      <m:sub>
                        <m:r>
                          <a:rPr lang="en-US" altLang="ja-JP" sz="2000" b="1" i="1" smtClean="0">
                            <a:latin typeface="Cambria Math" panose="02040503050406030204" pitchFamily="18" charset="0"/>
                          </a:rPr>
                          <m:t>𝒄</m:t>
                        </m:r>
                        <m:r>
                          <a:rPr lang="en-US" altLang="ja-JP" sz="2000" b="1" i="1" smtClean="0">
                            <a:latin typeface="Cambria Math" panose="02040503050406030204" pitchFamily="18" charset="0"/>
                          </a:rPr>
                          <m:t>𝟏</m:t>
                        </m:r>
                      </m:sub>
                    </m:sSub>
                  </m:oMath>
                </a14:m>
                <a:endParaRPr kumimoji="1" lang="en-US" altLang="ja-JP" sz="2000" b="1" dirty="0"/>
              </a:p>
            </p:txBody>
          </p:sp>
        </mc:Choice>
        <mc:Fallback xmlns="">
          <p:sp>
            <p:nvSpPr>
              <p:cNvPr id="3" name="テキスト ボックス 2">
                <a:extLst>
                  <a:ext uri="{FF2B5EF4-FFF2-40B4-BE49-F238E27FC236}">
                    <a16:creationId xmlns:a16="http://schemas.microsoft.com/office/drawing/2014/main" id="{DCB5B1CF-0932-23DE-2B6A-44151FA706B5}"/>
                  </a:ext>
                </a:extLst>
              </p:cNvPr>
              <p:cNvSpPr txBox="1">
                <a:spLocks noRot="1" noChangeAspect="1" noMove="1" noResize="1" noEditPoints="1" noAdjustHandles="1" noChangeArrowheads="1" noChangeShapeType="1" noTextEdit="1"/>
              </p:cNvSpPr>
              <p:nvPr/>
            </p:nvSpPr>
            <p:spPr>
              <a:xfrm>
                <a:off x="25724" y="41659"/>
                <a:ext cx="2950940" cy="400110"/>
              </a:xfrm>
              <a:prstGeom prst="rect">
                <a:avLst/>
              </a:prstGeom>
              <a:blipFill>
                <a:blip r:embed="rId2"/>
                <a:stretch>
                  <a:fillRect t="-5970" b="-26866"/>
                </a:stretch>
              </a:blipFill>
              <a:ln>
                <a:solidFill>
                  <a:schemeClr val="tx1"/>
                </a:solidFill>
              </a:ln>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FCA25257-C312-059E-86D4-25796650215C}"/>
              </a:ext>
            </a:extLst>
          </p:cNvPr>
          <p:cNvSpPr txBox="1"/>
          <p:nvPr/>
        </p:nvSpPr>
        <p:spPr>
          <a:xfrm>
            <a:off x="1833769" y="785393"/>
            <a:ext cx="5769665" cy="523220"/>
          </a:xfrm>
          <a:prstGeom prst="rect">
            <a:avLst/>
          </a:prstGeom>
          <a:noFill/>
        </p:spPr>
        <p:txBody>
          <a:bodyPr wrap="square">
            <a:spAutoFit/>
          </a:bodyPr>
          <a:lstStyle/>
          <a:p>
            <a:r>
              <a:rPr lang="ja-JP" altLang="en-US" sz="2800" dirty="0"/>
              <a:t>渦糸のエネルギーを見積もろう</a:t>
            </a:r>
          </a:p>
        </p:txBody>
      </p:sp>
      <p:sp>
        <p:nvSpPr>
          <p:cNvPr id="6" name="楕円 5">
            <a:extLst>
              <a:ext uri="{FF2B5EF4-FFF2-40B4-BE49-F238E27FC236}">
                <a16:creationId xmlns:a16="http://schemas.microsoft.com/office/drawing/2014/main" id="{8F7C2383-8BA8-FEA9-43CD-9A63AF6F97C5}"/>
              </a:ext>
            </a:extLst>
          </p:cNvPr>
          <p:cNvSpPr/>
          <p:nvPr/>
        </p:nvSpPr>
        <p:spPr>
          <a:xfrm>
            <a:off x="10291343" y="985264"/>
            <a:ext cx="362432" cy="184817"/>
          </a:xfrm>
          <a:prstGeom prst="ellips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8C436E1B-B88B-83B2-3F09-526D802ED157}"/>
              </a:ext>
            </a:extLst>
          </p:cNvPr>
          <p:cNvCxnSpPr>
            <a:stCxn id="6" idx="2"/>
          </p:cNvCxnSpPr>
          <p:nvPr/>
        </p:nvCxnSpPr>
        <p:spPr>
          <a:xfrm>
            <a:off x="10291343" y="1077673"/>
            <a:ext cx="0" cy="2188878"/>
          </a:xfrm>
          <a:prstGeom prst="line">
            <a:avLst/>
          </a:prstGeom>
          <a:ln w="190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FE89D59A-7326-FE7D-1C5D-A545627297FF}"/>
              </a:ext>
            </a:extLst>
          </p:cNvPr>
          <p:cNvCxnSpPr/>
          <p:nvPr/>
        </p:nvCxnSpPr>
        <p:spPr>
          <a:xfrm>
            <a:off x="10653775" y="1116862"/>
            <a:ext cx="0" cy="2188879"/>
          </a:xfrm>
          <a:prstGeom prst="line">
            <a:avLst/>
          </a:prstGeom>
          <a:ln w="190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3E53456C-59EA-F45C-C8E0-A828B398DAE2}"/>
              </a:ext>
            </a:extLst>
          </p:cNvPr>
          <p:cNvSpPr/>
          <p:nvPr/>
        </p:nvSpPr>
        <p:spPr>
          <a:xfrm>
            <a:off x="10291343" y="3140122"/>
            <a:ext cx="362432" cy="184817"/>
          </a:xfrm>
          <a:prstGeom prst="ellipse">
            <a:avLst/>
          </a:prstGeom>
          <a:noFill/>
          <a:ln w="1905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704DC977-A45E-0C2F-2479-F808ADA46BF7}"/>
              </a:ext>
            </a:extLst>
          </p:cNvPr>
          <p:cNvSpPr/>
          <p:nvPr/>
        </p:nvSpPr>
        <p:spPr>
          <a:xfrm>
            <a:off x="9644125" y="673047"/>
            <a:ext cx="1665369" cy="84923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C79E0786-0420-3ED0-8520-7D691D7B0EC3}"/>
              </a:ext>
            </a:extLst>
          </p:cNvPr>
          <p:cNvCxnSpPr>
            <a:cxnSpLocks/>
          </p:cNvCxnSpPr>
          <p:nvPr/>
        </p:nvCxnSpPr>
        <p:spPr>
          <a:xfrm>
            <a:off x="9747922" y="1306254"/>
            <a:ext cx="54994" cy="65324"/>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3AEAFDC9-CA18-96CF-1ED0-E16A62F79C50}"/>
              </a:ext>
            </a:extLst>
          </p:cNvPr>
          <p:cNvSpPr/>
          <p:nvPr/>
        </p:nvSpPr>
        <p:spPr>
          <a:xfrm>
            <a:off x="9644125" y="1692247"/>
            <a:ext cx="1665369" cy="84923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66CBA222-3D54-5A9B-BF0D-C7EE55B03677}"/>
              </a:ext>
            </a:extLst>
          </p:cNvPr>
          <p:cNvCxnSpPr>
            <a:cxnSpLocks/>
          </p:cNvCxnSpPr>
          <p:nvPr/>
        </p:nvCxnSpPr>
        <p:spPr>
          <a:xfrm>
            <a:off x="9747922" y="2325454"/>
            <a:ext cx="54994" cy="65324"/>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4" name="楕円 13">
            <a:extLst>
              <a:ext uri="{FF2B5EF4-FFF2-40B4-BE49-F238E27FC236}">
                <a16:creationId xmlns:a16="http://schemas.microsoft.com/office/drawing/2014/main" id="{F1F52FA5-E88B-B218-B4B2-5CB4114F2ACF}"/>
              </a:ext>
            </a:extLst>
          </p:cNvPr>
          <p:cNvSpPr/>
          <p:nvPr/>
        </p:nvSpPr>
        <p:spPr>
          <a:xfrm>
            <a:off x="9644125" y="2799448"/>
            <a:ext cx="1665369" cy="84923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F2B9F384-2C54-63FE-5AC2-BE5322AE9F9A}"/>
              </a:ext>
            </a:extLst>
          </p:cNvPr>
          <p:cNvCxnSpPr>
            <a:cxnSpLocks/>
          </p:cNvCxnSpPr>
          <p:nvPr/>
        </p:nvCxnSpPr>
        <p:spPr>
          <a:xfrm>
            <a:off x="9747922" y="3432655"/>
            <a:ext cx="54994" cy="65324"/>
          </a:xfrm>
          <a:prstGeom prst="straightConnector1">
            <a:avLst/>
          </a:prstGeom>
          <a:ln w="34925">
            <a:solidFill>
              <a:srgbClr val="00B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889AF631-2611-9C12-3606-FA6B61C22FA1}"/>
                  </a:ext>
                </a:extLst>
              </p:cNvPr>
              <p:cNvSpPr/>
              <p:nvPr/>
            </p:nvSpPr>
            <p:spPr>
              <a:xfrm>
                <a:off x="9470828" y="3383158"/>
                <a:ext cx="3738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2400" b="1" i="1" smtClean="0">
                          <a:solidFill>
                            <a:srgbClr val="00B050"/>
                          </a:solidFill>
                          <a:latin typeface="Cambria Math" panose="02040503050406030204" pitchFamily="18" charset="0"/>
                          <a:ea typeface="Cambria Math" panose="02040503050406030204" pitchFamily="18" charset="0"/>
                        </a:rPr>
                        <m:t>𝒋</m:t>
                      </m:r>
                    </m:oMath>
                  </m:oMathPara>
                </a14:m>
                <a:endParaRPr lang="ja-JP" altLang="en-US" sz="2400" dirty="0">
                  <a:solidFill>
                    <a:srgbClr val="00B050"/>
                  </a:solidFill>
                </a:endParaRPr>
              </a:p>
            </p:txBody>
          </p:sp>
        </mc:Choice>
        <mc:Fallback xmlns="">
          <p:sp>
            <p:nvSpPr>
              <p:cNvPr id="16" name="正方形/長方形 15">
                <a:extLst>
                  <a:ext uri="{FF2B5EF4-FFF2-40B4-BE49-F238E27FC236}">
                    <a16:creationId xmlns:a16="http://schemas.microsoft.com/office/drawing/2014/main" id="{889AF631-2611-9C12-3606-FA6B61C22FA1}"/>
                  </a:ext>
                </a:extLst>
              </p:cNvPr>
              <p:cNvSpPr>
                <a:spLocks noRot="1" noChangeAspect="1" noMove="1" noResize="1" noEditPoints="1" noAdjustHandles="1" noChangeArrowheads="1" noChangeShapeType="1" noTextEdit="1"/>
              </p:cNvSpPr>
              <p:nvPr/>
            </p:nvSpPr>
            <p:spPr>
              <a:xfrm>
                <a:off x="9470828" y="3383158"/>
                <a:ext cx="373820" cy="461665"/>
              </a:xfrm>
              <a:prstGeom prst="rect">
                <a:avLst/>
              </a:prstGeom>
              <a:blipFill>
                <a:blip r:embed="rId3"/>
                <a:stretch>
                  <a:fillRect l="-3279" r="-3279" b="-14474"/>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DBB9C3C6-646E-5A6A-2485-44EE613D8984}"/>
              </a:ext>
            </a:extLst>
          </p:cNvPr>
          <p:cNvCxnSpPr/>
          <p:nvPr/>
        </p:nvCxnSpPr>
        <p:spPr>
          <a:xfrm flipV="1">
            <a:off x="10223984" y="417113"/>
            <a:ext cx="0" cy="2876072"/>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E74A7E91-D9A9-F57B-F166-03C317BCA288}"/>
              </a:ext>
            </a:extLst>
          </p:cNvPr>
          <p:cNvCxnSpPr/>
          <p:nvPr/>
        </p:nvCxnSpPr>
        <p:spPr>
          <a:xfrm flipV="1">
            <a:off x="10704858" y="391955"/>
            <a:ext cx="0" cy="2876072"/>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DFA2C382-918F-3ED3-6D1D-FC6F39D0D769}"/>
              </a:ext>
            </a:extLst>
          </p:cNvPr>
          <p:cNvCxnSpPr/>
          <p:nvPr/>
        </p:nvCxnSpPr>
        <p:spPr>
          <a:xfrm flipV="1">
            <a:off x="11017058" y="651940"/>
            <a:ext cx="0" cy="2614611"/>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83A19977-2A5B-E06D-B5B2-7417A9A34F7B}"/>
              </a:ext>
            </a:extLst>
          </p:cNvPr>
          <p:cNvCxnSpPr/>
          <p:nvPr/>
        </p:nvCxnSpPr>
        <p:spPr>
          <a:xfrm flipV="1">
            <a:off x="11352822" y="889632"/>
            <a:ext cx="0" cy="2376919"/>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85C53A2C-9D78-90E0-F035-9A05117C492B}"/>
              </a:ext>
            </a:extLst>
          </p:cNvPr>
          <p:cNvCxnSpPr/>
          <p:nvPr/>
        </p:nvCxnSpPr>
        <p:spPr>
          <a:xfrm flipV="1">
            <a:off x="11718285" y="1302156"/>
            <a:ext cx="0" cy="1964395"/>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5EBB361E-B1CA-5C43-2FCF-53F39C0575CF}"/>
              </a:ext>
            </a:extLst>
          </p:cNvPr>
          <p:cNvCxnSpPr/>
          <p:nvPr/>
        </p:nvCxnSpPr>
        <p:spPr>
          <a:xfrm flipV="1">
            <a:off x="9899950" y="653418"/>
            <a:ext cx="0" cy="2614611"/>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C7C7323E-0379-8BC7-CD0C-9B295326AECA}"/>
              </a:ext>
            </a:extLst>
          </p:cNvPr>
          <p:cNvCxnSpPr/>
          <p:nvPr/>
        </p:nvCxnSpPr>
        <p:spPr>
          <a:xfrm flipV="1">
            <a:off x="9534375" y="882232"/>
            <a:ext cx="0" cy="2376919"/>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4BD5FA21-3D74-EAF4-5AD4-C736D73F6681}"/>
              </a:ext>
            </a:extLst>
          </p:cNvPr>
          <p:cNvCxnSpPr/>
          <p:nvPr/>
        </p:nvCxnSpPr>
        <p:spPr>
          <a:xfrm flipV="1">
            <a:off x="9145235" y="1294756"/>
            <a:ext cx="0" cy="1964395"/>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09AD5957-1254-7F6D-7AD2-703835B6E150}"/>
                  </a:ext>
                </a:extLst>
              </p:cNvPr>
              <p:cNvSpPr/>
              <p:nvPr/>
            </p:nvSpPr>
            <p:spPr>
              <a:xfrm>
                <a:off x="8891735" y="833091"/>
                <a:ext cx="47641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2400" b="1" i="1">
                          <a:latin typeface="Cambria Math" panose="02040503050406030204" pitchFamily="18" charset="0"/>
                          <a:ea typeface="Cambria Math" panose="02040503050406030204" pitchFamily="18" charset="0"/>
                        </a:rPr>
                        <m:t>𝑩</m:t>
                      </m:r>
                    </m:oMath>
                  </m:oMathPara>
                </a14:m>
                <a:endParaRPr lang="ja-JP" altLang="en-US" sz="2400" dirty="0"/>
              </a:p>
            </p:txBody>
          </p:sp>
        </mc:Choice>
        <mc:Fallback xmlns="">
          <p:sp>
            <p:nvSpPr>
              <p:cNvPr id="25" name="正方形/長方形 24">
                <a:extLst>
                  <a:ext uri="{FF2B5EF4-FFF2-40B4-BE49-F238E27FC236}">
                    <a16:creationId xmlns:a16="http://schemas.microsoft.com/office/drawing/2014/main" id="{09AD5957-1254-7F6D-7AD2-703835B6E150}"/>
                  </a:ext>
                </a:extLst>
              </p:cNvPr>
              <p:cNvSpPr>
                <a:spLocks noRot="1" noChangeAspect="1" noMove="1" noResize="1" noEditPoints="1" noAdjustHandles="1" noChangeArrowheads="1" noChangeShapeType="1" noTextEdit="1"/>
              </p:cNvSpPr>
              <p:nvPr/>
            </p:nvSpPr>
            <p:spPr>
              <a:xfrm>
                <a:off x="8891735" y="833091"/>
                <a:ext cx="476412" cy="461665"/>
              </a:xfrm>
              <a:prstGeom prst="rect">
                <a:avLst/>
              </a:prstGeom>
              <a:blipFill>
                <a:blip r:embed="rId4"/>
                <a:stretch>
                  <a:fillRect/>
                </a:stretch>
              </a:blipFill>
            </p:spPr>
            <p:txBody>
              <a:bodyPr/>
              <a:lstStyle/>
              <a:p>
                <a:r>
                  <a:rPr lang="ja-JP" altLang="en-US">
                    <a:noFill/>
                  </a:rPr>
                  <a:t> </a:t>
                </a:r>
              </a:p>
            </p:txBody>
          </p:sp>
        </mc:Fallback>
      </mc:AlternateContent>
      <p:sp>
        <p:nvSpPr>
          <p:cNvPr id="26" name="楕円 25">
            <a:extLst>
              <a:ext uri="{FF2B5EF4-FFF2-40B4-BE49-F238E27FC236}">
                <a16:creationId xmlns:a16="http://schemas.microsoft.com/office/drawing/2014/main" id="{CCAC0801-BD18-88A0-16B8-7291571D5D8F}"/>
              </a:ext>
            </a:extLst>
          </p:cNvPr>
          <p:cNvSpPr/>
          <p:nvPr/>
        </p:nvSpPr>
        <p:spPr>
          <a:xfrm>
            <a:off x="9644125" y="2796415"/>
            <a:ext cx="1665369" cy="84923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9B358C5-19B8-45DD-878D-6D161DAFE148}"/>
                  </a:ext>
                </a:extLst>
              </p:cNvPr>
              <p:cNvSpPr txBox="1"/>
              <p:nvPr/>
            </p:nvSpPr>
            <p:spPr>
              <a:xfrm>
                <a:off x="418832" y="2065820"/>
                <a:ext cx="7411148" cy="2677656"/>
              </a:xfrm>
              <a:prstGeom prst="rect">
                <a:avLst/>
              </a:prstGeom>
              <a:noFill/>
            </p:spPr>
            <p:txBody>
              <a:bodyPr wrap="square">
                <a:spAutoFit/>
              </a:bodyPr>
              <a:lstStyle/>
              <a:p>
                <a:r>
                  <a:rPr lang="en-US" altLang="ja-JP" sz="2400" dirty="0"/>
                  <a:t>(1) </a:t>
                </a:r>
                <a:r>
                  <a:rPr lang="ja-JP" altLang="en-US" sz="2400" dirty="0"/>
                  <a:t>ひとまず、渦糸が持つ磁束を</a:t>
                </a:r>
                <a14:m>
                  <m:oMath xmlns:m="http://schemas.openxmlformats.org/officeDocument/2006/math">
                    <m:r>
                      <a:rPr lang="en-US" altLang="ja-JP" sz="2400" b="1" i="1" dirty="0" smtClean="0">
                        <a:solidFill>
                          <a:srgbClr val="FF0000"/>
                        </a:solidFill>
                        <a:latin typeface="Cambria Math" panose="02040503050406030204" pitchFamily="18" charset="0"/>
                      </a:rPr>
                      <m:t>𝝓</m:t>
                    </m:r>
                    <m:r>
                      <a:rPr lang="en-US" altLang="ja-JP" sz="2400" b="1" i="1" dirty="0" smtClean="0">
                        <a:solidFill>
                          <a:srgbClr val="FF0000"/>
                        </a:solidFill>
                        <a:latin typeface="Cambria Math" panose="02040503050406030204" pitchFamily="18" charset="0"/>
                      </a:rPr>
                      <m:t>=</m:t>
                    </m:r>
                    <m:r>
                      <a:rPr lang="en-US" altLang="ja-JP" sz="2400" b="1" i="1" dirty="0" smtClean="0">
                        <a:solidFill>
                          <a:srgbClr val="FF0000"/>
                        </a:solidFill>
                        <a:latin typeface="Cambria Math" panose="02040503050406030204" pitchFamily="18" charset="0"/>
                      </a:rPr>
                      <m:t>𝒏</m:t>
                    </m:r>
                    <m:sSub>
                      <m:sSubPr>
                        <m:ctrlPr>
                          <a:rPr lang="en-US" altLang="ja-JP" sz="2400" b="1" i="1" dirty="0" smtClean="0">
                            <a:solidFill>
                              <a:srgbClr val="FF0000"/>
                            </a:solidFill>
                            <a:latin typeface="Cambria Math" panose="02040503050406030204" pitchFamily="18" charset="0"/>
                          </a:rPr>
                        </m:ctrlPr>
                      </m:sSubPr>
                      <m:e>
                        <m:r>
                          <a:rPr lang="en-US" altLang="ja-JP" sz="2400" b="1" i="1" dirty="0" smtClean="0">
                            <a:solidFill>
                              <a:srgbClr val="FF0000"/>
                            </a:solidFill>
                            <a:latin typeface="Cambria Math" panose="02040503050406030204" pitchFamily="18" charset="0"/>
                          </a:rPr>
                          <m:t>𝝓</m:t>
                        </m:r>
                      </m:e>
                      <m:sub>
                        <m:r>
                          <a:rPr lang="en-US" altLang="ja-JP" sz="2400" b="1" i="1" dirty="0" smtClean="0">
                            <a:solidFill>
                              <a:srgbClr val="FF0000"/>
                            </a:solidFill>
                            <a:latin typeface="Cambria Math" panose="02040503050406030204" pitchFamily="18" charset="0"/>
                          </a:rPr>
                          <m:t>𝟎</m:t>
                        </m:r>
                      </m:sub>
                    </m:sSub>
                  </m:oMath>
                </a14:m>
                <a:r>
                  <a:rPr lang="en-US" altLang="ja-JP" sz="2400" b="1" dirty="0">
                    <a:solidFill>
                      <a:srgbClr val="FF0000"/>
                    </a:solidFill>
                  </a:rPr>
                  <a:t>  (n=1,2,3,…) </a:t>
                </a:r>
                <a:r>
                  <a:rPr lang="ja-JP" altLang="en-US" sz="2400" dirty="0">
                    <a:solidFill>
                      <a:srgbClr val="FF0000"/>
                    </a:solidFill>
                  </a:rPr>
                  <a:t>として、</a:t>
                </a:r>
                <a:r>
                  <a:rPr lang="en-US" altLang="ja-JP" sz="2400" dirty="0">
                    <a:solidFill>
                      <a:srgbClr val="FF0000"/>
                    </a:solidFill>
                  </a:rPr>
                  <a:t>n</a:t>
                </a:r>
                <a:r>
                  <a:rPr lang="ja-JP" altLang="en-US" sz="2400" dirty="0">
                    <a:solidFill>
                      <a:srgbClr val="FF0000"/>
                    </a:solidFill>
                  </a:rPr>
                  <a:t>の値は分からないものとし、</a:t>
                </a:r>
                <a:r>
                  <a:rPr lang="ja-JP" altLang="en-US" sz="2400" dirty="0"/>
                  <a:t>渦糸のエネルギーを見積もろう</a:t>
                </a:r>
                <a:endParaRPr lang="en-US" altLang="ja-JP" sz="2400" dirty="0"/>
              </a:p>
              <a:p>
                <a:pPr lvl="1"/>
                <a:r>
                  <a:rPr lang="ja-JP" altLang="en-US" sz="2400" b="1" dirty="0"/>
                  <a:t>ヒント</a:t>
                </a:r>
                <a:r>
                  <a:rPr lang="ja-JP" altLang="en-US" sz="2400" dirty="0"/>
                  <a:t>：渦糸の磁束もロンドン長</a:t>
                </a:r>
                <a:r>
                  <a:rPr lang="en-US" altLang="ja-JP" sz="2400" dirty="0"/>
                  <a:t>λ</a:t>
                </a:r>
                <a:r>
                  <a:rPr lang="ja-JP" altLang="en-US" sz="2400" dirty="0"/>
                  <a:t>程度の距離で減衰する（右図）。</a:t>
                </a:r>
                <a:endParaRPr lang="en-US" altLang="ja-JP" sz="2400" dirty="0"/>
              </a:p>
              <a:p>
                <a:endParaRPr lang="en-US" altLang="ja-JP" sz="2400" dirty="0"/>
              </a:p>
              <a:p>
                <a:r>
                  <a:rPr lang="en-US" altLang="ja-JP" sz="2400" dirty="0"/>
                  <a:t>(2) n=1</a:t>
                </a:r>
                <a:r>
                  <a:rPr lang="ja-JP" altLang="en-US" sz="2400" dirty="0"/>
                  <a:t>の場合と</a:t>
                </a:r>
                <a:r>
                  <a:rPr lang="en-US" altLang="ja-JP" sz="2400" dirty="0"/>
                  <a:t>n=2</a:t>
                </a:r>
                <a:r>
                  <a:rPr lang="ja-JP" altLang="en-US" sz="2400" dirty="0"/>
                  <a:t>の場合のエネルギーを比較せよ</a:t>
                </a:r>
                <a:endParaRPr lang="en-US" altLang="ja-JP" sz="2400" dirty="0"/>
              </a:p>
            </p:txBody>
          </p:sp>
        </mc:Choice>
        <mc:Fallback xmlns="">
          <p:sp>
            <p:nvSpPr>
              <p:cNvPr id="27" name="テキスト ボックス 26">
                <a:extLst>
                  <a:ext uri="{FF2B5EF4-FFF2-40B4-BE49-F238E27FC236}">
                    <a16:creationId xmlns:a16="http://schemas.microsoft.com/office/drawing/2014/main" id="{A9B358C5-19B8-45DD-878D-6D161DAFE148}"/>
                  </a:ext>
                </a:extLst>
              </p:cNvPr>
              <p:cNvSpPr txBox="1">
                <a:spLocks noRot="1" noChangeAspect="1" noMove="1" noResize="1" noEditPoints="1" noAdjustHandles="1" noChangeArrowheads="1" noChangeShapeType="1" noTextEdit="1"/>
              </p:cNvSpPr>
              <p:nvPr/>
            </p:nvSpPr>
            <p:spPr>
              <a:xfrm>
                <a:off x="418832" y="2065820"/>
                <a:ext cx="7411148" cy="2677656"/>
              </a:xfrm>
              <a:prstGeom prst="rect">
                <a:avLst/>
              </a:prstGeom>
              <a:blipFill>
                <a:blip r:embed="rId5"/>
                <a:stretch>
                  <a:fillRect l="-1317" t="-1822" r="-823" b="-4328"/>
                </a:stretch>
              </a:blipFill>
            </p:spPr>
            <p:txBody>
              <a:bodyPr/>
              <a:lstStyle/>
              <a:p>
                <a:r>
                  <a:rPr lang="ja-JP" altLang="en-US">
                    <a:noFill/>
                  </a:rPr>
                  <a:t> </a:t>
                </a:r>
              </a:p>
            </p:txBody>
          </p:sp>
        </mc:Fallback>
      </mc:AlternateContent>
      <p:cxnSp>
        <p:nvCxnSpPr>
          <p:cNvPr id="30" name="直線矢印コネクタ 29">
            <a:extLst>
              <a:ext uri="{FF2B5EF4-FFF2-40B4-BE49-F238E27FC236}">
                <a16:creationId xmlns:a16="http://schemas.microsoft.com/office/drawing/2014/main" id="{892A112F-A105-95A9-FB83-29FA6253603E}"/>
              </a:ext>
            </a:extLst>
          </p:cNvPr>
          <p:cNvCxnSpPr/>
          <p:nvPr/>
        </p:nvCxnSpPr>
        <p:spPr>
          <a:xfrm flipV="1">
            <a:off x="8790739" y="1877766"/>
            <a:ext cx="0" cy="1341708"/>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3C42E6FF-DE8D-A957-DE2D-D1247DEDFDFC}"/>
              </a:ext>
            </a:extLst>
          </p:cNvPr>
          <p:cNvCxnSpPr/>
          <p:nvPr/>
        </p:nvCxnSpPr>
        <p:spPr>
          <a:xfrm flipV="1">
            <a:off x="12042915" y="1910700"/>
            <a:ext cx="0" cy="1341708"/>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2" name="右中かっこ 31">
            <a:extLst>
              <a:ext uri="{FF2B5EF4-FFF2-40B4-BE49-F238E27FC236}">
                <a16:creationId xmlns:a16="http://schemas.microsoft.com/office/drawing/2014/main" id="{3FB022AD-F3FA-2DCD-DFEC-E35DF59CBAA3}"/>
              </a:ext>
            </a:extLst>
          </p:cNvPr>
          <p:cNvSpPr/>
          <p:nvPr/>
        </p:nvSpPr>
        <p:spPr>
          <a:xfrm rot="5400000">
            <a:off x="10208952" y="2183238"/>
            <a:ext cx="435224" cy="3520010"/>
          </a:xfrm>
          <a:prstGeom prst="rightBrace">
            <a:avLst>
              <a:gd name="adj1" fmla="val 67831"/>
              <a:gd name="adj2" fmla="val 50000"/>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D78AB10B-AE2B-D109-C502-CCF5174796D1}"/>
                  </a:ext>
                </a:extLst>
              </p:cNvPr>
              <p:cNvSpPr txBox="1"/>
              <p:nvPr/>
            </p:nvSpPr>
            <p:spPr>
              <a:xfrm>
                <a:off x="9845721" y="4203191"/>
                <a:ext cx="1436291" cy="861774"/>
              </a:xfrm>
              <a:prstGeom prst="rect">
                <a:avLst/>
              </a:prstGeom>
              <a:noFill/>
            </p:spPr>
            <p:txBody>
              <a:bodyPr wrap="none" lIns="0" tIns="0" rIns="0" bIns="0" rtlCol="0">
                <a:spAutoFit/>
              </a:bodyPr>
              <a:lstStyle/>
              <a:p>
                <a:pPr algn="ctr"/>
                <a:r>
                  <a:rPr lang="ja-JP" altLang="en-US" sz="2800" dirty="0">
                    <a:solidFill>
                      <a:srgbClr val="FF0000"/>
                    </a:solidFill>
                  </a:rPr>
                  <a:t>拡がりは</a:t>
                </a:r>
                <a:endParaRPr kumimoji="1" lang="en-US" altLang="ja-JP" sz="2800" b="0" i="1" dirty="0">
                  <a:solidFill>
                    <a:srgbClr val="FF0000"/>
                  </a:solidFill>
                  <a:latin typeface="Cambria Math" panose="02040503050406030204" pitchFamily="18" charset="0"/>
                </a:endParaRPr>
              </a:p>
              <a:p>
                <a:pPr algn="ctr"/>
                <a14:m>
                  <m:oMath xmlns:m="http://schemas.openxmlformats.org/officeDocument/2006/math">
                    <m:r>
                      <a:rPr kumimoji="1" lang="en-US" altLang="ja-JP" sz="2800" b="0" i="1" smtClean="0">
                        <a:solidFill>
                          <a:srgbClr val="FF0000"/>
                        </a:solidFill>
                        <a:latin typeface="Cambria Math" panose="02040503050406030204" pitchFamily="18" charset="0"/>
                      </a:rPr>
                      <m:t>𝜆</m:t>
                    </m:r>
                  </m:oMath>
                </a14:m>
                <a:r>
                  <a:rPr kumimoji="1" lang="ja-JP" altLang="en-US" sz="2800" dirty="0">
                    <a:solidFill>
                      <a:srgbClr val="FF0000"/>
                    </a:solidFill>
                  </a:rPr>
                  <a:t>程度</a:t>
                </a:r>
              </a:p>
            </p:txBody>
          </p:sp>
        </mc:Choice>
        <mc:Fallback xmlns="">
          <p:sp>
            <p:nvSpPr>
              <p:cNvPr id="33" name="テキスト ボックス 32">
                <a:extLst>
                  <a:ext uri="{FF2B5EF4-FFF2-40B4-BE49-F238E27FC236}">
                    <a16:creationId xmlns:a16="http://schemas.microsoft.com/office/drawing/2014/main" id="{D78AB10B-AE2B-D109-C502-CCF5174796D1}"/>
                  </a:ext>
                </a:extLst>
              </p:cNvPr>
              <p:cNvSpPr txBox="1">
                <a:spLocks noRot="1" noChangeAspect="1" noMove="1" noResize="1" noEditPoints="1" noAdjustHandles="1" noChangeArrowheads="1" noChangeShapeType="1" noTextEdit="1"/>
              </p:cNvSpPr>
              <p:nvPr/>
            </p:nvSpPr>
            <p:spPr>
              <a:xfrm>
                <a:off x="9845721" y="4203191"/>
                <a:ext cx="1436291" cy="861774"/>
              </a:xfrm>
              <a:prstGeom prst="rect">
                <a:avLst/>
              </a:prstGeom>
              <a:blipFill>
                <a:blip r:embed="rId6"/>
                <a:stretch>
                  <a:fillRect l="-14407" t="-11268" r="-13983" b="-2464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373724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4BB36D-E396-A6A3-97A9-B0F7D2B2294D}"/>
              </a:ext>
            </a:extLst>
          </p:cNvPr>
          <p:cNvSpPr txBox="1"/>
          <p:nvPr/>
        </p:nvSpPr>
        <p:spPr>
          <a:xfrm>
            <a:off x="26577" y="693060"/>
            <a:ext cx="2552302" cy="707886"/>
          </a:xfrm>
          <a:prstGeom prst="rect">
            <a:avLst/>
          </a:prstGeom>
          <a:noFill/>
          <a:ln w="25400">
            <a:solidFill>
              <a:schemeClr val="tx1"/>
            </a:solidFill>
          </a:ln>
        </p:spPr>
        <p:txBody>
          <a:bodyPr wrap="none" rtlCol="0">
            <a:spAutoFit/>
          </a:bodyPr>
          <a:lstStyle/>
          <a:p>
            <a:r>
              <a:rPr kumimoji="1" lang="ja-JP" altLang="en-US" sz="4000" dirty="0"/>
              <a:t>問題</a:t>
            </a:r>
            <a:r>
              <a:rPr lang="en-US" altLang="ja-JP" sz="4000" dirty="0"/>
              <a:t>4 (</a:t>
            </a:r>
            <a:r>
              <a:rPr lang="ja-JP" altLang="en-US" sz="4000" dirty="0"/>
              <a:t>解</a:t>
            </a:r>
            <a:r>
              <a:rPr lang="en-US" altLang="ja-JP" sz="4000" dirty="0"/>
              <a:t>)</a:t>
            </a:r>
            <a:endParaRPr kumimoji="1" lang="ja-JP" altLang="en-US" sz="4000"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1C587F3-4DE2-50E9-EB4B-993171425930}"/>
                  </a:ext>
                </a:extLst>
              </p:cNvPr>
              <p:cNvSpPr txBox="1"/>
              <p:nvPr/>
            </p:nvSpPr>
            <p:spPr>
              <a:xfrm>
                <a:off x="25724" y="41659"/>
                <a:ext cx="2950940" cy="400110"/>
              </a:xfrm>
              <a:prstGeom prst="rect">
                <a:avLst/>
              </a:prstGeom>
              <a:noFill/>
              <a:ln>
                <a:solidFill>
                  <a:schemeClr val="tx1"/>
                </a:solidFill>
              </a:ln>
            </p:spPr>
            <p:txBody>
              <a:bodyPr wrap="square">
                <a:spAutoFit/>
              </a:bodyPr>
              <a:lstStyle/>
              <a:p>
                <a:pPr algn="ctr"/>
                <a:r>
                  <a:rPr lang="en-US" altLang="ja-JP" sz="2000" b="1" dirty="0"/>
                  <a:t>3.5 </a:t>
                </a:r>
                <a:r>
                  <a:rPr lang="ja-JP" altLang="en-US" sz="2000" b="1" dirty="0"/>
                  <a:t>下部臨界磁場 </a:t>
                </a:r>
                <a14:m>
                  <m:oMath xmlns:m="http://schemas.openxmlformats.org/officeDocument/2006/math">
                    <m:sSub>
                      <m:sSubPr>
                        <m:ctrlPr>
                          <a:rPr lang="en-US" altLang="ja-JP" sz="2000" b="1" i="1" smtClean="0">
                            <a:latin typeface="Cambria Math" panose="02040503050406030204" pitchFamily="18" charset="0"/>
                          </a:rPr>
                        </m:ctrlPr>
                      </m:sSubPr>
                      <m:e>
                        <m:r>
                          <a:rPr lang="en-US" altLang="ja-JP" sz="2000" b="1" i="1" smtClean="0">
                            <a:latin typeface="Cambria Math" panose="02040503050406030204" pitchFamily="18" charset="0"/>
                          </a:rPr>
                          <m:t>𝑩</m:t>
                        </m:r>
                      </m:e>
                      <m:sub>
                        <m:r>
                          <a:rPr lang="en-US" altLang="ja-JP" sz="2000" b="1" i="1" smtClean="0">
                            <a:latin typeface="Cambria Math" panose="02040503050406030204" pitchFamily="18" charset="0"/>
                          </a:rPr>
                          <m:t>𝒄</m:t>
                        </m:r>
                        <m:r>
                          <a:rPr lang="en-US" altLang="ja-JP" sz="2000" b="1" i="1" smtClean="0">
                            <a:latin typeface="Cambria Math" panose="02040503050406030204" pitchFamily="18" charset="0"/>
                          </a:rPr>
                          <m:t>𝟏</m:t>
                        </m:r>
                      </m:sub>
                    </m:sSub>
                  </m:oMath>
                </a14:m>
                <a:endParaRPr kumimoji="1" lang="en-US" altLang="ja-JP" sz="2000" b="1" dirty="0"/>
              </a:p>
            </p:txBody>
          </p:sp>
        </mc:Choice>
        <mc:Fallback xmlns="">
          <p:sp>
            <p:nvSpPr>
              <p:cNvPr id="3" name="テキスト ボックス 2">
                <a:extLst>
                  <a:ext uri="{FF2B5EF4-FFF2-40B4-BE49-F238E27FC236}">
                    <a16:creationId xmlns:a16="http://schemas.microsoft.com/office/drawing/2014/main" id="{A1C587F3-4DE2-50E9-EB4B-993171425930}"/>
                  </a:ext>
                </a:extLst>
              </p:cNvPr>
              <p:cNvSpPr txBox="1">
                <a:spLocks noRot="1" noChangeAspect="1" noMove="1" noResize="1" noEditPoints="1" noAdjustHandles="1" noChangeArrowheads="1" noChangeShapeType="1" noTextEdit="1"/>
              </p:cNvSpPr>
              <p:nvPr/>
            </p:nvSpPr>
            <p:spPr>
              <a:xfrm>
                <a:off x="25724" y="41659"/>
                <a:ext cx="2950940" cy="400110"/>
              </a:xfrm>
              <a:prstGeom prst="rect">
                <a:avLst/>
              </a:prstGeom>
              <a:blipFill>
                <a:blip r:embed="rId2"/>
                <a:stretch>
                  <a:fillRect t="-5970" b="-26866"/>
                </a:stretch>
              </a:blipFill>
              <a:ln>
                <a:solidFill>
                  <a:schemeClr val="tx1"/>
                </a:solidFill>
              </a:ln>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296CA07A-2171-63F7-8FDE-223C284342A6}"/>
              </a:ext>
            </a:extLst>
          </p:cNvPr>
          <p:cNvSpPr txBox="1"/>
          <p:nvPr/>
        </p:nvSpPr>
        <p:spPr>
          <a:xfrm>
            <a:off x="-3577" y="1521766"/>
            <a:ext cx="8933317" cy="830997"/>
          </a:xfrm>
          <a:prstGeom prst="rect">
            <a:avLst/>
          </a:prstGeom>
          <a:noFill/>
        </p:spPr>
        <p:txBody>
          <a:bodyPr wrap="square">
            <a:spAutoFit/>
          </a:bodyPr>
          <a:lstStyle/>
          <a:p>
            <a:r>
              <a:rPr lang="en-US" altLang="ja-JP" sz="2400" dirty="0"/>
              <a:t>(1) </a:t>
            </a:r>
            <a:r>
              <a:rPr lang="ja-JP" altLang="en-US" sz="2400" dirty="0"/>
              <a:t>渦糸の磁束の分布もロンドン方程式にしたがうから、ロンドン長</a:t>
            </a:r>
            <a:r>
              <a:rPr lang="en-US" altLang="ja-JP" sz="2400" dirty="0"/>
              <a:t>λ</a:t>
            </a:r>
            <a:r>
              <a:rPr lang="ja-JP" altLang="en-US" sz="2400" dirty="0"/>
              <a:t>程度の距離で減衰する。これより、磁束密度は大雑把に</a:t>
            </a:r>
            <a:endParaRPr lang="en-US" altLang="ja-JP" sz="2400" dirty="0"/>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AB9EF5F2-9583-10F3-8377-1DC51135C7BB}"/>
                  </a:ext>
                </a:extLst>
              </p:cNvPr>
              <p:cNvSpPr txBox="1"/>
              <p:nvPr/>
            </p:nvSpPr>
            <p:spPr>
              <a:xfrm>
                <a:off x="3046764" y="2384618"/>
                <a:ext cx="1780668" cy="7893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dirty="0" smtClean="0">
                              <a:latin typeface="Cambria Math" panose="02040503050406030204" pitchFamily="18" charset="0"/>
                            </a:rPr>
                          </m:ctrlPr>
                        </m:sSubPr>
                        <m:e>
                          <m:r>
                            <m:rPr>
                              <m:sty m:val="p"/>
                            </m:rPr>
                            <a:rPr lang="en-US" altLang="ja-JP" sz="2400" b="0" i="0" dirty="0" smtClean="0">
                              <a:latin typeface="Cambria Math" panose="02040503050406030204" pitchFamily="18" charset="0"/>
                            </a:rPr>
                            <m:t>B</m:t>
                          </m:r>
                        </m:e>
                        <m:sub>
                          <m:r>
                            <a:rPr lang="en-US" altLang="ja-JP" sz="2400" b="0" i="1" dirty="0" smtClean="0">
                              <a:latin typeface="Cambria Math" panose="02040503050406030204" pitchFamily="18" charset="0"/>
                            </a:rPr>
                            <m:t>𝜙</m:t>
                          </m:r>
                        </m:sub>
                      </m:sSub>
                      <m:r>
                        <a:rPr lang="en-US" altLang="ja-JP" sz="2400" b="0" i="1" dirty="0" smtClean="0">
                          <a:latin typeface="Cambria Math" panose="02040503050406030204" pitchFamily="18" charset="0"/>
                        </a:rPr>
                        <m:t>∼</m:t>
                      </m:r>
                      <m:f>
                        <m:fPr>
                          <m:ctrlPr>
                            <a:rPr lang="en-US" altLang="ja-JP" sz="2400" b="0" i="1" dirty="0" smtClean="0">
                              <a:latin typeface="Cambria Math" panose="02040503050406030204" pitchFamily="18" charset="0"/>
                            </a:rPr>
                          </m:ctrlPr>
                        </m:fPr>
                        <m:num>
                          <m:r>
                            <a:rPr lang="en-US" altLang="ja-JP" sz="2400" i="1" dirty="0" smtClean="0">
                              <a:latin typeface="Cambria Math" panose="02040503050406030204" pitchFamily="18" charset="0"/>
                            </a:rPr>
                            <m:t>𝑛</m:t>
                          </m:r>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𝜙</m:t>
                              </m:r>
                            </m:e>
                            <m:sub>
                              <m:r>
                                <a:rPr lang="en-US" altLang="ja-JP" sz="2400" i="1" dirty="0" smtClean="0">
                                  <a:latin typeface="Cambria Math" panose="02040503050406030204" pitchFamily="18" charset="0"/>
                                </a:rPr>
                                <m:t>0</m:t>
                              </m:r>
                            </m:sub>
                          </m:sSub>
                        </m:num>
                        <m:den>
                          <m:sSup>
                            <m:sSupPr>
                              <m:ctrlPr>
                                <a:rPr lang="en-US" altLang="ja-JP" sz="2400" i="1" dirty="0">
                                  <a:latin typeface="Cambria Math" panose="02040503050406030204" pitchFamily="18" charset="0"/>
                                </a:rPr>
                              </m:ctrlPr>
                            </m:sSupPr>
                            <m:e>
                              <m:r>
                                <a:rPr lang="en-US" altLang="ja-JP" sz="2400" i="1" dirty="0">
                                  <a:latin typeface="Cambria Math" panose="02040503050406030204" pitchFamily="18" charset="0"/>
                                </a:rPr>
                                <m:t>𝜆</m:t>
                              </m:r>
                            </m:e>
                            <m:sup>
                              <m:r>
                                <a:rPr lang="en-US" altLang="ja-JP" sz="2400" i="1" dirty="0">
                                  <a:latin typeface="Cambria Math" panose="02040503050406030204" pitchFamily="18" charset="0"/>
                                </a:rPr>
                                <m:t>2</m:t>
                              </m:r>
                            </m:sup>
                          </m:sSup>
                        </m:den>
                      </m:f>
                    </m:oMath>
                  </m:oMathPara>
                </a14:m>
                <a:endParaRPr lang="ja-JP" altLang="en-US" sz="2400" dirty="0"/>
              </a:p>
            </p:txBody>
          </p:sp>
        </mc:Choice>
        <mc:Fallback xmlns="">
          <p:sp>
            <p:nvSpPr>
              <p:cNvPr id="30" name="テキスト ボックス 29">
                <a:extLst>
                  <a:ext uri="{FF2B5EF4-FFF2-40B4-BE49-F238E27FC236}">
                    <a16:creationId xmlns:a16="http://schemas.microsoft.com/office/drawing/2014/main" id="{AB9EF5F2-9583-10F3-8377-1DC51135C7BB}"/>
                  </a:ext>
                </a:extLst>
              </p:cNvPr>
              <p:cNvSpPr txBox="1">
                <a:spLocks noRot="1" noChangeAspect="1" noMove="1" noResize="1" noEditPoints="1" noAdjustHandles="1" noChangeArrowheads="1" noChangeShapeType="1" noTextEdit="1"/>
              </p:cNvSpPr>
              <p:nvPr/>
            </p:nvSpPr>
            <p:spPr>
              <a:xfrm>
                <a:off x="3046764" y="2384618"/>
                <a:ext cx="1780668" cy="789319"/>
              </a:xfrm>
              <a:prstGeom prst="rect">
                <a:avLst/>
              </a:prstGeom>
              <a:blipFill>
                <a:blip r:embed="rId3"/>
                <a:stretch>
                  <a:fillRect/>
                </a:stretch>
              </a:blipFill>
            </p:spPr>
            <p:txBody>
              <a:bodyPr/>
              <a:lstStyle/>
              <a:p>
                <a:r>
                  <a:rPr lang="ja-JP" altLang="en-US">
                    <a:noFill/>
                  </a:rPr>
                  <a:t> </a:t>
                </a:r>
              </a:p>
            </p:txBody>
          </p:sp>
        </mc:Fallback>
      </mc:AlternateContent>
      <p:sp>
        <p:nvSpPr>
          <p:cNvPr id="32" name="テキスト ボックス 31">
            <a:extLst>
              <a:ext uri="{FF2B5EF4-FFF2-40B4-BE49-F238E27FC236}">
                <a16:creationId xmlns:a16="http://schemas.microsoft.com/office/drawing/2014/main" id="{127E3536-5990-748E-234A-C98EBD4954BB}"/>
              </a:ext>
            </a:extLst>
          </p:cNvPr>
          <p:cNvSpPr txBox="1"/>
          <p:nvPr/>
        </p:nvSpPr>
        <p:spPr>
          <a:xfrm>
            <a:off x="-10171" y="3173313"/>
            <a:ext cx="8757581" cy="461665"/>
          </a:xfrm>
          <a:prstGeom prst="rect">
            <a:avLst/>
          </a:prstGeom>
          <a:noFill/>
        </p:spPr>
        <p:txBody>
          <a:bodyPr wrap="square" rtlCol="0">
            <a:spAutoFit/>
          </a:bodyPr>
          <a:lstStyle/>
          <a:p>
            <a:r>
              <a:rPr kumimoji="1" lang="ja-JP" altLang="en-US" sz="2400" dirty="0"/>
              <a:t>と書ける。そうすると、渦糸のエネルギーは</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5419EA0-7952-DA29-9DE6-E400CD46B4CE}"/>
                  </a:ext>
                </a:extLst>
              </p:cNvPr>
              <p:cNvSpPr txBox="1"/>
              <p:nvPr/>
            </p:nvSpPr>
            <p:spPr>
              <a:xfrm>
                <a:off x="1116849" y="3456073"/>
                <a:ext cx="5987772" cy="9369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dirty="0" smtClean="0">
                              <a:latin typeface="Cambria Math" panose="02040503050406030204" pitchFamily="18" charset="0"/>
                            </a:rPr>
                          </m:ctrlPr>
                        </m:sSubPr>
                        <m:e>
                          <m:r>
                            <a:rPr lang="en-US" altLang="ja-JP" sz="2400" b="0" i="1" dirty="0" smtClean="0">
                              <a:latin typeface="Cambria Math" panose="02040503050406030204" pitchFamily="18" charset="0"/>
                            </a:rPr>
                            <m:t>𝜖</m:t>
                          </m:r>
                        </m:e>
                        <m:sub>
                          <m:r>
                            <a:rPr lang="en-US" altLang="ja-JP" sz="2400" b="0" i="1" dirty="0" smtClean="0">
                              <a:latin typeface="Cambria Math" panose="02040503050406030204" pitchFamily="18" charset="0"/>
                            </a:rPr>
                            <m:t>𝜙</m:t>
                          </m:r>
                        </m:sub>
                      </m:sSub>
                      <m:r>
                        <a:rPr lang="en-US" altLang="ja-JP" sz="2400" b="0" i="1" dirty="0" smtClean="0">
                          <a:latin typeface="Cambria Math" panose="02040503050406030204" pitchFamily="18" charset="0"/>
                        </a:rPr>
                        <m:t>∼</m:t>
                      </m:r>
                      <m:f>
                        <m:fPr>
                          <m:ctrlPr>
                            <a:rPr lang="en-US" altLang="ja-JP" sz="2400" b="0" i="1" dirty="0" smtClean="0">
                              <a:latin typeface="Cambria Math" panose="02040503050406030204" pitchFamily="18" charset="0"/>
                            </a:rPr>
                          </m:ctrlPr>
                        </m:fPr>
                        <m:num>
                          <m:sSubSup>
                            <m:sSubSupPr>
                              <m:ctrlPr>
                                <a:rPr lang="en-US" altLang="ja-JP" sz="2400" b="0" i="1" dirty="0" smtClean="0">
                                  <a:latin typeface="Cambria Math" panose="02040503050406030204" pitchFamily="18" charset="0"/>
                                </a:rPr>
                              </m:ctrlPr>
                            </m:sSubSupPr>
                            <m:e>
                              <m:r>
                                <a:rPr lang="en-US" altLang="ja-JP" sz="2400" b="0" i="1" dirty="0" smtClean="0">
                                  <a:latin typeface="Cambria Math" panose="02040503050406030204" pitchFamily="18" charset="0"/>
                                </a:rPr>
                                <m:t>𝐵</m:t>
                              </m:r>
                            </m:e>
                            <m:sub>
                              <m:r>
                                <a:rPr lang="en-US" altLang="ja-JP" sz="2400" b="0" i="1" dirty="0" smtClean="0">
                                  <a:latin typeface="Cambria Math" panose="02040503050406030204" pitchFamily="18" charset="0"/>
                                </a:rPr>
                                <m:t>𝜙</m:t>
                              </m:r>
                            </m:sub>
                            <m:sup>
                              <m:r>
                                <a:rPr lang="en-US" altLang="ja-JP" sz="2400" b="0" i="1" dirty="0" smtClean="0">
                                  <a:latin typeface="Cambria Math" panose="02040503050406030204" pitchFamily="18" charset="0"/>
                                </a:rPr>
                                <m:t>2</m:t>
                              </m:r>
                            </m:sup>
                          </m:sSubSup>
                        </m:num>
                        <m:den>
                          <m:r>
                            <a:rPr lang="en-US" altLang="ja-JP" sz="2400" b="0" i="1" dirty="0" smtClean="0">
                              <a:latin typeface="Cambria Math" panose="02040503050406030204" pitchFamily="18" charset="0"/>
                            </a:rPr>
                            <m:t>2</m:t>
                          </m:r>
                          <m:sSub>
                            <m:sSubPr>
                              <m:ctrlPr>
                                <a:rPr lang="en-US" altLang="ja-JP" sz="2400" b="0" i="1" dirty="0" smtClean="0">
                                  <a:latin typeface="Cambria Math" panose="02040503050406030204" pitchFamily="18" charset="0"/>
                                </a:rPr>
                              </m:ctrlPr>
                            </m:sSubPr>
                            <m:e>
                              <m:r>
                                <a:rPr lang="en-US" altLang="ja-JP" sz="2400" b="0" i="1" dirty="0" smtClean="0">
                                  <a:latin typeface="Cambria Math" panose="02040503050406030204" pitchFamily="18" charset="0"/>
                                </a:rPr>
                                <m:t>𝜇</m:t>
                              </m:r>
                            </m:e>
                            <m:sub>
                              <m:r>
                                <a:rPr lang="en-US" altLang="ja-JP" sz="2400" b="0" i="1" dirty="0" smtClean="0">
                                  <a:latin typeface="Cambria Math" panose="02040503050406030204" pitchFamily="18" charset="0"/>
                                </a:rPr>
                                <m:t>0</m:t>
                              </m:r>
                            </m:sub>
                          </m:sSub>
                        </m:den>
                      </m:f>
                      <m:r>
                        <a:rPr lang="en-US" altLang="ja-JP" sz="2400" b="0" i="1" dirty="0" smtClean="0">
                          <a:latin typeface="Cambria Math" panose="02040503050406030204" pitchFamily="18" charset="0"/>
                        </a:rPr>
                        <m:t>×</m:t>
                      </m:r>
                      <m:sSup>
                        <m:sSupPr>
                          <m:ctrlPr>
                            <a:rPr lang="en-US" altLang="ja-JP" sz="2400" b="0" i="1" dirty="0" smtClean="0">
                              <a:latin typeface="Cambria Math" panose="02040503050406030204" pitchFamily="18" charset="0"/>
                            </a:rPr>
                          </m:ctrlPr>
                        </m:sSupPr>
                        <m:e>
                          <m:r>
                            <a:rPr lang="en-US" altLang="ja-JP" sz="2400" b="0" i="1" dirty="0" smtClean="0">
                              <a:latin typeface="Cambria Math" panose="02040503050406030204" pitchFamily="18" charset="0"/>
                            </a:rPr>
                            <m:t>𝜆</m:t>
                          </m:r>
                        </m:e>
                        <m:sup>
                          <m:r>
                            <a:rPr lang="en-US" altLang="ja-JP" sz="2400" b="0" i="1" dirty="0" smtClean="0">
                              <a:latin typeface="Cambria Math" panose="02040503050406030204" pitchFamily="18" charset="0"/>
                            </a:rPr>
                            <m:t>2</m:t>
                          </m:r>
                        </m:sup>
                      </m:sSup>
                      <m:r>
                        <a:rPr lang="en-US" altLang="ja-JP" sz="2400" b="0" i="1" dirty="0" smtClean="0">
                          <a:latin typeface="Cambria Math" panose="02040503050406030204" pitchFamily="18" charset="0"/>
                        </a:rPr>
                        <m:t>𝐿</m:t>
                      </m:r>
                      <m:r>
                        <a:rPr lang="en-US" altLang="ja-JP" sz="2400" b="0" i="1" dirty="0" smtClean="0">
                          <a:latin typeface="Cambria Math" panose="02040503050406030204" pitchFamily="18" charset="0"/>
                        </a:rPr>
                        <m:t>=</m:t>
                      </m:r>
                      <m:f>
                        <m:fPr>
                          <m:ctrlPr>
                            <a:rPr lang="en-US" altLang="ja-JP" sz="2400" b="0" i="1" dirty="0" smtClean="0">
                              <a:latin typeface="Cambria Math" panose="02040503050406030204" pitchFamily="18" charset="0"/>
                            </a:rPr>
                          </m:ctrlPr>
                        </m:fPr>
                        <m:num>
                          <m:sSup>
                            <m:sSupPr>
                              <m:ctrlPr>
                                <a:rPr lang="en-US" altLang="ja-JP" sz="2400" b="0" i="1" dirty="0" smtClean="0">
                                  <a:latin typeface="Cambria Math" panose="02040503050406030204" pitchFamily="18" charset="0"/>
                                </a:rPr>
                              </m:ctrlPr>
                            </m:sSupPr>
                            <m:e>
                              <m:r>
                                <a:rPr lang="en-US" altLang="ja-JP" sz="2400" b="0" i="1" dirty="0" smtClean="0">
                                  <a:latin typeface="Cambria Math" panose="02040503050406030204" pitchFamily="18" charset="0"/>
                                </a:rPr>
                                <m:t>𝑛</m:t>
                              </m:r>
                            </m:e>
                            <m:sup>
                              <m:r>
                                <a:rPr lang="en-US" altLang="ja-JP" sz="2400" b="0" i="1" dirty="0" smtClean="0">
                                  <a:latin typeface="Cambria Math" panose="02040503050406030204" pitchFamily="18" charset="0"/>
                                </a:rPr>
                                <m:t>2</m:t>
                              </m:r>
                            </m:sup>
                          </m:sSup>
                          <m:sSubSup>
                            <m:sSubSupPr>
                              <m:ctrlPr>
                                <a:rPr lang="en-US" altLang="ja-JP" sz="2400" b="0" i="1" dirty="0" smtClean="0">
                                  <a:latin typeface="Cambria Math" panose="02040503050406030204" pitchFamily="18" charset="0"/>
                                </a:rPr>
                              </m:ctrlPr>
                            </m:sSubSupPr>
                            <m:e>
                              <m:r>
                                <a:rPr lang="en-US" altLang="ja-JP" sz="2400" b="0" i="1" dirty="0" smtClean="0">
                                  <a:latin typeface="Cambria Math" panose="02040503050406030204" pitchFamily="18" charset="0"/>
                                </a:rPr>
                                <m:t>𝜙</m:t>
                              </m:r>
                            </m:e>
                            <m:sub>
                              <m:r>
                                <a:rPr lang="en-US" altLang="ja-JP" sz="2400" b="0" i="1" dirty="0" smtClean="0">
                                  <a:latin typeface="Cambria Math" panose="02040503050406030204" pitchFamily="18" charset="0"/>
                                </a:rPr>
                                <m:t>0</m:t>
                              </m:r>
                            </m:sub>
                            <m:sup>
                              <m:r>
                                <a:rPr lang="en-US" altLang="ja-JP" sz="2400" b="0" i="1" dirty="0" smtClean="0">
                                  <a:latin typeface="Cambria Math" panose="02040503050406030204" pitchFamily="18" charset="0"/>
                                </a:rPr>
                                <m:t>2</m:t>
                              </m:r>
                            </m:sup>
                          </m:sSubSup>
                        </m:num>
                        <m:den>
                          <m:r>
                            <a:rPr lang="en-US" altLang="ja-JP" sz="2400" b="0" i="1" dirty="0" smtClean="0">
                              <a:latin typeface="Cambria Math" panose="02040503050406030204" pitchFamily="18" charset="0"/>
                            </a:rPr>
                            <m:t>2</m:t>
                          </m:r>
                          <m:sSub>
                            <m:sSubPr>
                              <m:ctrlPr>
                                <a:rPr lang="en-US" altLang="ja-JP" sz="2400" b="0" i="1" dirty="0" smtClean="0">
                                  <a:latin typeface="Cambria Math" panose="02040503050406030204" pitchFamily="18" charset="0"/>
                                </a:rPr>
                              </m:ctrlPr>
                            </m:sSubPr>
                            <m:e>
                              <m:r>
                                <a:rPr lang="en-US" altLang="ja-JP" sz="2400" b="0" i="1" dirty="0" smtClean="0">
                                  <a:latin typeface="Cambria Math" panose="02040503050406030204" pitchFamily="18" charset="0"/>
                                </a:rPr>
                                <m:t>𝜇</m:t>
                              </m:r>
                            </m:e>
                            <m:sub>
                              <m:r>
                                <a:rPr lang="en-US" altLang="ja-JP" sz="2400" b="0" i="1" dirty="0" smtClean="0">
                                  <a:latin typeface="Cambria Math" panose="02040503050406030204" pitchFamily="18" charset="0"/>
                                </a:rPr>
                                <m:t>0</m:t>
                              </m:r>
                            </m:sub>
                          </m:sSub>
                          <m:sSup>
                            <m:sSupPr>
                              <m:ctrlPr>
                                <a:rPr lang="en-US" altLang="ja-JP" sz="2400" b="0" i="1" dirty="0" smtClean="0">
                                  <a:latin typeface="Cambria Math" panose="02040503050406030204" pitchFamily="18" charset="0"/>
                                </a:rPr>
                              </m:ctrlPr>
                            </m:sSupPr>
                            <m:e>
                              <m:r>
                                <a:rPr lang="en-US" altLang="ja-JP" sz="2400" b="0" i="1" dirty="0" smtClean="0">
                                  <a:latin typeface="Cambria Math" panose="02040503050406030204" pitchFamily="18" charset="0"/>
                                </a:rPr>
                                <m:t>𝜆</m:t>
                              </m:r>
                            </m:e>
                            <m:sup>
                              <m:r>
                                <a:rPr lang="en-US" altLang="ja-JP" sz="2400" b="0" i="1" dirty="0" smtClean="0">
                                  <a:latin typeface="Cambria Math" panose="02040503050406030204" pitchFamily="18" charset="0"/>
                                </a:rPr>
                                <m:t>2</m:t>
                              </m:r>
                            </m:sup>
                          </m:sSup>
                        </m:den>
                      </m:f>
                      <m:r>
                        <a:rPr lang="en-US" altLang="ja-JP" sz="2400" b="0" i="1" dirty="0" smtClean="0">
                          <a:latin typeface="Cambria Math" panose="02040503050406030204" pitchFamily="18" charset="0"/>
                        </a:rPr>
                        <m:t>𝐿</m:t>
                      </m:r>
                    </m:oMath>
                  </m:oMathPara>
                </a14:m>
                <a:endParaRPr lang="ja-JP" altLang="en-US" sz="2400" dirty="0"/>
              </a:p>
            </p:txBody>
          </p:sp>
        </mc:Choice>
        <mc:Fallback xmlns="">
          <p:sp>
            <p:nvSpPr>
              <p:cNvPr id="33" name="テキスト ボックス 32">
                <a:extLst>
                  <a:ext uri="{FF2B5EF4-FFF2-40B4-BE49-F238E27FC236}">
                    <a16:creationId xmlns:a16="http://schemas.microsoft.com/office/drawing/2014/main" id="{05419EA0-7952-DA29-9DE6-E400CD46B4CE}"/>
                  </a:ext>
                </a:extLst>
              </p:cNvPr>
              <p:cNvSpPr txBox="1">
                <a:spLocks noRot="1" noChangeAspect="1" noMove="1" noResize="1" noEditPoints="1" noAdjustHandles="1" noChangeArrowheads="1" noChangeShapeType="1" noTextEdit="1"/>
              </p:cNvSpPr>
              <p:nvPr/>
            </p:nvSpPr>
            <p:spPr>
              <a:xfrm>
                <a:off x="1116849" y="3456073"/>
                <a:ext cx="5987772" cy="936923"/>
              </a:xfrm>
              <a:prstGeom prst="rect">
                <a:avLst/>
              </a:prstGeom>
              <a:blipFill>
                <a:blip r:embed="rId4"/>
                <a:stretch>
                  <a:fillRect/>
                </a:stretch>
              </a:blipFill>
            </p:spPr>
            <p:txBody>
              <a:bodyPr/>
              <a:lstStyle/>
              <a:p>
                <a:r>
                  <a:rPr lang="ja-JP" altLang="en-US">
                    <a:noFill/>
                  </a:rPr>
                  <a:t> </a:t>
                </a:r>
              </a:p>
            </p:txBody>
          </p:sp>
        </mc:Fallback>
      </mc:AlternateContent>
      <p:sp>
        <p:nvSpPr>
          <p:cNvPr id="37" name="楕円 36">
            <a:extLst>
              <a:ext uri="{FF2B5EF4-FFF2-40B4-BE49-F238E27FC236}">
                <a16:creationId xmlns:a16="http://schemas.microsoft.com/office/drawing/2014/main" id="{37CDF4F6-1D09-C880-0875-D3E70DBE9F35}"/>
              </a:ext>
            </a:extLst>
          </p:cNvPr>
          <p:cNvSpPr/>
          <p:nvPr/>
        </p:nvSpPr>
        <p:spPr>
          <a:xfrm>
            <a:off x="10291343" y="985264"/>
            <a:ext cx="362432" cy="184817"/>
          </a:xfrm>
          <a:prstGeom prst="ellips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コネクタ 37">
            <a:extLst>
              <a:ext uri="{FF2B5EF4-FFF2-40B4-BE49-F238E27FC236}">
                <a16:creationId xmlns:a16="http://schemas.microsoft.com/office/drawing/2014/main" id="{34174BE9-886D-311B-02AC-BF7E4749DA2F}"/>
              </a:ext>
            </a:extLst>
          </p:cNvPr>
          <p:cNvCxnSpPr>
            <a:stCxn id="37" idx="2"/>
          </p:cNvCxnSpPr>
          <p:nvPr/>
        </p:nvCxnSpPr>
        <p:spPr>
          <a:xfrm>
            <a:off x="10291343" y="1077673"/>
            <a:ext cx="0" cy="2188878"/>
          </a:xfrm>
          <a:prstGeom prst="line">
            <a:avLst/>
          </a:prstGeom>
          <a:ln w="190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913D455C-1D40-6C38-D327-559DC92DA77F}"/>
              </a:ext>
            </a:extLst>
          </p:cNvPr>
          <p:cNvCxnSpPr/>
          <p:nvPr/>
        </p:nvCxnSpPr>
        <p:spPr>
          <a:xfrm>
            <a:off x="10653775" y="1116862"/>
            <a:ext cx="0" cy="2188879"/>
          </a:xfrm>
          <a:prstGeom prst="line">
            <a:avLst/>
          </a:prstGeom>
          <a:ln w="190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楕円 39">
            <a:extLst>
              <a:ext uri="{FF2B5EF4-FFF2-40B4-BE49-F238E27FC236}">
                <a16:creationId xmlns:a16="http://schemas.microsoft.com/office/drawing/2014/main" id="{041E78E0-867C-CF59-A789-E23FD3653279}"/>
              </a:ext>
            </a:extLst>
          </p:cNvPr>
          <p:cNvSpPr/>
          <p:nvPr/>
        </p:nvSpPr>
        <p:spPr>
          <a:xfrm>
            <a:off x="10291343" y="3140122"/>
            <a:ext cx="362432" cy="184817"/>
          </a:xfrm>
          <a:prstGeom prst="ellipse">
            <a:avLst/>
          </a:prstGeom>
          <a:noFill/>
          <a:ln w="1905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4961BD4F-C8AA-C5FE-6A0C-437DD880518A}"/>
              </a:ext>
            </a:extLst>
          </p:cNvPr>
          <p:cNvSpPr/>
          <p:nvPr/>
        </p:nvSpPr>
        <p:spPr>
          <a:xfrm>
            <a:off x="9644125" y="673047"/>
            <a:ext cx="1665369" cy="84923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矢印コネクタ 41">
            <a:extLst>
              <a:ext uri="{FF2B5EF4-FFF2-40B4-BE49-F238E27FC236}">
                <a16:creationId xmlns:a16="http://schemas.microsoft.com/office/drawing/2014/main" id="{074D6CF8-1405-C0FC-0F96-4FFC8C407132}"/>
              </a:ext>
            </a:extLst>
          </p:cNvPr>
          <p:cNvCxnSpPr>
            <a:cxnSpLocks/>
          </p:cNvCxnSpPr>
          <p:nvPr/>
        </p:nvCxnSpPr>
        <p:spPr>
          <a:xfrm>
            <a:off x="9747922" y="1306254"/>
            <a:ext cx="54994" cy="65324"/>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A72141A4-5AFD-B616-9901-9375B64A43C3}"/>
              </a:ext>
            </a:extLst>
          </p:cNvPr>
          <p:cNvSpPr/>
          <p:nvPr/>
        </p:nvSpPr>
        <p:spPr>
          <a:xfrm>
            <a:off x="9644125" y="1692247"/>
            <a:ext cx="1665369" cy="84923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4" name="直線矢印コネクタ 43">
            <a:extLst>
              <a:ext uri="{FF2B5EF4-FFF2-40B4-BE49-F238E27FC236}">
                <a16:creationId xmlns:a16="http://schemas.microsoft.com/office/drawing/2014/main" id="{95A2475D-DEA2-033B-C677-66829798377A}"/>
              </a:ext>
            </a:extLst>
          </p:cNvPr>
          <p:cNvCxnSpPr>
            <a:cxnSpLocks/>
          </p:cNvCxnSpPr>
          <p:nvPr/>
        </p:nvCxnSpPr>
        <p:spPr>
          <a:xfrm>
            <a:off x="9747922" y="2325454"/>
            <a:ext cx="54994" cy="65324"/>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687C43ED-E8F4-6B11-8B14-12E11BB94978}"/>
              </a:ext>
            </a:extLst>
          </p:cNvPr>
          <p:cNvSpPr/>
          <p:nvPr/>
        </p:nvSpPr>
        <p:spPr>
          <a:xfrm>
            <a:off x="9644125" y="2799448"/>
            <a:ext cx="1665369" cy="84923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矢印コネクタ 45">
            <a:extLst>
              <a:ext uri="{FF2B5EF4-FFF2-40B4-BE49-F238E27FC236}">
                <a16:creationId xmlns:a16="http://schemas.microsoft.com/office/drawing/2014/main" id="{5DF04522-DD04-79BD-0635-CDE9DD3A6DEC}"/>
              </a:ext>
            </a:extLst>
          </p:cNvPr>
          <p:cNvCxnSpPr>
            <a:cxnSpLocks/>
          </p:cNvCxnSpPr>
          <p:nvPr/>
        </p:nvCxnSpPr>
        <p:spPr>
          <a:xfrm>
            <a:off x="9747922" y="3432655"/>
            <a:ext cx="54994" cy="65324"/>
          </a:xfrm>
          <a:prstGeom prst="straightConnector1">
            <a:avLst/>
          </a:prstGeom>
          <a:ln w="34925">
            <a:solidFill>
              <a:srgbClr val="00B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正方形/長方形 46">
                <a:extLst>
                  <a:ext uri="{FF2B5EF4-FFF2-40B4-BE49-F238E27FC236}">
                    <a16:creationId xmlns:a16="http://schemas.microsoft.com/office/drawing/2014/main" id="{ED66003B-FAAC-38BF-9D57-2FF102172F75}"/>
                  </a:ext>
                </a:extLst>
              </p:cNvPr>
              <p:cNvSpPr/>
              <p:nvPr/>
            </p:nvSpPr>
            <p:spPr>
              <a:xfrm>
                <a:off x="9470828" y="3383158"/>
                <a:ext cx="3738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2400" b="1" i="1" smtClean="0">
                          <a:solidFill>
                            <a:srgbClr val="00B050"/>
                          </a:solidFill>
                          <a:latin typeface="Cambria Math" panose="02040503050406030204" pitchFamily="18" charset="0"/>
                          <a:ea typeface="Cambria Math" panose="02040503050406030204" pitchFamily="18" charset="0"/>
                        </a:rPr>
                        <m:t>𝒋</m:t>
                      </m:r>
                    </m:oMath>
                  </m:oMathPara>
                </a14:m>
                <a:endParaRPr lang="ja-JP" altLang="en-US" sz="2400" dirty="0">
                  <a:solidFill>
                    <a:srgbClr val="00B050"/>
                  </a:solidFill>
                </a:endParaRPr>
              </a:p>
            </p:txBody>
          </p:sp>
        </mc:Choice>
        <mc:Fallback xmlns="">
          <p:sp>
            <p:nvSpPr>
              <p:cNvPr id="47" name="正方形/長方形 46">
                <a:extLst>
                  <a:ext uri="{FF2B5EF4-FFF2-40B4-BE49-F238E27FC236}">
                    <a16:creationId xmlns:a16="http://schemas.microsoft.com/office/drawing/2014/main" id="{ED66003B-FAAC-38BF-9D57-2FF102172F75}"/>
                  </a:ext>
                </a:extLst>
              </p:cNvPr>
              <p:cNvSpPr>
                <a:spLocks noRot="1" noChangeAspect="1" noMove="1" noResize="1" noEditPoints="1" noAdjustHandles="1" noChangeArrowheads="1" noChangeShapeType="1" noTextEdit="1"/>
              </p:cNvSpPr>
              <p:nvPr/>
            </p:nvSpPr>
            <p:spPr>
              <a:xfrm>
                <a:off x="9470828" y="3383158"/>
                <a:ext cx="373820" cy="461665"/>
              </a:xfrm>
              <a:prstGeom prst="rect">
                <a:avLst/>
              </a:prstGeom>
              <a:blipFill>
                <a:blip r:embed="rId7"/>
                <a:stretch>
                  <a:fillRect l="-3279" r="-3279" b="-14474"/>
                </a:stretch>
              </a:blipFill>
            </p:spPr>
            <p:txBody>
              <a:bodyPr/>
              <a:lstStyle/>
              <a:p>
                <a:r>
                  <a:rPr lang="ja-JP" altLang="en-US">
                    <a:noFill/>
                  </a:rPr>
                  <a:t> </a:t>
                </a:r>
              </a:p>
            </p:txBody>
          </p:sp>
        </mc:Fallback>
      </mc:AlternateContent>
      <p:cxnSp>
        <p:nvCxnSpPr>
          <p:cNvPr id="48" name="直線矢印コネクタ 47">
            <a:extLst>
              <a:ext uri="{FF2B5EF4-FFF2-40B4-BE49-F238E27FC236}">
                <a16:creationId xmlns:a16="http://schemas.microsoft.com/office/drawing/2014/main" id="{FD007ADA-0965-FE39-54F0-9CF131CE603A}"/>
              </a:ext>
            </a:extLst>
          </p:cNvPr>
          <p:cNvCxnSpPr/>
          <p:nvPr/>
        </p:nvCxnSpPr>
        <p:spPr>
          <a:xfrm flipV="1">
            <a:off x="10223984" y="417113"/>
            <a:ext cx="0" cy="2876072"/>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005972CC-C0BE-80B7-7955-BA76A3FE52F8}"/>
              </a:ext>
            </a:extLst>
          </p:cNvPr>
          <p:cNvCxnSpPr/>
          <p:nvPr/>
        </p:nvCxnSpPr>
        <p:spPr>
          <a:xfrm flipV="1">
            <a:off x="10704858" y="391955"/>
            <a:ext cx="0" cy="2876072"/>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B5C8E9A8-22B8-0B41-A62A-5F1C26A99F5F}"/>
              </a:ext>
            </a:extLst>
          </p:cNvPr>
          <p:cNvCxnSpPr/>
          <p:nvPr/>
        </p:nvCxnSpPr>
        <p:spPr>
          <a:xfrm flipV="1">
            <a:off x="11017058" y="651940"/>
            <a:ext cx="0" cy="2614611"/>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133B47F3-516A-9346-F62F-351070074BED}"/>
              </a:ext>
            </a:extLst>
          </p:cNvPr>
          <p:cNvCxnSpPr/>
          <p:nvPr/>
        </p:nvCxnSpPr>
        <p:spPr>
          <a:xfrm flipV="1">
            <a:off x="11352822" y="889632"/>
            <a:ext cx="0" cy="2376919"/>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57D5CC33-5350-A2AC-B741-25C19E0DAA68}"/>
              </a:ext>
            </a:extLst>
          </p:cNvPr>
          <p:cNvCxnSpPr/>
          <p:nvPr/>
        </p:nvCxnSpPr>
        <p:spPr>
          <a:xfrm flipV="1">
            <a:off x="11718285" y="1302156"/>
            <a:ext cx="0" cy="1964395"/>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F60B91BE-79CA-D3F7-596F-3DA2BE34F823}"/>
              </a:ext>
            </a:extLst>
          </p:cNvPr>
          <p:cNvCxnSpPr/>
          <p:nvPr/>
        </p:nvCxnSpPr>
        <p:spPr>
          <a:xfrm flipV="1">
            <a:off x="9899950" y="653418"/>
            <a:ext cx="0" cy="2614611"/>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4964F069-27C2-744E-60F4-3A655CEE5050}"/>
              </a:ext>
            </a:extLst>
          </p:cNvPr>
          <p:cNvCxnSpPr/>
          <p:nvPr/>
        </p:nvCxnSpPr>
        <p:spPr>
          <a:xfrm flipV="1">
            <a:off x="9534375" y="882232"/>
            <a:ext cx="0" cy="2376919"/>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03DDD848-5D99-226D-8129-5545191B6CD5}"/>
              </a:ext>
            </a:extLst>
          </p:cNvPr>
          <p:cNvCxnSpPr/>
          <p:nvPr/>
        </p:nvCxnSpPr>
        <p:spPr>
          <a:xfrm flipV="1">
            <a:off x="9145235" y="1294756"/>
            <a:ext cx="0" cy="1964395"/>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正方形/長方形 55">
                <a:extLst>
                  <a:ext uri="{FF2B5EF4-FFF2-40B4-BE49-F238E27FC236}">
                    <a16:creationId xmlns:a16="http://schemas.microsoft.com/office/drawing/2014/main" id="{4D93922C-CF3A-849D-58F4-1C23C3F876DD}"/>
                  </a:ext>
                </a:extLst>
              </p:cNvPr>
              <p:cNvSpPr/>
              <p:nvPr/>
            </p:nvSpPr>
            <p:spPr>
              <a:xfrm>
                <a:off x="8891735" y="833091"/>
                <a:ext cx="47641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2400" b="1" i="1">
                          <a:latin typeface="Cambria Math" panose="02040503050406030204" pitchFamily="18" charset="0"/>
                          <a:ea typeface="Cambria Math" panose="02040503050406030204" pitchFamily="18" charset="0"/>
                        </a:rPr>
                        <m:t>𝑩</m:t>
                      </m:r>
                    </m:oMath>
                  </m:oMathPara>
                </a14:m>
                <a:endParaRPr lang="ja-JP" altLang="en-US" sz="2400" dirty="0"/>
              </a:p>
            </p:txBody>
          </p:sp>
        </mc:Choice>
        <mc:Fallback xmlns="">
          <p:sp>
            <p:nvSpPr>
              <p:cNvPr id="56" name="正方形/長方形 55">
                <a:extLst>
                  <a:ext uri="{FF2B5EF4-FFF2-40B4-BE49-F238E27FC236}">
                    <a16:creationId xmlns:a16="http://schemas.microsoft.com/office/drawing/2014/main" id="{4D93922C-CF3A-849D-58F4-1C23C3F876DD}"/>
                  </a:ext>
                </a:extLst>
              </p:cNvPr>
              <p:cNvSpPr>
                <a:spLocks noRot="1" noChangeAspect="1" noMove="1" noResize="1" noEditPoints="1" noAdjustHandles="1" noChangeArrowheads="1" noChangeShapeType="1" noTextEdit="1"/>
              </p:cNvSpPr>
              <p:nvPr/>
            </p:nvSpPr>
            <p:spPr>
              <a:xfrm>
                <a:off x="8891735" y="833091"/>
                <a:ext cx="476412" cy="461665"/>
              </a:xfrm>
              <a:prstGeom prst="rect">
                <a:avLst/>
              </a:prstGeom>
              <a:blipFill>
                <a:blip r:embed="rId8"/>
                <a:stretch>
                  <a:fillRect/>
                </a:stretch>
              </a:blipFill>
            </p:spPr>
            <p:txBody>
              <a:bodyPr/>
              <a:lstStyle/>
              <a:p>
                <a:r>
                  <a:rPr lang="ja-JP" altLang="en-US">
                    <a:noFill/>
                  </a:rPr>
                  <a:t> </a:t>
                </a:r>
              </a:p>
            </p:txBody>
          </p:sp>
        </mc:Fallback>
      </mc:AlternateContent>
      <p:sp>
        <p:nvSpPr>
          <p:cNvPr id="57" name="楕円 56">
            <a:extLst>
              <a:ext uri="{FF2B5EF4-FFF2-40B4-BE49-F238E27FC236}">
                <a16:creationId xmlns:a16="http://schemas.microsoft.com/office/drawing/2014/main" id="{79110AAC-2445-1995-50B7-03726455CE69}"/>
              </a:ext>
            </a:extLst>
          </p:cNvPr>
          <p:cNvSpPr/>
          <p:nvPr/>
        </p:nvSpPr>
        <p:spPr>
          <a:xfrm>
            <a:off x="9644125" y="2796415"/>
            <a:ext cx="1665369" cy="84923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矢印コネクタ 57">
            <a:extLst>
              <a:ext uri="{FF2B5EF4-FFF2-40B4-BE49-F238E27FC236}">
                <a16:creationId xmlns:a16="http://schemas.microsoft.com/office/drawing/2014/main" id="{9A82BE6B-3D06-8E5D-0BE2-83718D4CBF40}"/>
              </a:ext>
            </a:extLst>
          </p:cNvPr>
          <p:cNvCxnSpPr/>
          <p:nvPr/>
        </p:nvCxnSpPr>
        <p:spPr>
          <a:xfrm flipV="1">
            <a:off x="8790739" y="1877766"/>
            <a:ext cx="0" cy="1341708"/>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9C0EA842-1148-1F07-C712-DD05133066BD}"/>
              </a:ext>
            </a:extLst>
          </p:cNvPr>
          <p:cNvCxnSpPr/>
          <p:nvPr/>
        </p:nvCxnSpPr>
        <p:spPr>
          <a:xfrm flipV="1">
            <a:off x="12042915" y="1910700"/>
            <a:ext cx="0" cy="1341708"/>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60" name="右中かっこ 59">
            <a:extLst>
              <a:ext uri="{FF2B5EF4-FFF2-40B4-BE49-F238E27FC236}">
                <a16:creationId xmlns:a16="http://schemas.microsoft.com/office/drawing/2014/main" id="{D4BD749E-74B5-85FE-7131-6D42DBDC956B}"/>
              </a:ext>
            </a:extLst>
          </p:cNvPr>
          <p:cNvSpPr/>
          <p:nvPr/>
        </p:nvSpPr>
        <p:spPr>
          <a:xfrm rot="5400000">
            <a:off x="10208952" y="2183238"/>
            <a:ext cx="435224" cy="3520010"/>
          </a:xfrm>
          <a:prstGeom prst="rightBrace">
            <a:avLst>
              <a:gd name="adj1" fmla="val 67831"/>
              <a:gd name="adj2" fmla="val 50000"/>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92266FFB-CA0E-3766-EC05-F06EE769A584}"/>
                  </a:ext>
                </a:extLst>
              </p:cNvPr>
              <p:cNvSpPr txBox="1"/>
              <p:nvPr/>
            </p:nvSpPr>
            <p:spPr>
              <a:xfrm>
                <a:off x="9845721" y="4203191"/>
                <a:ext cx="1436291" cy="861774"/>
              </a:xfrm>
              <a:prstGeom prst="rect">
                <a:avLst/>
              </a:prstGeom>
              <a:noFill/>
            </p:spPr>
            <p:txBody>
              <a:bodyPr wrap="none" lIns="0" tIns="0" rIns="0" bIns="0" rtlCol="0">
                <a:spAutoFit/>
              </a:bodyPr>
              <a:lstStyle/>
              <a:p>
                <a:pPr algn="ctr"/>
                <a:r>
                  <a:rPr lang="ja-JP" altLang="en-US" sz="2800" dirty="0">
                    <a:solidFill>
                      <a:srgbClr val="FF0000"/>
                    </a:solidFill>
                  </a:rPr>
                  <a:t>拡がりは</a:t>
                </a:r>
                <a:endParaRPr kumimoji="1" lang="en-US" altLang="ja-JP" sz="2800" b="0" i="1" dirty="0">
                  <a:solidFill>
                    <a:srgbClr val="FF0000"/>
                  </a:solidFill>
                  <a:latin typeface="Cambria Math" panose="02040503050406030204" pitchFamily="18" charset="0"/>
                </a:endParaRPr>
              </a:p>
              <a:p>
                <a:pPr algn="ctr"/>
                <a14:m>
                  <m:oMath xmlns:m="http://schemas.openxmlformats.org/officeDocument/2006/math">
                    <m:r>
                      <a:rPr kumimoji="1" lang="en-US" altLang="ja-JP" sz="2800" b="0" i="1" smtClean="0">
                        <a:solidFill>
                          <a:srgbClr val="FF0000"/>
                        </a:solidFill>
                        <a:latin typeface="Cambria Math" panose="02040503050406030204" pitchFamily="18" charset="0"/>
                      </a:rPr>
                      <m:t>𝜆</m:t>
                    </m:r>
                  </m:oMath>
                </a14:m>
                <a:r>
                  <a:rPr kumimoji="1" lang="ja-JP" altLang="en-US" sz="2800" dirty="0">
                    <a:solidFill>
                      <a:srgbClr val="FF0000"/>
                    </a:solidFill>
                  </a:rPr>
                  <a:t>程度</a:t>
                </a:r>
              </a:p>
            </p:txBody>
          </p:sp>
        </mc:Choice>
        <mc:Fallback xmlns="">
          <p:sp>
            <p:nvSpPr>
              <p:cNvPr id="61" name="テキスト ボックス 60">
                <a:extLst>
                  <a:ext uri="{FF2B5EF4-FFF2-40B4-BE49-F238E27FC236}">
                    <a16:creationId xmlns:a16="http://schemas.microsoft.com/office/drawing/2014/main" id="{92266FFB-CA0E-3766-EC05-F06EE769A584}"/>
                  </a:ext>
                </a:extLst>
              </p:cNvPr>
              <p:cNvSpPr txBox="1">
                <a:spLocks noRot="1" noChangeAspect="1" noMove="1" noResize="1" noEditPoints="1" noAdjustHandles="1" noChangeArrowheads="1" noChangeShapeType="1" noTextEdit="1"/>
              </p:cNvSpPr>
              <p:nvPr/>
            </p:nvSpPr>
            <p:spPr>
              <a:xfrm>
                <a:off x="9845721" y="4203191"/>
                <a:ext cx="1436291" cy="861774"/>
              </a:xfrm>
              <a:prstGeom prst="rect">
                <a:avLst/>
              </a:prstGeom>
              <a:blipFill>
                <a:blip r:embed="rId9"/>
                <a:stretch>
                  <a:fillRect l="-14407" t="-11268" r="-13983" b="-2464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728071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F4BB36D-E396-A6A3-97A9-B0F7D2B2294D}"/>
              </a:ext>
            </a:extLst>
          </p:cNvPr>
          <p:cNvSpPr txBox="1"/>
          <p:nvPr/>
        </p:nvSpPr>
        <p:spPr>
          <a:xfrm>
            <a:off x="26577" y="693060"/>
            <a:ext cx="2552302" cy="707886"/>
          </a:xfrm>
          <a:prstGeom prst="rect">
            <a:avLst/>
          </a:prstGeom>
          <a:noFill/>
          <a:ln w="25400">
            <a:solidFill>
              <a:schemeClr val="tx1"/>
            </a:solidFill>
          </a:ln>
        </p:spPr>
        <p:txBody>
          <a:bodyPr wrap="none" rtlCol="0">
            <a:spAutoFit/>
          </a:bodyPr>
          <a:lstStyle/>
          <a:p>
            <a:r>
              <a:rPr kumimoji="1" lang="ja-JP" altLang="en-US" sz="4000" dirty="0"/>
              <a:t>問題</a:t>
            </a:r>
            <a:r>
              <a:rPr lang="en-US" altLang="ja-JP" sz="4000" dirty="0"/>
              <a:t>4 (</a:t>
            </a:r>
            <a:r>
              <a:rPr lang="ja-JP" altLang="en-US" sz="4000" dirty="0"/>
              <a:t>解</a:t>
            </a:r>
            <a:r>
              <a:rPr lang="en-US" altLang="ja-JP" sz="4000" dirty="0"/>
              <a:t>)</a:t>
            </a:r>
            <a:endParaRPr kumimoji="1" lang="ja-JP" altLang="en-US" sz="4000"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1C587F3-4DE2-50E9-EB4B-993171425930}"/>
                  </a:ext>
                </a:extLst>
              </p:cNvPr>
              <p:cNvSpPr txBox="1"/>
              <p:nvPr/>
            </p:nvSpPr>
            <p:spPr>
              <a:xfrm>
                <a:off x="25724" y="41659"/>
                <a:ext cx="2950940" cy="400110"/>
              </a:xfrm>
              <a:prstGeom prst="rect">
                <a:avLst/>
              </a:prstGeom>
              <a:noFill/>
              <a:ln>
                <a:solidFill>
                  <a:schemeClr val="tx1"/>
                </a:solidFill>
              </a:ln>
            </p:spPr>
            <p:txBody>
              <a:bodyPr wrap="square">
                <a:spAutoFit/>
              </a:bodyPr>
              <a:lstStyle/>
              <a:p>
                <a:pPr algn="ctr"/>
                <a:r>
                  <a:rPr lang="en-US" altLang="ja-JP" sz="2000" b="1" dirty="0"/>
                  <a:t>3.5 </a:t>
                </a:r>
                <a:r>
                  <a:rPr lang="ja-JP" altLang="en-US" sz="2000" b="1" dirty="0"/>
                  <a:t>下部臨界磁場 </a:t>
                </a:r>
                <a14:m>
                  <m:oMath xmlns:m="http://schemas.openxmlformats.org/officeDocument/2006/math">
                    <m:sSub>
                      <m:sSubPr>
                        <m:ctrlPr>
                          <a:rPr lang="en-US" altLang="ja-JP" sz="2000" b="1" i="1" smtClean="0">
                            <a:latin typeface="Cambria Math" panose="02040503050406030204" pitchFamily="18" charset="0"/>
                          </a:rPr>
                        </m:ctrlPr>
                      </m:sSubPr>
                      <m:e>
                        <m:r>
                          <a:rPr lang="en-US" altLang="ja-JP" sz="2000" b="1" i="1" smtClean="0">
                            <a:latin typeface="Cambria Math" panose="02040503050406030204" pitchFamily="18" charset="0"/>
                          </a:rPr>
                          <m:t>𝑩</m:t>
                        </m:r>
                      </m:e>
                      <m:sub>
                        <m:r>
                          <a:rPr lang="en-US" altLang="ja-JP" sz="2000" b="1" i="1" smtClean="0">
                            <a:latin typeface="Cambria Math" panose="02040503050406030204" pitchFamily="18" charset="0"/>
                          </a:rPr>
                          <m:t>𝒄</m:t>
                        </m:r>
                        <m:r>
                          <a:rPr lang="en-US" altLang="ja-JP" sz="2000" b="1" i="1" smtClean="0">
                            <a:latin typeface="Cambria Math" panose="02040503050406030204" pitchFamily="18" charset="0"/>
                          </a:rPr>
                          <m:t>𝟏</m:t>
                        </m:r>
                      </m:sub>
                    </m:sSub>
                  </m:oMath>
                </a14:m>
                <a:endParaRPr kumimoji="1" lang="en-US" altLang="ja-JP" sz="2000" b="1" dirty="0"/>
              </a:p>
            </p:txBody>
          </p:sp>
        </mc:Choice>
        <mc:Fallback xmlns="">
          <p:sp>
            <p:nvSpPr>
              <p:cNvPr id="3" name="テキスト ボックス 2">
                <a:extLst>
                  <a:ext uri="{FF2B5EF4-FFF2-40B4-BE49-F238E27FC236}">
                    <a16:creationId xmlns:a16="http://schemas.microsoft.com/office/drawing/2014/main" id="{A1C587F3-4DE2-50E9-EB4B-993171425930}"/>
                  </a:ext>
                </a:extLst>
              </p:cNvPr>
              <p:cNvSpPr txBox="1">
                <a:spLocks noRot="1" noChangeAspect="1" noMove="1" noResize="1" noEditPoints="1" noAdjustHandles="1" noChangeArrowheads="1" noChangeShapeType="1" noTextEdit="1"/>
              </p:cNvSpPr>
              <p:nvPr/>
            </p:nvSpPr>
            <p:spPr>
              <a:xfrm>
                <a:off x="25724" y="41659"/>
                <a:ext cx="2950940" cy="400110"/>
              </a:xfrm>
              <a:prstGeom prst="rect">
                <a:avLst/>
              </a:prstGeom>
              <a:blipFill>
                <a:blip r:embed="rId2"/>
                <a:stretch>
                  <a:fillRect t="-5970" b="-26866"/>
                </a:stretch>
              </a:blipFill>
              <a:ln>
                <a:solidFill>
                  <a:schemeClr val="tx1"/>
                </a:solidFill>
              </a:ln>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296CA07A-2171-63F7-8FDE-223C284342A6}"/>
              </a:ext>
            </a:extLst>
          </p:cNvPr>
          <p:cNvSpPr txBox="1"/>
          <p:nvPr/>
        </p:nvSpPr>
        <p:spPr>
          <a:xfrm>
            <a:off x="-3577" y="1521766"/>
            <a:ext cx="8933317" cy="830997"/>
          </a:xfrm>
          <a:prstGeom prst="rect">
            <a:avLst/>
          </a:prstGeom>
          <a:noFill/>
        </p:spPr>
        <p:txBody>
          <a:bodyPr wrap="square">
            <a:spAutoFit/>
          </a:bodyPr>
          <a:lstStyle/>
          <a:p>
            <a:r>
              <a:rPr lang="en-US" altLang="ja-JP" sz="2400" dirty="0"/>
              <a:t>(1) </a:t>
            </a:r>
            <a:r>
              <a:rPr lang="ja-JP" altLang="en-US" sz="2400" dirty="0"/>
              <a:t>渦糸の磁束の分布もロンドン方程式にしたがうから、ロンドン長</a:t>
            </a:r>
            <a:r>
              <a:rPr lang="en-US" altLang="ja-JP" sz="2400" dirty="0"/>
              <a:t>λ</a:t>
            </a:r>
            <a:r>
              <a:rPr lang="ja-JP" altLang="en-US" sz="2400" dirty="0"/>
              <a:t>程度の距離で減衰する。これより、磁束密度は大雑把に</a:t>
            </a:r>
            <a:endParaRPr lang="en-US" altLang="ja-JP" sz="2400" dirty="0"/>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AB9EF5F2-9583-10F3-8377-1DC51135C7BB}"/>
                  </a:ext>
                </a:extLst>
              </p:cNvPr>
              <p:cNvSpPr txBox="1"/>
              <p:nvPr/>
            </p:nvSpPr>
            <p:spPr>
              <a:xfrm>
                <a:off x="3046764" y="2384618"/>
                <a:ext cx="1780668" cy="7893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dirty="0" smtClean="0">
                              <a:latin typeface="Cambria Math" panose="02040503050406030204" pitchFamily="18" charset="0"/>
                            </a:rPr>
                          </m:ctrlPr>
                        </m:sSubPr>
                        <m:e>
                          <m:r>
                            <m:rPr>
                              <m:sty m:val="p"/>
                            </m:rPr>
                            <a:rPr lang="en-US" altLang="ja-JP" sz="2400" b="0" i="0" dirty="0" smtClean="0">
                              <a:latin typeface="Cambria Math" panose="02040503050406030204" pitchFamily="18" charset="0"/>
                            </a:rPr>
                            <m:t>B</m:t>
                          </m:r>
                        </m:e>
                        <m:sub>
                          <m:r>
                            <a:rPr lang="en-US" altLang="ja-JP" sz="2400" b="0" i="1" dirty="0" smtClean="0">
                              <a:latin typeface="Cambria Math" panose="02040503050406030204" pitchFamily="18" charset="0"/>
                            </a:rPr>
                            <m:t>𝜙</m:t>
                          </m:r>
                        </m:sub>
                      </m:sSub>
                      <m:r>
                        <a:rPr lang="en-US" altLang="ja-JP" sz="2400" b="0" i="1" dirty="0" smtClean="0">
                          <a:latin typeface="Cambria Math" panose="02040503050406030204" pitchFamily="18" charset="0"/>
                        </a:rPr>
                        <m:t>∼</m:t>
                      </m:r>
                      <m:f>
                        <m:fPr>
                          <m:ctrlPr>
                            <a:rPr lang="en-US" altLang="ja-JP" sz="2400" b="0" i="1" dirty="0" smtClean="0">
                              <a:latin typeface="Cambria Math" panose="02040503050406030204" pitchFamily="18" charset="0"/>
                            </a:rPr>
                          </m:ctrlPr>
                        </m:fPr>
                        <m:num>
                          <m:r>
                            <a:rPr lang="en-US" altLang="ja-JP" sz="2400" i="1" dirty="0" smtClean="0">
                              <a:latin typeface="Cambria Math" panose="02040503050406030204" pitchFamily="18" charset="0"/>
                            </a:rPr>
                            <m:t>𝑛</m:t>
                          </m:r>
                          <m:sSub>
                            <m:sSubPr>
                              <m:ctrlPr>
                                <a:rPr lang="en-US" altLang="ja-JP" sz="2400" i="1" dirty="0" smtClean="0">
                                  <a:latin typeface="Cambria Math" panose="02040503050406030204" pitchFamily="18" charset="0"/>
                                </a:rPr>
                              </m:ctrlPr>
                            </m:sSubPr>
                            <m:e>
                              <m:r>
                                <a:rPr lang="en-US" altLang="ja-JP" sz="2400" i="1" dirty="0" smtClean="0">
                                  <a:latin typeface="Cambria Math" panose="02040503050406030204" pitchFamily="18" charset="0"/>
                                </a:rPr>
                                <m:t>𝜙</m:t>
                              </m:r>
                            </m:e>
                            <m:sub>
                              <m:r>
                                <a:rPr lang="en-US" altLang="ja-JP" sz="2400" i="1" dirty="0" smtClean="0">
                                  <a:latin typeface="Cambria Math" panose="02040503050406030204" pitchFamily="18" charset="0"/>
                                </a:rPr>
                                <m:t>0</m:t>
                              </m:r>
                            </m:sub>
                          </m:sSub>
                        </m:num>
                        <m:den>
                          <m:sSup>
                            <m:sSupPr>
                              <m:ctrlPr>
                                <a:rPr lang="en-US" altLang="ja-JP" sz="2400" i="1" dirty="0">
                                  <a:latin typeface="Cambria Math" panose="02040503050406030204" pitchFamily="18" charset="0"/>
                                </a:rPr>
                              </m:ctrlPr>
                            </m:sSupPr>
                            <m:e>
                              <m:r>
                                <a:rPr lang="en-US" altLang="ja-JP" sz="2400" i="1" dirty="0">
                                  <a:latin typeface="Cambria Math" panose="02040503050406030204" pitchFamily="18" charset="0"/>
                                </a:rPr>
                                <m:t>𝜆</m:t>
                              </m:r>
                            </m:e>
                            <m:sup>
                              <m:r>
                                <a:rPr lang="en-US" altLang="ja-JP" sz="2400" i="1" dirty="0">
                                  <a:latin typeface="Cambria Math" panose="02040503050406030204" pitchFamily="18" charset="0"/>
                                </a:rPr>
                                <m:t>2</m:t>
                              </m:r>
                            </m:sup>
                          </m:sSup>
                        </m:den>
                      </m:f>
                    </m:oMath>
                  </m:oMathPara>
                </a14:m>
                <a:endParaRPr lang="ja-JP" altLang="en-US" sz="2400" dirty="0"/>
              </a:p>
            </p:txBody>
          </p:sp>
        </mc:Choice>
        <mc:Fallback xmlns="">
          <p:sp>
            <p:nvSpPr>
              <p:cNvPr id="30" name="テキスト ボックス 29">
                <a:extLst>
                  <a:ext uri="{FF2B5EF4-FFF2-40B4-BE49-F238E27FC236}">
                    <a16:creationId xmlns:a16="http://schemas.microsoft.com/office/drawing/2014/main" id="{AB9EF5F2-9583-10F3-8377-1DC51135C7BB}"/>
                  </a:ext>
                </a:extLst>
              </p:cNvPr>
              <p:cNvSpPr txBox="1">
                <a:spLocks noRot="1" noChangeAspect="1" noMove="1" noResize="1" noEditPoints="1" noAdjustHandles="1" noChangeArrowheads="1" noChangeShapeType="1" noTextEdit="1"/>
              </p:cNvSpPr>
              <p:nvPr/>
            </p:nvSpPr>
            <p:spPr>
              <a:xfrm>
                <a:off x="3046764" y="2384618"/>
                <a:ext cx="1780668" cy="789319"/>
              </a:xfrm>
              <a:prstGeom prst="rect">
                <a:avLst/>
              </a:prstGeom>
              <a:blipFill>
                <a:blip r:embed="rId3"/>
                <a:stretch>
                  <a:fillRect/>
                </a:stretch>
              </a:blipFill>
            </p:spPr>
            <p:txBody>
              <a:bodyPr/>
              <a:lstStyle/>
              <a:p>
                <a:r>
                  <a:rPr lang="ja-JP" altLang="en-US">
                    <a:noFill/>
                  </a:rPr>
                  <a:t> </a:t>
                </a:r>
              </a:p>
            </p:txBody>
          </p:sp>
        </mc:Fallback>
      </mc:AlternateContent>
      <p:sp>
        <p:nvSpPr>
          <p:cNvPr id="32" name="テキスト ボックス 31">
            <a:extLst>
              <a:ext uri="{FF2B5EF4-FFF2-40B4-BE49-F238E27FC236}">
                <a16:creationId xmlns:a16="http://schemas.microsoft.com/office/drawing/2014/main" id="{127E3536-5990-748E-234A-C98EBD4954BB}"/>
              </a:ext>
            </a:extLst>
          </p:cNvPr>
          <p:cNvSpPr txBox="1"/>
          <p:nvPr/>
        </p:nvSpPr>
        <p:spPr>
          <a:xfrm>
            <a:off x="-10171" y="3173313"/>
            <a:ext cx="8757581" cy="461665"/>
          </a:xfrm>
          <a:prstGeom prst="rect">
            <a:avLst/>
          </a:prstGeom>
          <a:noFill/>
        </p:spPr>
        <p:txBody>
          <a:bodyPr wrap="square" rtlCol="0">
            <a:spAutoFit/>
          </a:bodyPr>
          <a:lstStyle/>
          <a:p>
            <a:r>
              <a:rPr kumimoji="1" lang="ja-JP" altLang="en-US" sz="2400" dirty="0"/>
              <a:t>と書ける。そうすると、渦糸のエネルギーは</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5419EA0-7952-DA29-9DE6-E400CD46B4CE}"/>
                  </a:ext>
                </a:extLst>
              </p:cNvPr>
              <p:cNvSpPr txBox="1"/>
              <p:nvPr/>
            </p:nvSpPr>
            <p:spPr>
              <a:xfrm>
                <a:off x="1116849" y="3456073"/>
                <a:ext cx="5987772" cy="9369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dirty="0" smtClean="0">
                              <a:latin typeface="Cambria Math" panose="02040503050406030204" pitchFamily="18" charset="0"/>
                            </a:rPr>
                          </m:ctrlPr>
                        </m:sSubPr>
                        <m:e>
                          <m:r>
                            <a:rPr lang="en-US" altLang="ja-JP" sz="2400" b="0" i="1" dirty="0" smtClean="0">
                              <a:latin typeface="Cambria Math" panose="02040503050406030204" pitchFamily="18" charset="0"/>
                            </a:rPr>
                            <m:t>𝜖</m:t>
                          </m:r>
                        </m:e>
                        <m:sub>
                          <m:r>
                            <a:rPr lang="en-US" altLang="ja-JP" sz="2400" b="0" i="1" dirty="0" smtClean="0">
                              <a:latin typeface="Cambria Math" panose="02040503050406030204" pitchFamily="18" charset="0"/>
                            </a:rPr>
                            <m:t>𝜙</m:t>
                          </m:r>
                        </m:sub>
                      </m:sSub>
                      <m:r>
                        <a:rPr lang="en-US" altLang="ja-JP" sz="2400" b="0" i="1" dirty="0" smtClean="0">
                          <a:latin typeface="Cambria Math" panose="02040503050406030204" pitchFamily="18" charset="0"/>
                        </a:rPr>
                        <m:t>∼</m:t>
                      </m:r>
                      <m:f>
                        <m:fPr>
                          <m:ctrlPr>
                            <a:rPr lang="en-US" altLang="ja-JP" sz="2400" b="0" i="1" dirty="0" smtClean="0">
                              <a:latin typeface="Cambria Math" panose="02040503050406030204" pitchFamily="18" charset="0"/>
                            </a:rPr>
                          </m:ctrlPr>
                        </m:fPr>
                        <m:num>
                          <m:sSubSup>
                            <m:sSubSupPr>
                              <m:ctrlPr>
                                <a:rPr lang="en-US" altLang="ja-JP" sz="2400" b="0" i="1" dirty="0" smtClean="0">
                                  <a:latin typeface="Cambria Math" panose="02040503050406030204" pitchFamily="18" charset="0"/>
                                </a:rPr>
                              </m:ctrlPr>
                            </m:sSubSupPr>
                            <m:e>
                              <m:r>
                                <a:rPr lang="en-US" altLang="ja-JP" sz="2400" b="0" i="1" dirty="0" smtClean="0">
                                  <a:latin typeface="Cambria Math" panose="02040503050406030204" pitchFamily="18" charset="0"/>
                                </a:rPr>
                                <m:t>𝐵</m:t>
                              </m:r>
                            </m:e>
                            <m:sub>
                              <m:r>
                                <a:rPr lang="en-US" altLang="ja-JP" sz="2400" b="0" i="1" dirty="0" smtClean="0">
                                  <a:latin typeface="Cambria Math" panose="02040503050406030204" pitchFamily="18" charset="0"/>
                                </a:rPr>
                                <m:t>𝜙</m:t>
                              </m:r>
                            </m:sub>
                            <m:sup>
                              <m:r>
                                <a:rPr lang="en-US" altLang="ja-JP" sz="2400" b="0" i="1" dirty="0" smtClean="0">
                                  <a:latin typeface="Cambria Math" panose="02040503050406030204" pitchFamily="18" charset="0"/>
                                </a:rPr>
                                <m:t>2</m:t>
                              </m:r>
                            </m:sup>
                          </m:sSubSup>
                        </m:num>
                        <m:den>
                          <m:r>
                            <a:rPr lang="en-US" altLang="ja-JP" sz="2400" b="0" i="1" dirty="0" smtClean="0">
                              <a:latin typeface="Cambria Math" panose="02040503050406030204" pitchFamily="18" charset="0"/>
                            </a:rPr>
                            <m:t>2</m:t>
                          </m:r>
                          <m:sSub>
                            <m:sSubPr>
                              <m:ctrlPr>
                                <a:rPr lang="en-US" altLang="ja-JP" sz="2400" b="0" i="1" dirty="0" smtClean="0">
                                  <a:latin typeface="Cambria Math" panose="02040503050406030204" pitchFamily="18" charset="0"/>
                                </a:rPr>
                              </m:ctrlPr>
                            </m:sSubPr>
                            <m:e>
                              <m:r>
                                <a:rPr lang="en-US" altLang="ja-JP" sz="2400" b="0" i="1" dirty="0" smtClean="0">
                                  <a:latin typeface="Cambria Math" panose="02040503050406030204" pitchFamily="18" charset="0"/>
                                </a:rPr>
                                <m:t>𝜇</m:t>
                              </m:r>
                            </m:e>
                            <m:sub>
                              <m:r>
                                <a:rPr lang="en-US" altLang="ja-JP" sz="2400" b="0" i="1" dirty="0" smtClean="0">
                                  <a:latin typeface="Cambria Math" panose="02040503050406030204" pitchFamily="18" charset="0"/>
                                </a:rPr>
                                <m:t>0</m:t>
                              </m:r>
                            </m:sub>
                          </m:sSub>
                        </m:den>
                      </m:f>
                      <m:r>
                        <a:rPr lang="en-US" altLang="ja-JP" sz="2400" b="0" i="1" dirty="0" smtClean="0">
                          <a:latin typeface="Cambria Math" panose="02040503050406030204" pitchFamily="18" charset="0"/>
                        </a:rPr>
                        <m:t>×</m:t>
                      </m:r>
                      <m:sSup>
                        <m:sSupPr>
                          <m:ctrlPr>
                            <a:rPr lang="en-US" altLang="ja-JP" sz="2400" b="0" i="1" dirty="0" smtClean="0">
                              <a:latin typeface="Cambria Math" panose="02040503050406030204" pitchFamily="18" charset="0"/>
                            </a:rPr>
                          </m:ctrlPr>
                        </m:sSupPr>
                        <m:e>
                          <m:r>
                            <a:rPr lang="en-US" altLang="ja-JP" sz="2400" b="0" i="1" dirty="0" smtClean="0">
                              <a:latin typeface="Cambria Math" panose="02040503050406030204" pitchFamily="18" charset="0"/>
                            </a:rPr>
                            <m:t>𝜆</m:t>
                          </m:r>
                        </m:e>
                        <m:sup>
                          <m:r>
                            <a:rPr lang="en-US" altLang="ja-JP" sz="2400" b="0" i="1" dirty="0" smtClean="0">
                              <a:latin typeface="Cambria Math" panose="02040503050406030204" pitchFamily="18" charset="0"/>
                            </a:rPr>
                            <m:t>2</m:t>
                          </m:r>
                        </m:sup>
                      </m:sSup>
                      <m:r>
                        <a:rPr lang="en-US" altLang="ja-JP" sz="2400" b="0" i="1" dirty="0" smtClean="0">
                          <a:latin typeface="Cambria Math" panose="02040503050406030204" pitchFamily="18" charset="0"/>
                        </a:rPr>
                        <m:t>𝐿</m:t>
                      </m:r>
                      <m:r>
                        <a:rPr lang="en-US" altLang="ja-JP" sz="2400" b="0" i="1" dirty="0" smtClean="0">
                          <a:latin typeface="Cambria Math" panose="02040503050406030204" pitchFamily="18" charset="0"/>
                        </a:rPr>
                        <m:t>=</m:t>
                      </m:r>
                      <m:f>
                        <m:fPr>
                          <m:ctrlPr>
                            <a:rPr lang="en-US" altLang="ja-JP" sz="2400" b="0" i="1" dirty="0" smtClean="0">
                              <a:latin typeface="Cambria Math" panose="02040503050406030204" pitchFamily="18" charset="0"/>
                            </a:rPr>
                          </m:ctrlPr>
                        </m:fPr>
                        <m:num>
                          <m:sSup>
                            <m:sSupPr>
                              <m:ctrlPr>
                                <a:rPr lang="en-US" altLang="ja-JP" sz="2400" b="0" i="1" dirty="0" smtClean="0">
                                  <a:latin typeface="Cambria Math" panose="02040503050406030204" pitchFamily="18" charset="0"/>
                                </a:rPr>
                              </m:ctrlPr>
                            </m:sSupPr>
                            <m:e>
                              <m:r>
                                <a:rPr lang="en-US" altLang="ja-JP" sz="2400" b="0" i="1" dirty="0" smtClean="0">
                                  <a:latin typeface="Cambria Math" panose="02040503050406030204" pitchFamily="18" charset="0"/>
                                </a:rPr>
                                <m:t>𝑛</m:t>
                              </m:r>
                            </m:e>
                            <m:sup>
                              <m:r>
                                <a:rPr lang="en-US" altLang="ja-JP" sz="2400" b="0" i="1" dirty="0" smtClean="0">
                                  <a:latin typeface="Cambria Math" panose="02040503050406030204" pitchFamily="18" charset="0"/>
                                </a:rPr>
                                <m:t>2</m:t>
                              </m:r>
                            </m:sup>
                          </m:sSup>
                          <m:sSubSup>
                            <m:sSubSupPr>
                              <m:ctrlPr>
                                <a:rPr lang="en-US" altLang="ja-JP" sz="2400" b="0" i="1" dirty="0" smtClean="0">
                                  <a:latin typeface="Cambria Math" panose="02040503050406030204" pitchFamily="18" charset="0"/>
                                </a:rPr>
                              </m:ctrlPr>
                            </m:sSubSupPr>
                            <m:e>
                              <m:r>
                                <a:rPr lang="en-US" altLang="ja-JP" sz="2400" b="0" i="1" dirty="0" smtClean="0">
                                  <a:latin typeface="Cambria Math" panose="02040503050406030204" pitchFamily="18" charset="0"/>
                                </a:rPr>
                                <m:t>𝜙</m:t>
                              </m:r>
                            </m:e>
                            <m:sub>
                              <m:r>
                                <a:rPr lang="en-US" altLang="ja-JP" sz="2400" b="0" i="1" dirty="0" smtClean="0">
                                  <a:latin typeface="Cambria Math" panose="02040503050406030204" pitchFamily="18" charset="0"/>
                                </a:rPr>
                                <m:t>0</m:t>
                              </m:r>
                            </m:sub>
                            <m:sup>
                              <m:r>
                                <a:rPr lang="en-US" altLang="ja-JP" sz="2400" b="0" i="1" dirty="0" smtClean="0">
                                  <a:latin typeface="Cambria Math" panose="02040503050406030204" pitchFamily="18" charset="0"/>
                                </a:rPr>
                                <m:t>2</m:t>
                              </m:r>
                            </m:sup>
                          </m:sSubSup>
                        </m:num>
                        <m:den>
                          <m:r>
                            <a:rPr lang="en-US" altLang="ja-JP" sz="2400" b="0" i="1" dirty="0" smtClean="0">
                              <a:latin typeface="Cambria Math" panose="02040503050406030204" pitchFamily="18" charset="0"/>
                            </a:rPr>
                            <m:t>2</m:t>
                          </m:r>
                          <m:sSub>
                            <m:sSubPr>
                              <m:ctrlPr>
                                <a:rPr lang="en-US" altLang="ja-JP" sz="2400" b="0" i="1" dirty="0" smtClean="0">
                                  <a:latin typeface="Cambria Math" panose="02040503050406030204" pitchFamily="18" charset="0"/>
                                </a:rPr>
                              </m:ctrlPr>
                            </m:sSubPr>
                            <m:e>
                              <m:r>
                                <a:rPr lang="en-US" altLang="ja-JP" sz="2400" b="0" i="1" dirty="0" smtClean="0">
                                  <a:latin typeface="Cambria Math" panose="02040503050406030204" pitchFamily="18" charset="0"/>
                                </a:rPr>
                                <m:t>𝜇</m:t>
                              </m:r>
                            </m:e>
                            <m:sub>
                              <m:r>
                                <a:rPr lang="en-US" altLang="ja-JP" sz="2400" b="0" i="1" dirty="0" smtClean="0">
                                  <a:latin typeface="Cambria Math" panose="02040503050406030204" pitchFamily="18" charset="0"/>
                                </a:rPr>
                                <m:t>0</m:t>
                              </m:r>
                            </m:sub>
                          </m:sSub>
                          <m:sSup>
                            <m:sSupPr>
                              <m:ctrlPr>
                                <a:rPr lang="en-US" altLang="ja-JP" sz="2400" b="0" i="1" dirty="0" smtClean="0">
                                  <a:latin typeface="Cambria Math" panose="02040503050406030204" pitchFamily="18" charset="0"/>
                                </a:rPr>
                              </m:ctrlPr>
                            </m:sSupPr>
                            <m:e>
                              <m:r>
                                <a:rPr lang="en-US" altLang="ja-JP" sz="2400" b="0" i="1" dirty="0" smtClean="0">
                                  <a:latin typeface="Cambria Math" panose="02040503050406030204" pitchFamily="18" charset="0"/>
                                </a:rPr>
                                <m:t>𝜆</m:t>
                              </m:r>
                            </m:e>
                            <m:sup>
                              <m:r>
                                <a:rPr lang="en-US" altLang="ja-JP" sz="2400" b="0" i="1" dirty="0" smtClean="0">
                                  <a:latin typeface="Cambria Math" panose="02040503050406030204" pitchFamily="18" charset="0"/>
                                </a:rPr>
                                <m:t>2</m:t>
                              </m:r>
                            </m:sup>
                          </m:sSup>
                        </m:den>
                      </m:f>
                      <m:r>
                        <a:rPr lang="en-US" altLang="ja-JP" sz="2400" b="0" i="1" dirty="0" smtClean="0">
                          <a:latin typeface="Cambria Math" panose="02040503050406030204" pitchFamily="18" charset="0"/>
                        </a:rPr>
                        <m:t>𝐿</m:t>
                      </m:r>
                    </m:oMath>
                  </m:oMathPara>
                </a14:m>
                <a:endParaRPr lang="ja-JP" altLang="en-US" sz="2400" dirty="0"/>
              </a:p>
            </p:txBody>
          </p:sp>
        </mc:Choice>
        <mc:Fallback xmlns="">
          <p:sp>
            <p:nvSpPr>
              <p:cNvPr id="33" name="テキスト ボックス 32">
                <a:extLst>
                  <a:ext uri="{FF2B5EF4-FFF2-40B4-BE49-F238E27FC236}">
                    <a16:creationId xmlns:a16="http://schemas.microsoft.com/office/drawing/2014/main" id="{05419EA0-7952-DA29-9DE6-E400CD46B4CE}"/>
                  </a:ext>
                </a:extLst>
              </p:cNvPr>
              <p:cNvSpPr txBox="1">
                <a:spLocks noRot="1" noChangeAspect="1" noMove="1" noResize="1" noEditPoints="1" noAdjustHandles="1" noChangeArrowheads="1" noChangeShapeType="1" noTextEdit="1"/>
              </p:cNvSpPr>
              <p:nvPr/>
            </p:nvSpPr>
            <p:spPr>
              <a:xfrm>
                <a:off x="1116849" y="3456073"/>
                <a:ext cx="5987772" cy="93692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A555750A-98BB-E896-9D8E-614AB619540A}"/>
                  </a:ext>
                </a:extLst>
              </p:cNvPr>
              <p:cNvSpPr txBox="1"/>
              <p:nvPr/>
            </p:nvSpPr>
            <p:spPr>
              <a:xfrm>
                <a:off x="5439878" y="5179773"/>
                <a:ext cx="4030950" cy="766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000" b="0" i="1" dirty="0" smtClean="0">
                              <a:latin typeface="Cambria Math" panose="02040503050406030204" pitchFamily="18" charset="0"/>
                            </a:rPr>
                          </m:ctrlPr>
                        </m:sSubPr>
                        <m:e>
                          <m:r>
                            <a:rPr lang="en-US" altLang="ja-JP" sz="2000" b="0" i="1" dirty="0" smtClean="0">
                              <a:latin typeface="Cambria Math" panose="02040503050406030204" pitchFamily="18" charset="0"/>
                            </a:rPr>
                            <m:t>𝜖</m:t>
                          </m:r>
                        </m:e>
                        <m:sub>
                          <m:r>
                            <a:rPr lang="en-US" altLang="ja-JP" sz="2000" b="0" i="1" dirty="0" smtClean="0">
                              <a:latin typeface="Cambria Math" panose="02040503050406030204" pitchFamily="18" charset="0"/>
                            </a:rPr>
                            <m:t>2</m:t>
                          </m:r>
                          <m:sSub>
                            <m:sSubPr>
                              <m:ctrlPr>
                                <a:rPr lang="en-US" altLang="ja-JP" sz="2000" b="0" i="1" dirty="0" smtClean="0">
                                  <a:latin typeface="Cambria Math" panose="02040503050406030204" pitchFamily="18" charset="0"/>
                                </a:rPr>
                              </m:ctrlPr>
                            </m:sSubPr>
                            <m:e>
                              <m:r>
                                <a:rPr lang="en-US" altLang="ja-JP" sz="2000" b="0" i="1" dirty="0" smtClean="0">
                                  <a:latin typeface="Cambria Math" panose="02040503050406030204" pitchFamily="18" charset="0"/>
                                </a:rPr>
                                <m:t>𝜙</m:t>
                              </m:r>
                            </m:e>
                            <m:sub>
                              <m:r>
                                <a:rPr lang="en-US" altLang="ja-JP" sz="2000" b="0" i="1" dirty="0" smtClean="0">
                                  <a:latin typeface="Cambria Math" panose="02040503050406030204" pitchFamily="18" charset="0"/>
                                </a:rPr>
                                <m:t>0</m:t>
                              </m:r>
                            </m:sub>
                          </m:sSub>
                        </m:sub>
                      </m:sSub>
                      <m:r>
                        <a:rPr lang="en-US" altLang="ja-JP" sz="2000" b="0" i="1" dirty="0" smtClean="0">
                          <a:latin typeface="Cambria Math" panose="02040503050406030204" pitchFamily="18" charset="0"/>
                        </a:rPr>
                        <m:t>∼</m:t>
                      </m:r>
                      <m:f>
                        <m:fPr>
                          <m:ctrlPr>
                            <a:rPr lang="en-US" altLang="ja-JP" sz="2000" b="0" i="1" dirty="0" smtClean="0">
                              <a:latin typeface="Cambria Math" panose="02040503050406030204" pitchFamily="18" charset="0"/>
                            </a:rPr>
                          </m:ctrlPr>
                        </m:fPr>
                        <m:num>
                          <m:r>
                            <a:rPr lang="en-US" altLang="ja-JP" sz="2000" b="0" i="1" dirty="0" smtClean="0">
                              <a:latin typeface="Cambria Math" panose="02040503050406030204" pitchFamily="18" charset="0"/>
                            </a:rPr>
                            <m:t>4</m:t>
                          </m:r>
                          <m:sSubSup>
                            <m:sSubSupPr>
                              <m:ctrlPr>
                                <a:rPr lang="en-US" altLang="ja-JP" sz="2000" b="0" i="1" dirty="0" smtClean="0">
                                  <a:latin typeface="Cambria Math" panose="02040503050406030204" pitchFamily="18" charset="0"/>
                                </a:rPr>
                              </m:ctrlPr>
                            </m:sSubSupPr>
                            <m:e>
                              <m:r>
                                <a:rPr lang="en-US" altLang="ja-JP" sz="2000" b="0" i="1" dirty="0" smtClean="0">
                                  <a:latin typeface="Cambria Math" panose="02040503050406030204" pitchFamily="18" charset="0"/>
                                </a:rPr>
                                <m:t>𝜙</m:t>
                              </m:r>
                            </m:e>
                            <m:sub>
                              <m:r>
                                <a:rPr lang="en-US" altLang="ja-JP" sz="2000" b="0" i="1" dirty="0" smtClean="0">
                                  <a:latin typeface="Cambria Math" panose="02040503050406030204" pitchFamily="18" charset="0"/>
                                </a:rPr>
                                <m:t>0</m:t>
                              </m:r>
                            </m:sub>
                            <m:sup>
                              <m:r>
                                <a:rPr lang="en-US" altLang="ja-JP" sz="2000" b="0" i="1" dirty="0" smtClean="0">
                                  <a:latin typeface="Cambria Math" panose="02040503050406030204" pitchFamily="18" charset="0"/>
                                </a:rPr>
                                <m:t>2</m:t>
                              </m:r>
                            </m:sup>
                          </m:sSubSup>
                        </m:num>
                        <m:den>
                          <m:r>
                            <a:rPr lang="en-US" altLang="ja-JP" sz="2000" b="0" i="1" dirty="0" smtClean="0">
                              <a:latin typeface="Cambria Math" panose="02040503050406030204" pitchFamily="18" charset="0"/>
                            </a:rPr>
                            <m:t>2</m:t>
                          </m:r>
                          <m:sSub>
                            <m:sSubPr>
                              <m:ctrlPr>
                                <a:rPr lang="en-US" altLang="ja-JP" sz="2000" b="0" i="1" dirty="0" smtClean="0">
                                  <a:latin typeface="Cambria Math" panose="02040503050406030204" pitchFamily="18" charset="0"/>
                                </a:rPr>
                              </m:ctrlPr>
                            </m:sSubPr>
                            <m:e>
                              <m:r>
                                <a:rPr lang="en-US" altLang="ja-JP" sz="2000" b="0" i="1" dirty="0" smtClean="0">
                                  <a:latin typeface="Cambria Math" panose="02040503050406030204" pitchFamily="18" charset="0"/>
                                </a:rPr>
                                <m:t>𝜇</m:t>
                              </m:r>
                            </m:e>
                            <m:sub>
                              <m:r>
                                <a:rPr lang="en-US" altLang="ja-JP" sz="2000" b="0" i="1" dirty="0" smtClean="0">
                                  <a:latin typeface="Cambria Math" panose="02040503050406030204" pitchFamily="18" charset="0"/>
                                </a:rPr>
                                <m:t>0</m:t>
                              </m:r>
                            </m:sub>
                          </m:sSub>
                          <m:sSup>
                            <m:sSupPr>
                              <m:ctrlPr>
                                <a:rPr lang="en-US" altLang="ja-JP" sz="2000" b="0" i="1" dirty="0" smtClean="0">
                                  <a:latin typeface="Cambria Math" panose="02040503050406030204" pitchFamily="18" charset="0"/>
                                </a:rPr>
                              </m:ctrlPr>
                            </m:sSupPr>
                            <m:e>
                              <m:r>
                                <a:rPr lang="en-US" altLang="ja-JP" sz="2000" b="0" i="1" dirty="0" smtClean="0">
                                  <a:latin typeface="Cambria Math" panose="02040503050406030204" pitchFamily="18" charset="0"/>
                                </a:rPr>
                                <m:t>𝜆</m:t>
                              </m:r>
                            </m:e>
                            <m:sup>
                              <m:r>
                                <a:rPr lang="en-US" altLang="ja-JP" sz="2000" b="0" i="1" dirty="0" smtClean="0">
                                  <a:latin typeface="Cambria Math" panose="02040503050406030204" pitchFamily="18" charset="0"/>
                                </a:rPr>
                                <m:t>2</m:t>
                              </m:r>
                            </m:sup>
                          </m:sSup>
                        </m:den>
                      </m:f>
                      <m:r>
                        <a:rPr lang="en-US" altLang="ja-JP" sz="2000" b="0" i="1" dirty="0" smtClean="0">
                          <a:latin typeface="Cambria Math" panose="02040503050406030204" pitchFamily="18" charset="0"/>
                        </a:rPr>
                        <m:t>𝐿</m:t>
                      </m:r>
                      <m:r>
                        <a:rPr lang="en-US" altLang="ja-JP" sz="2000" b="0" i="1" dirty="0" smtClean="0">
                          <a:latin typeface="Cambria Math" panose="02040503050406030204" pitchFamily="18" charset="0"/>
                        </a:rPr>
                        <m:t>=4</m:t>
                      </m:r>
                      <m:sSub>
                        <m:sSubPr>
                          <m:ctrlPr>
                            <a:rPr lang="en-US" altLang="ja-JP" sz="2000" b="0" i="1" dirty="0" smtClean="0">
                              <a:latin typeface="Cambria Math" panose="02040503050406030204" pitchFamily="18" charset="0"/>
                            </a:rPr>
                          </m:ctrlPr>
                        </m:sSubPr>
                        <m:e>
                          <m:r>
                            <a:rPr lang="en-US" altLang="ja-JP" sz="2000" b="0" i="1" dirty="0" smtClean="0">
                              <a:latin typeface="Cambria Math" panose="02040503050406030204" pitchFamily="18" charset="0"/>
                            </a:rPr>
                            <m:t>𝜖</m:t>
                          </m:r>
                        </m:e>
                        <m:sub>
                          <m:sSub>
                            <m:sSubPr>
                              <m:ctrlPr>
                                <a:rPr lang="en-US" altLang="ja-JP" sz="2000" b="0" i="1" dirty="0" smtClean="0">
                                  <a:latin typeface="Cambria Math" panose="02040503050406030204" pitchFamily="18" charset="0"/>
                                </a:rPr>
                              </m:ctrlPr>
                            </m:sSubPr>
                            <m:e>
                              <m:r>
                                <a:rPr lang="en-US" altLang="ja-JP" sz="2000" b="0" i="1" dirty="0" smtClean="0">
                                  <a:latin typeface="Cambria Math" panose="02040503050406030204" pitchFamily="18" charset="0"/>
                                </a:rPr>
                                <m:t>𝜙</m:t>
                              </m:r>
                            </m:e>
                            <m:sub>
                              <m:r>
                                <a:rPr lang="en-US" altLang="ja-JP" sz="2000" b="0" i="1" dirty="0" smtClean="0">
                                  <a:latin typeface="Cambria Math" panose="02040503050406030204" pitchFamily="18" charset="0"/>
                                </a:rPr>
                                <m:t>0</m:t>
                              </m:r>
                            </m:sub>
                          </m:sSub>
                        </m:sub>
                      </m:sSub>
                    </m:oMath>
                  </m:oMathPara>
                </a14:m>
                <a:endParaRPr lang="ja-JP" altLang="en-US" sz="2000" dirty="0"/>
              </a:p>
            </p:txBody>
          </p:sp>
        </mc:Choice>
        <mc:Fallback xmlns="">
          <p:sp>
            <p:nvSpPr>
              <p:cNvPr id="34" name="テキスト ボックス 33">
                <a:extLst>
                  <a:ext uri="{FF2B5EF4-FFF2-40B4-BE49-F238E27FC236}">
                    <a16:creationId xmlns:a16="http://schemas.microsoft.com/office/drawing/2014/main" id="{A555750A-98BB-E896-9D8E-614AB619540A}"/>
                  </a:ext>
                </a:extLst>
              </p:cNvPr>
              <p:cNvSpPr txBox="1">
                <a:spLocks noRot="1" noChangeAspect="1" noMove="1" noResize="1" noEditPoints="1" noAdjustHandles="1" noChangeArrowheads="1" noChangeShapeType="1" noTextEdit="1"/>
              </p:cNvSpPr>
              <p:nvPr/>
            </p:nvSpPr>
            <p:spPr>
              <a:xfrm>
                <a:off x="5439878" y="5179773"/>
                <a:ext cx="4030950" cy="766941"/>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427684E-BB4A-608A-9E26-FA731F5318CB}"/>
                  </a:ext>
                </a:extLst>
              </p:cNvPr>
              <p:cNvSpPr txBox="1"/>
              <p:nvPr/>
            </p:nvSpPr>
            <p:spPr>
              <a:xfrm>
                <a:off x="3519583" y="4697492"/>
                <a:ext cx="2698808" cy="766941"/>
              </a:xfrm>
              <a:prstGeom prst="rect">
                <a:avLst/>
              </a:prstGeom>
              <a:noFill/>
              <a:ln>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000" b="0" i="1" dirty="0" smtClean="0">
                              <a:latin typeface="Cambria Math" panose="02040503050406030204" pitchFamily="18" charset="0"/>
                            </a:rPr>
                          </m:ctrlPr>
                        </m:sSubPr>
                        <m:e>
                          <m:r>
                            <a:rPr lang="en-US" altLang="ja-JP" sz="2000" b="0" i="1" dirty="0" smtClean="0">
                              <a:latin typeface="Cambria Math" panose="02040503050406030204" pitchFamily="18" charset="0"/>
                            </a:rPr>
                            <m:t>𝜖</m:t>
                          </m:r>
                        </m:e>
                        <m:sub>
                          <m:sSub>
                            <m:sSubPr>
                              <m:ctrlPr>
                                <a:rPr lang="en-US" altLang="ja-JP" sz="2000" b="0" i="1" dirty="0" smtClean="0">
                                  <a:latin typeface="Cambria Math" panose="02040503050406030204" pitchFamily="18" charset="0"/>
                                </a:rPr>
                              </m:ctrlPr>
                            </m:sSubPr>
                            <m:e>
                              <m:r>
                                <a:rPr lang="en-US" altLang="ja-JP" sz="2000" b="0" i="1" dirty="0" smtClean="0">
                                  <a:latin typeface="Cambria Math" panose="02040503050406030204" pitchFamily="18" charset="0"/>
                                </a:rPr>
                                <m:t>𝜙</m:t>
                              </m:r>
                            </m:e>
                            <m:sub>
                              <m:r>
                                <a:rPr lang="en-US" altLang="ja-JP" sz="2000" b="0" i="1" dirty="0" smtClean="0">
                                  <a:latin typeface="Cambria Math" panose="02040503050406030204" pitchFamily="18" charset="0"/>
                                </a:rPr>
                                <m:t>0</m:t>
                              </m:r>
                            </m:sub>
                          </m:sSub>
                        </m:sub>
                      </m:sSub>
                      <m:r>
                        <a:rPr lang="en-US" altLang="ja-JP" sz="2000" b="0" i="1" dirty="0" smtClean="0">
                          <a:latin typeface="Cambria Math" panose="02040503050406030204" pitchFamily="18" charset="0"/>
                        </a:rPr>
                        <m:t>∼</m:t>
                      </m:r>
                      <m:f>
                        <m:fPr>
                          <m:ctrlPr>
                            <a:rPr lang="en-US" altLang="ja-JP" sz="2000" b="0" i="1" dirty="0" smtClean="0">
                              <a:latin typeface="Cambria Math" panose="02040503050406030204" pitchFamily="18" charset="0"/>
                            </a:rPr>
                          </m:ctrlPr>
                        </m:fPr>
                        <m:num>
                          <m:sSubSup>
                            <m:sSubSupPr>
                              <m:ctrlPr>
                                <a:rPr lang="en-US" altLang="ja-JP" sz="2000" b="0" i="1" dirty="0" smtClean="0">
                                  <a:latin typeface="Cambria Math" panose="02040503050406030204" pitchFamily="18" charset="0"/>
                                </a:rPr>
                              </m:ctrlPr>
                            </m:sSubSupPr>
                            <m:e>
                              <m:r>
                                <a:rPr lang="en-US" altLang="ja-JP" sz="2000" b="0" i="1" dirty="0" smtClean="0">
                                  <a:latin typeface="Cambria Math" panose="02040503050406030204" pitchFamily="18" charset="0"/>
                                </a:rPr>
                                <m:t>𝜙</m:t>
                              </m:r>
                            </m:e>
                            <m:sub>
                              <m:r>
                                <a:rPr lang="en-US" altLang="ja-JP" sz="2000" b="0" i="1" dirty="0" smtClean="0">
                                  <a:latin typeface="Cambria Math" panose="02040503050406030204" pitchFamily="18" charset="0"/>
                                </a:rPr>
                                <m:t>0</m:t>
                              </m:r>
                            </m:sub>
                            <m:sup>
                              <m:r>
                                <a:rPr lang="en-US" altLang="ja-JP" sz="2000" b="0" i="1" dirty="0" smtClean="0">
                                  <a:latin typeface="Cambria Math" panose="02040503050406030204" pitchFamily="18" charset="0"/>
                                </a:rPr>
                                <m:t>2</m:t>
                              </m:r>
                            </m:sup>
                          </m:sSubSup>
                        </m:num>
                        <m:den>
                          <m:r>
                            <a:rPr lang="en-US" altLang="ja-JP" sz="2000" b="0" i="1" dirty="0" smtClean="0">
                              <a:latin typeface="Cambria Math" panose="02040503050406030204" pitchFamily="18" charset="0"/>
                            </a:rPr>
                            <m:t>2</m:t>
                          </m:r>
                          <m:sSub>
                            <m:sSubPr>
                              <m:ctrlPr>
                                <a:rPr lang="en-US" altLang="ja-JP" sz="2000" b="0" i="1" dirty="0" smtClean="0">
                                  <a:latin typeface="Cambria Math" panose="02040503050406030204" pitchFamily="18" charset="0"/>
                                </a:rPr>
                              </m:ctrlPr>
                            </m:sSubPr>
                            <m:e>
                              <m:r>
                                <a:rPr lang="en-US" altLang="ja-JP" sz="2000" b="0" i="1" dirty="0" smtClean="0">
                                  <a:latin typeface="Cambria Math" panose="02040503050406030204" pitchFamily="18" charset="0"/>
                                </a:rPr>
                                <m:t>𝜇</m:t>
                              </m:r>
                            </m:e>
                            <m:sub>
                              <m:r>
                                <a:rPr lang="en-US" altLang="ja-JP" sz="2000" b="0" i="1" dirty="0" smtClean="0">
                                  <a:latin typeface="Cambria Math" panose="02040503050406030204" pitchFamily="18" charset="0"/>
                                </a:rPr>
                                <m:t>0</m:t>
                              </m:r>
                            </m:sub>
                          </m:sSub>
                          <m:sSup>
                            <m:sSupPr>
                              <m:ctrlPr>
                                <a:rPr lang="en-US" altLang="ja-JP" sz="2000" b="0" i="1" dirty="0" smtClean="0">
                                  <a:latin typeface="Cambria Math" panose="02040503050406030204" pitchFamily="18" charset="0"/>
                                </a:rPr>
                              </m:ctrlPr>
                            </m:sSupPr>
                            <m:e>
                              <m:r>
                                <a:rPr lang="en-US" altLang="ja-JP" sz="2000" b="0" i="1" dirty="0" smtClean="0">
                                  <a:latin typeface="Cambria Math" panose="02040503050406030204" pitchFamily="18" charset="0"/>
                                </a:rPr>
                                <m:t>𝜆</m:t>
                              </m:r>
                            </m:e>
                            <m:sup>
                              <m:r>
                                <a:rPr lang="en-US" altLang="ja-JP" sz="2000" b="0" i="1" dirty="0" smtClean="0">
                                  <a:latin typeface="Cambria Math" panose="02040503050406030204" pitchFamily="18" charset="0"/>
                                </a:rPr>
                                <m:t>2</m:t>
                              </m:r>
                            </m:sup>
                          </m:sSup>
                        </m:den>
                      </m:f>
                      <m:r>
                        <a:rPr lang="en-US" altLang="ja-JP" sz="2000" b="0" i="1" dirty="0" smtClean="0">
                          <a:latin typeface="Cambria Math" panose="02040503050406030204" pitchFamily="18" charset="0"/>
                        </a:rPr>
                        <m:t>𝐿</m:t>
                      </m:r>
                    </m:oMath>
                  </m:oMathPara>
                </a14:m>
                <a:endParaRPr lang="ja-JP" altLang="en-US" sz="2000" dirty="0"/>
              </a:p>
            </p:txBody>
          </p:sp>
        </mc:Choice>
        <mc:Fallback xmlns="">
          <p:sp>
            <p:nvSpPr>
              <p:cNvPr id="35" name="テキスト ボックス 34">
                <a:extLst>
                  <a:ext uri="{FF2B5EF4-FFF2-40B4-BE49-F238E27FC236}">
                    <a16:creationId xmlns:a16="http://schemas.microsoft.com/office/drawing/2014/main" id="{8427684E-BB4A-608A-9E26-FA731F5318CB}"/>
                  </a:ext>
                </a:extLst>
              </p:cNvPr>
              <p:cNvSpPr txBox="1">
                <a:spLocks noRot="1" noChangeAspect="1" noMove="1" noResize="1" noEditPoints="1" noAdjustHandles="1" noChangeArrowheads="1" noChangeShapeType="1" noTextEdit="1"/>
              </p:cNvSpPr>
              <p:nvPr/>
            </p:nvSpPr>
            <p:spPr>
              <a:xfrm>
                <a:off x="3519583" y="4697492"/>
                <a:ext cx="2698808" cy="766941"/>
              </a:xfrm>
              <a:prstGeom prst="rect">
                <a:avLst/>
              </a:prstGeom>
              <a:blipFill>
                <a:blip r:embed="rId6"/>
                <a:stretch>
                  <a:fillRect/>
                </a:stretch>
              </a:blipFill>
              <a:ln>
                <a:solidFill>
                  <a:srgbClr val="FF0000"/>
                </a:solidFill>
              </a:ln>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B883A8D9-7D29-B547-F0FB-27E1F142F6B5}"/>
              </a:ext>
            </a:extLst>
          </p:cNvPr>
          <p:cNvSpPr txBox="1"/>
          <p:nvPr/>
        </p:nvSpPr>
        <p:spPr>
          <a:xfrm>
            <a:off x="25724" y="4335707"/>
            <a:ext cx="7730001" cy="1569660"/>
          </a:xfrm>
          <a:prstGeom prst="rect">
            <a:avLst/>
          </a:prstGeom>
          <a:noFill/>
        </p:spPr>
        <p:txBody>
          <a:bodyPr wrap="none" rtlCol="0">
            <a:spAutoFit/>
          </a:bodyPr>
          <a:lstStyle/>
          <a:p>
            <a:r>
              <a:rPr kumimoji="1" lang="en-US" altLang="ja-JP" sz="2400" dirty="0"/>
              <a:t>(2)</a:t>
            </a:r>
            <a:r>
              <a:rPr kumimoji="1" lang="ja-JP" altLang="en-US" sz="2400" dirty="0"/>
              <a:t>よって、</a:t>
            </a:r>
            <a:r>
              <a:rPr kumimoji="1" lang="en-US" altLang="ja-JP" sz="2400" dirty="0"/>
              <a:t>1</a:t>
            </a:r>
            <a:r>
              <a:rPr kumimoji="1" lang="ja-JP" altLang="en-US" sz="2400" dirty="0"/>
              <a:t>磁束量子</a:t>
            </a:r>
            <a:r>
              <a:rPr kumimoji="1" lang="en-US" altLang="ja-JP" sz="2400" dirty="0"/>
              <a:t>(n=1)</a:t>
            </a:r>
            <a:r>
              <a:rPr kumimoji="1" lang="ja-JP" altLang="en-US" sz="2400" dirty="0"/>
              <a:t>を運ぶ渦糸のエネルギーは</a:t>
            </a:r>
            <a:endParaRPr kumimoji="1" lang="en-US" altLang="ja-JP" sz="2400" dirty="0"/>
          </a:p>
          <a:p>
            <a:endParaRPr kumimoji="1" lang="en-US" altLang="ja-JP" sz="2400" dirty="0"/>
          </a:p>
          <a:p>
            <a:endParaRPr kumimoji="1" lang="en-US" altLang="ja-JP" sz="2400" dirty="0"/>
          </a:p>
          <a:p>
            <a:r>
              <a:rPr kumimoji="1" lang="en-US" altLang="ja-JP" sz="2400" dirty="0"/>
              <a:t>2</a:t>
            </a:r>
            <a:r>
              <a:rPr kumimoji="1" lang="ja-JP" altLang="en-US" sz="2400" dirty="0"/>
              <a:t>磁束量子</a:t>
            </a:r>
            <a:r>
              <a:rPr kumimoji="1" lang="en-US" altLang="ja-JP" sz="2400" dirty="0"/>
              <a:t>(n=2)</a:t>
            </a:r>
            <a:r>
              <a:rPr kumimoji="1" lang="ja-JP" altLang="en-US" sz="2400" dirty="0"/>
              <a:t>を運ぶ渦糸のエネルギーは</a:t>
            </a:r>
            <a:endParaRPr kumimoji="1" lang="en-US" altLang="ja-JP" sz="2400" dirty="0"/>
          </a:p>
        </p:txBody>
      </p:sp>
      <p:sp>
        <p:nvSpPr>
          <p:cNvPr id="37" name="楕円 36">
            <a:extLst>
              <a:ext uri="{FF2B5EF4-FFF2-40B4-BE49-F238E27FC236}">
                <a16:creationId xmlns:a16="http://schemas.microsoft.com/office/drawing/2014/main" id="{37CDF4F6-1D09-C880-0875-D3E70DBE9F35}"/>
              </a:ext>
            </a:extLst>
          </p:cNvPr>
          <p:cNvSpPr/>
          <p:nvPr/>
        </p:nvSpPr>
        <p:spPr>
          <a:xfrm>
            <a:off x="10291343" y="985264"/>
            <a:ext cx="362432" cy="184817"/>
          </a:xfrm>
          <a:prstGeom prst="ellips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コネクタ 37">
            <a:extLst>
              <a:ext uri="{FF2B5EF4-FFF2-40B4-BE49-F238E27FC236}">
                <a16:creationId xmlns:a16="http://schemas.microsoft.com/office/drawing/2014/main" id="{34174BE9-886D-311B-02AC-BF7E4749DA2F}"/>
              </a:ext>
            </a:extLst>
          </p:cNvPr>
          <p:cNvCxnSpPr>
            <a:stCxn id="37" idx="2"/>
          </p:cNvCxnSpPr>
          <p:nvPr/>
        </p:nvCxnSpPr>
        <p:spPr>
          <a:xfrm>
            <a:off x="10291343" y="1077673"/>
            <a:ext cx="0" cy="2188878"/>
          </a:xfrm>
          <a:prstGeom prst="line">
            <a:avLst/>
          </a:prstGeom>
          <a:ln w="190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913D455C-1D40-6C38-D327-559DC92DA77F}"/>
              </a:ext>
            </a:extLst>
          </p:cNvPr>
          <p:cNvCxnSpPr/>
          <p:nvPr/>
        </p:nvCxnSpPr>
        <p:spPr>
          <a:xfrm>
            <a:off x="10653775" y="1116862"/>
            <a:ext cx="0" cy="2188879"/>
          </a:xfrm>
          <a:prstGeom prst="line">
            <a:avLst/>
          </a:prstGeom>
          <a:ln w="190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楕円 39">
            <a:extLst>
              <a:ext uri="{FF2B5EF4-FFF2-40B4-BE49-F238E27FC236}">
                <a16:creationId xmlns:a16="http://schemas.microsoft.com/office/drawing/2014/main" id="{041E78E0-867C-CF59-A789-E23FD3653279}"/>
              </a:ext>
            </a:extLst>
          </p:cNvPr>
          <p:cNvSpPr/>
          <p:nvPr/>
        </p:nvSpPr>
        <p:spPr>
          <a:xfrm>
            <a:off x="10291343" y="3140122"/>
            <a:ext cx="362432" cy="184817"/>
          </a:xfrm>
          <a:prstGeom prst="ellipse">
            <a:avLst/>
          </a:prstGeom>
          <a:noFill/>
          <a:ln w="1905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4961BD4F-C8AA-C5FE-6A0C-437DD880518A}"/>
              </a:ext>
            </a:extLst>
          </p:cNvPr>
          <p:cNvSpPr/>
          <p:nvPr/>
        </p:nvSpPr>
        <p:spPr>
          <a:xfrm>
            <a:off x="9644125" y="673047"/>
            <a:ext cx="1665369" cy="84923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矢印コネクタ 41">
            <a:extLst>
              <a:ext uri="{FF2B5EF4-FFF2-40B4-BE49-F238E27FC236}">
                <a16:creationId xmlns:a16="http://schemas.microsoft.com/office/drawing/2014/main" id="{074D6CF8-1405-C0FC-0F96-4FFC8C407132}"/>
              </a:ext>
            </a:extLst>
          </p:cNvPr>
          <p:cNvCxnSpPr>
            <a:cxnSpLocks/>
          </p:cNvCxnSpPr>
          <p:nvPr/>
        </p:nvCxnSpPr>
        <p:spPr>
          <a:xfrm>
            <a:off x="9747922" y="1306254"/>
            <a:ext cx="54994" cy="65324"/>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A72141A4-5AFD-B616-9901-9375B64A43C3}"/>
              </a:ext>
            </a:extLst>
          </p:cNvPr>
          <p:cNvSpPr/>
          <p:nvPr/>
        </p:nvSpPr>
        <p:spPr>
          <a:xfrm>
            <a:off x="9644125" y="1692247"/>
            <a:ext cx="1665369" cy="84923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4" name="直線矢印コネクタ 43">
            <a:extLst>
              <a:ext uri="{FF2B5EF4-FFF2-40B4-BE49-F238E27FC236}">
                <a16:creationId xmlns:a16="http://schemas.microsoft.com/office/drawing/2014/main" id="{95A2475D-DEA2-033B-C677-66829798377A}"/>
              </a:ext>
            </a:extLst>
          </p:cNvPr>
          <p:cNvCxnSpPr>
            <a:cxnSpLocks/>
          </p:cNvCxnSpPr>
          <p:nvPr/>
        </p:nvCxnSpPr>
        <p:spPr>
          <a:xfrm>
            <a:off x="9747922" y="2325454"/>
            <a:ext cx="54994" cy="65324"/>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687C43ED-E8F4-6B11-8B14-12E11BB94978}"/>
              </a:ext>
            </a:extLst>
          </p:cNvPr>
          <p:cNvSpPr/>
          <p:nvPr/>
        </p:nvSpPr>
        <p:spPr>
          <a:xfrm>
            <a:off x="9644125" y="2799448"/>
            <a:ext cx="1665369" cy="84923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矢印コネクタ 45">
            <a:extLst>
              <a:ext uri="{FF2B5EF4-FFF2-40B4-BE49-F238E27FC236}">
                <a16:creationId xmlns:a16="http://schemas.microsoft.com/office/drawing/2014/main" id="{5DF04522-DD04-79BD-0635-CDE9DD3A6DEC}"/>
              </a:ext>
            </a:extLst>
          </p:cNvPr>
          <p:cNvCxnSpPr>
            <a:cxnSpLocks/>
          </p:cNvCxnSpPr>
          <p:nvPr/>
        </p:nvCxnSpPr>
        <p:spPr>
          <a:xfrm>
            <a:off x="9747922" y="3432655"/>
            <a:ext cx="54994" cy="65324"/>
          </a:xfrm>
          <a:prstGeom prst="straightConnector1">
            <a:avLst/>
          </a:prstGeom>
          <a:ln w="34925">
            <a:solidFill>
              <a:srgbClr val="00B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正方形/長方形 46">
                <a:extLst>
                  <a:ext uri="{FF2B5EF4-FFF2-40B4-BE49-F238E27FC236}">
                    <a16:creationId xmlns:a16="http://schemas.microsoft.com/office/drawing/2014/main" id="{ED66003B-FAAC-38BF-9D57-2FF102172F75}"/>
                  </a:ext>
                </a:extLst>
              </p:cNvPr>
              <p:cNvSpPr/>
              <p:nvPr/>
            </p:nvSpPr>
            <p:spPr>
              <a:xfrm>
                <a:off x="9470828" y="3383158"/>
                <a:ext cx="3738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2400" b="1" i="1" smtClean="0">
                          <a:solidFill>
                            <a:srgbClr val="00B050"/>
                          </a:solidFill>
                          <a:latin typeface="Cambria Math" panose="02040503050406030204" pitchFamily="18" charset="0"/>
                          <a:ea typeface="Cambria Math" panose="02040503050406030204" pitchFamily="18" charset="0"/>
                        </a:rPr>
                        <m:t>𝒋</m:t>
                      </m:r>
                    </m:oMath>
                  </m:oMathPara>
                </a14:m>
                <a:endParaRPr lang="ja-JP" altLang="en-US" sz="2400" dirty="0">
                  <a:solidFill>
                    <a:srgbClr val="00B050"/>
                  </a:solidFill>
                </a:endParaRPr>
              </a:p>
            </p:txBody>
          </p:sp>
        </mc:Choice>
        <mc:Fallback xmlns="">
          <p:sp>
            <p:nvSpPr>
              <p:cNvPr id="47" name="正方形/長方形 46">
                <a:extLst>
                  <a:ext uri="{FF2B5EF4-FFF2-40B4-BE49-F238E27FC236}">
                    <a16:creationId xmlns:a16="http://schemas.microsoft.com/office/drawing/2014/main" id="{ED66003B-FAAC-38BF-9D57-2FF102172F75}"/>
                  </a:ext>
                </a:extLst>
              </p:cNvPr>
              <p:cNvSpPr>
                <a:spLocks noRot="1" noChangeAspect="1" noMove="1" noResize="1" noEditPoints="1" noAdjustHandles="1" noChangeArrowheads="1" noChangeShapeType="1" noTextEdit="1"/>
              </p:cNvSpPr>
              <p:nvPr/>
            </p:nvSpPr>
            <p:spPr>
              <a:xfrm>
                <a:off x="9470828" y="3383158"/>
                <a:ext cx="373820" cy="461665"/>
              </a:xfrm>
              <a:prstGeom prst="rect">
                <a:avLst/>
              </a:prstGeom>
              <a:blipFill>
                <a:blip r:embed="rId7"/>
                <a:stretch>
                  <a:fillRect l="-3279" r="-3279" b="-14474"/>
                </a:stretch>
              </a:blipFill>
            </p:spPr>
            <p:txBody>
              <a:bodyPr/>
              <a:lstStyle/>
              <a:p>
                <a:r>
                  <a:rPr lang="ja-JP" altLang="en-US">
                    <a:noFill/>
                  </a:rPr>
                  <a:t> </a:t>
                </a:r>
              </a:p>
            </p:txBody>
          </p:sp>
        </mc:Fallback>
      </mc:AlternateContent>
      <p:cxnSp>
        <p:nvCxnSpPr>
          <p:cNvPr id="48" name="直線矢印コネクタ 47">
            <a:extLst>
              <a:ext uri="{FF2B5EF4-FFF2-40B4-BE49-F238E27FC236}">
                <a16:creationId xmlns:a16="http://schemas.microsoft.com/office/drawing/2014/main" id="{FD007ADA-0965-FE39-54F0-9CF131CE603A}"/>
              </a:ext>
            </a:extLst>
          </p:cNvPr>
          <p:cNvCxnSpPr/>
          <p:nvPr/>
        </p:nvCxnSpPr>
        <p:spPr>
          <a:xfrm flipV="1">
            <a:off x="10223984" y="417113"/>
            <a:ext cx="0" cy="2876072"/>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005972CC-C0BE-80B7-7955-BA76A3FE52F8}"/>
              </a:ext>
            </a:extLst>
          </p:cNvPr>
          <p:cNvCxnSpPr/>
          <p:nvPr/>
        </p:nvCxnSpPr>
        <p:spPr>
          <a:xfrm flipV="1">
            <a:off x="10704858" y="391955"/>
            <a:ext cx="0" cy="2876072"/>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B5C8E9A8-22B8-0B41-A62A-5F1C26A99F5F}"/>
              </a:ext>
            </a:extLst>
          </p:cNvPr>
          <p:cNvCxnSpPr/>
          <p:nvPr/>
        </p:nvCxnSpPr>
        <p:spPr>
          <a:xfrm flipV="1">
            <a:off x="11017058" y="651940"/>
            <a:ext cx="0" cy="2614611"/>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133B47F3-516A-9346-F62F-351070074BED}"/>
              </a:ext>
            </a:extLst>
          </p:cNvPr>
          <p:cNvCxnSpPr/>
          <p:nvPr/>
        </p:nvCxnSpPr>
        <p:spPr>
          <a:xfrm flipV="1">
            <a:off x="11352822" y="889632"/>
            <a:ext cx="0" cy="2376919"/>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57D5CC33-5350-A2AC-B741-25C19E0DAA68}"/>
              </a:ext>
            </a:extLst>
          </p:cNvPr>
          <p:cNvCxnSpPr/>
          <p:nvPr/>
        </p:nvCxnSpPr>
        <p:spPr>
          <a:xfrm flipV="1">
            <a:off x="11718285" y="1302156"/>
            <a:ext cx="0" cy="1964395"/>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F60B91BE-79CA-D3F7-596F-3DA2BE34F823}"/>
              </a:ext>
            </a:extLst>
          </p:cNvPr>
          <p:cNvCxnSpPr/>
          <p:nvPr/>
        </p:nvCxnSpPr>
        <p:spPr>
          <a:xfrm flipV="1">
            <a:off x="9899950" y="653418"/>
            <a:ext cx="0" cy="2614611"/>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4964F069-27C2-744E-60F4-3A655CEE5050}"/>
              </a:ext>
            </a:extLst>
          </p:cNvPr>
          <p:cNvCxnSpPr/>
          <p:nvPr/>
        </p:nvCxnSpPr>
        <p:spPr>
          <a:xfrm flipV="1">
            <a:off x="9534375" y="882232"/>
            <a:ext cx="0" cy="2376919"/>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03DDD848-5D99-226D-8129-5545191B6CD5}"/>
              </a:ext>
            </a:extLst>
          </p:cNvPr>
          <p:cNvCxnSpPr/>
          <p:nvPr/>
        </p:nvCxnSpPr>
        <p:spPr>
          <a:xfrm flipV="1">
            <a:off x="9145235" y="1294756"/>
            <a:ext cx="0" cy="1964395"/>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正方形/長方形 55">
                <a:extLst>
                  <a:ext uri="{FF2B5EF4-FFF2-40B4-BE49-F238E27FC236}">
                    <a16:creationId xmlns:a16="http://schemas.microsoft.com/office/drawing/2014/main" id="{4D93922C-CF3A-849D-58F4-1C23C3F876DD}"/>
                  </a:ext>
                </a:extLst>
              </p:cNvPr>
              <p:cNvSpPr/>
              <p:nvPr/>
            </p:nvSpPr>
            <p:spPr>
              <a:xfrm>
                <a:off x="8891735" y="833091"/>
                <a:ext cx="47641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2400" b="1" i="1">
                          <a:latin typeface="Cambria Math" panose="02040503050406030204" pitchFamily="18" charset="0"/>
                          <a:ea typeface="Cambria Math" panose="02040503050406030204" pitchFamily="18" charset="0"/>
                        </a:rPr>
                        <m:t>𝑩</m:t>
                      </m:r>
                    </m:oMath>
                  </m:oMathPara>
                </a14:m>
                <a:endParaRPr lang="ja-JP" altLang="en-US" sz="2400" dirty="0"/>
              </a:p>
            </p:txBody>
          </p:sp>
        </mc:Choice>
        <mc:Fallback xmlns="">
          <p:sp>
            <p:nvSpPr>
              <p:cNvPr id="56" name="正方形/長方形 55">
                <a:extLst>
                  <a:ext uri="{FF2B5EF4-FFF2-40B4-BE49-F238E27FC236}">
                    <a16:creationId xmlns:a16="http://schemas.microsoft.com/office/drawing/2014/main" id="{4D93922C-CF3A-849D-58F4-1C23C3F876DD}"/>
                  </a:ext>
                </a:extLst>
              </p:cNvPr>
              <p:cNvSpPr>
                <a:spLocks noRot="1" noChangeAspect="1" noMove="1" noResize="1" noEditPoints="1" noAdjustHandles="1" noChangeArrowheads="1" noChangeShapeType="1" noTextEdit="1"/>
              </p:cNvSpPr>
              <p:nvPr/>
            </p:nvSpPr>
            <p:spPr>
              <a:xfrm>
                <a:off x="8891735" y="833091"/>
                <a:ext cx="476412" cy="461665"/>
              </a:xfrm>
              <a:prstGeom prst="rect">
                <a:avLst/>
              </a:prstGeom>
              <a:blipFill>
                <a:blip r:embed="rId8"/>
                <a:stretch>
                  <a:fillRect/>
                </a:stretch>
              </a:blipFill>
            </p:spPr>
            <p:txBody>
              <a:bodyPr/>
              <a:lstStyle/>
              <a:p>
                <a:r>
                  <a:rPr lang="ja-JP" altLang="en-US">
                    <a:noFill/>
                  </a:rPr>
                  <a:t> </a:t>
                </a:r>
              </a:p>
            </p:txBody>
          </p:sp>
        </mc:Fallback>
      </mc:AlternateContent>
      <p:sp>
        <p:nvSpPr>
          <p:cNvPr id="57" name="楕円 56">
            <a:extLst>
              <a:ext uri="{FF2B5EF4-FFF2-40B4-BE49-F238E27FC236}">
                <a16:creationId xmlns:a16="http://schemas.microsoft.com/office/drawing/2014/main" id="{79110AAC-2445-1995-50B7-03726455CE69}"/>
              </a:ext>
            </a:extLst>
          </p:cNvPr>
          <p:cNvSpPr/>
          <p:nvPr/>
        </p:nvSpPr>
        <p:spPr>
          <a:xfrm>
            <a:off x="9644125" y="2796415"/>
            <a:ext cx="1665369" cy="84923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矢印コネクタ 57">
            <a:extLst>
              <a:ext uri="{FF2B5EF4-FFF2-40B4-BE49-F238E27FC236}">
                <a16:creationId xmlns:a16="http://schemas.microsoft.com/office/drawing/2014/main" id="{9A82BE6B-3D06-8E5D-0BE2-83718D4CBF40}"/>
              </a:ext>
            </a:extLst>
          </p:cNvPr>
          <p:cNvCxnSpPr/>
          <p:nvPr/>
        </p:nvCxnSpPr>
        <p:spPr>
          <a:xfrm flipV="1">
            <a:off x="8790739" y="1877766"/>
            <a:ext cx="0" cy="1341708"/>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9C0EA842-1148-1F07-C712-DD05133066BD}"/>
              </a:ext>
            </a:extLst>
          </p:cNvPr>
          <p:cNvCxnSpPr/>
          <p:nvPr/>
        </p:nvCxnSpPr>
        <p:spPr>
          <a:xfrm flipV="1">
            <a:off x="12042915" y="1910700"/>
            <a:ext cx="0" cy="1341708"/>
          </a:xfrm>
          <a:prstGeom prst="straightConnector1">
            <a:avLst/>
          </a:prstGeom>
          <a:ln w="508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60" name="右中かっこ 59">
            <a:extLst>
              <a:ext uri="{FF2B5EF4-FFF2-40B4-BE49-F238E27FC236}">
                <a16:creationId xmlns:a16="http://schemas.microsoft.com/office/drawing/2014/main" id="{D4BD749E-74B5-85FE-7131-6D42DBDC956B}"/>
              </a:ext>
            </a:extLst>
          </p:cNvPr>
          <p:cNvSpPr/>
          <p:nvPr/>
        </p:nvSpPr>
        <p:spPr>
          <a:xfrm rot="5400000">
            <a:off x="10208952" y="2183238"/>
            <a:ext cx="435224" cy="3520010"/>
          </a:xfrm>
          <a:prstGeom prst="rightBrace">
            <a:avLst>
              <a:gd name="adj1" fmla="val 67831"/>
              <a:gd name="adj2" fmla="val 50000"/>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92266FFB-CA0E-3766-EC05-F06EE769A584}"/>
                  </a:ext>
                </a:extLst>
              </p:cNvPr>
              <p:cNvSpPr txBox="1"/>
              <p:nvPr/>
            </p:nvSpPr>
            <p:spPr>
              <a:xfrm>
                <a:off x="9845721" y="4203191"/>
                <a:ext cx="1436291" cy="861774"/>
              </a:xfrm>
              <a:prstGeom prst="rect">
                <a:avLst/>
              </a:prstGeom>
              <a:noFill/>
            </p:spPr>
            <p:txBody>
              <a:bodyPr wrap="none" lIns="0" tIns="0" rIns="0" bIns="0" rtlCol="0">
                <a:spAutoFit/>
              </a:bodyPr>
              <a:lstStyle/>
              <a:p>
                <a:pPr algn="ctr"/>
                <a:r>
                  <a:rPr lang="ja-JP" altLang="en-US" sz="2800" dirty="0">
                    <a:solidFill>
                      <a:srgbClr val="FF0000"/>
                    </a:solidFill>
                  </a:rPr>
                  <a:t>拡がりは</a:t>
                </a:r>
                <a:endParaRPr kumimoji="1" lang="en-US" altLang="ja-JP" sz="2800" b="0" i="1" dirty="0">
                  <a:solidFill>
                    <a:srgbClr val="FF0000"/>
                  </a:solidFill>
                  <a:latin typeface="Cambria Math" panose="02040503050406030204" pitchFamily="18" charset="0"/>
                </a:endParaRPr>
              </a:p>
              <a:p>
                <a:pPr algn="ctr"/>
                <a14:m>
                  <m:oMath xmlns:m="http://schemas.openxmlformats.org/officeDocument/2006/math">
                    <m:r>
                      <a:rPr kumimoji="1" lang="en-US" altLang="ja-JP" sz="2800" b="0" i="1" smtClean="0">
                        <a:solidFill>
                          <a:srgbClr val="FF0000"/>
                        </a:solidFill>
                        <a:latin typeface="Cambria Math" panose="02040503050406030204" pitchFamily="18" charset="0"/>
                      </a:rPr>
                      <m:t>𝜆</m:t>
                    </m:r>
                  </m:oMath>
                </a14:m>
                <a:r>
                  <a:rPr kumimoji="1" lang="ja-JP" altLang="en-US" sz="2800" dirty="0">
                    <a:solidFill>
                      <a:srgbClr val="FF0000"/>
                    </a:solidFill>
                  </a:rPr>
                  <a:t>程度</a:t>
                </a:r>
              </a:p>
            </p:txBody>
          </p:sp>
        </mc:Choice>
        <mc:Fallback xmlns="">
          <p:sp>
            <p:nvSpPr>
              <p:cNvPr id="61" name="テキスト ボックス 60">
                <a:extLst>
                  <a:ext uri="{FF2B5EF4-FFF2-40B4-BE49-F238E27FC236}">
                    <a16:creationId xmlns:a16="http://schemas.microsoft.com/office/drawing/2014/main" id="{92266FFB-CA0E-3766-EC05-F06EE769A584}"/>
                  </a:ext>
                </a:extLst>
              </p:cNvPr>
              <p:cNvSpPr txBox="1">
                <a:spLocks noRot="1" noChangeAspect="1" noMove="1" noResize="1" noEditPoints="1" noAdjustHandles="1" noChangeArrowheads="1" noChangeShapeType="1" noTextEdit="1"/>
              </p:cNvSpPr>
              <p:nvPr/>
            </p:nvSpPr>
            <p:spPr>
              <a:xfrm>
                <a:off x="9845721" y="4203191"/>
                <a:ext cx="1436291" cy="861774"/>
              </a:xfrm>
              <a:prstGeom prst="rect">
                <a:avLst/>
              </a:prstGeom>
              <a:blipFill>
                <a:blip r:embed="rId9"/>
                <a:stretch>
                  <a:fillRect l="-14407" t="-11268" r="-13983" b="-246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21BA2B86-B6E2-5384-D5C7-41B148B48E5C}"/>
                  </a:ext>
                </a:extLst>
              </p:cNvPr>
              <p:cNvSpPr txBox="1"/>
              <p:nvPr/>
            </p:nvSpPr>
            <p:spPr>
              <a:xfrm>
                <a:off x="45143" y="5990766"/>
                <a:ext cx="12097162" cy="584775"/>
              </a:xfrm>
              <a:prstGeom prst="rect">
                <a:avLst/>
              </a:prstGeom>
              <a:noFill/>
            </p:spPr>
            <p:txBody>
              <a:bodyPr wrap="square">
                <a:spAutoFit/>
              </a:bodyPr>
              <a:lstStyle/>
              <a:p>
                <a:r>
                  <a:rPr kumimoji="1" lang="ja-JP" altLang="en-US" sz="2400" dirty="0"/>
                  <a:t>となり、</a:t>
                </a:r>
                <a:r>
                  <a:rPr kumimoji="1" lang="en-US" altLang="ja-JP" sz="2400" dirty="0"/>
                  <a:t>n=1</a:t>
                </a:r>
                <a:r>
                  <a:rPr kumimoji="1" lang="ja-JP" altLang="en-US" sz="2400" dirty="0"/>
                  <a:t>の磁束を</a:t>
                </a:r>
                <a:r>
                  <a:rPr kumimoji="1" lang="en-US" altLang="ja-JP" sz="2400" dirty="0"/>
                  <a:t>2</a:t>
                </a:r>
                <a:r>
                  <a:rPr kumimoji="1" lang="ja-JP" altLang="en-US" sz="2400" dirty="0"/>
                  <a:t>個作るよりもコストが大きい。→　</a:t>
                </a:r>
                <a:r>
                  <a:rPr kumimoji="1" lang="ja-JP" altLang="en-US" sz="3200" dirty="0"/>
                  <a:t>渦糸の磁束は</a:t>
                </a:r>
                <a14:m>
                  <m:oMath xmlns:m="http://schemas.openxmlformats.org/officeDocument/2006/math">
                    <m:r>
                      <a:rPr lang="en-US" altLang="ja-JP" sz="3200" b="1" i="1" dirty="0" smtClean="0">
                        <a:solidFill>
                          <a:srgbClr val="FF0000"/>
                        </a:solidFill>
                        <a:latin typeface="Cambria Math" panose="02040503050406030204" pitchFamily="18" charset="0"/>
                      </a:rPr>
                      <m:t>𝝓</m:t>
                    </m:r>
                    <m:r>
                      <a:rPr lang="en-US" altLang="ja-JP" sz="3200" b="1" i="1" dirty="0" smtClean="0">
                        <a:solidFill>
                          <a:srgbClr val="FF0000"/>
                        </a:solidFill>
                        <a:latin typeface="Cambria Math" panose="02040503050406030204" pitchFamily="18" charset="0"/>
                      </a:rPr>
                      <m:t>=</m:t>
                    </m:r>
                    <m:sSub>
                      <m:sSubPr>
                        <m:ctrlPr>
                          <a:rPr lang="en-US" altLang="ja-JP" sz="3200" b="1" i="1" dirty="0" smtClean="0">
                            <a:solidFill>
                              <a:srgbClr val="FF0000"/>
                            </a:solidFill>
                            <a:latin typeface="Cambria Math" panose="02040503050406030204" pitchFamily="18" charset="0"/>
                          </a:rPr>
                        </m:ctrlPr>
                      </m:sSubPr>
                      <m:e>
                        <m:r>
                          <a:rPr lang="en-US" altLang="ja-JP" sz="3200" b="1" i="1" dirty="0" smtClean="0">
                            <a:solidFill>
                              <a:srgbClr val="FF0000"/>
                            </a:solidFill>
                            <a:latin typeface="Cambria Math" panose="02040503050406030204" pitchFamily="18" charset="0"/>
                          </a:rPr>
                          <m:t>𝝓</m:t>
                        </m:r>
                      </m:e>
                      <m:sub>
                        <m:r>
                          <a:rPr lang="en-US" altLang="ja-JP" sz="3200" b="1" i="1" dirty="0" smtClean="0">
                            <a:solidFill>
                              <a:srgbClr val="FF0000"/>
                            </a:solidFill>
                            <a:latin typeface="Cambria Math" panose="02040503050406030204" pitchFamily="18" charset="0"/>
                          </a:rPr>
                          <m:t>𝟎</m:t>
                        </m:r>
                      </m:sub>
                    </m:sSub>
                  </m:oMath>
                </a14:m>
                <a:r>
                  <a:rPr kumimoji="1" lang="ja-JP" altLang="en-US" sz="3200" dirty="0"/>
                  <a:t> </a:t>
                </a:r>
                <a:endParaRPr lang="ja-JP" altLang="en-US" sz="2400" dirty="0"/>
              </a:p>
            </p:txBody>
          </p:sp>
        </mc:Choice>
        <mc:Fallback xmlns="">
          <p:sp>
            <p:nvSpPr>
              <p:cNvPr id="63" name="テキスト ボックス 62">
                <a:extLst>
                  <a:ext uri="{FF2B5EF4-FFF2-40B4-BE49-F238E27FC236}">
                    <a16:creationId xmlns:a16="http://schemas.microsoft.com/office/drawing/2014/main" id="{21BA2B86-B6E2-5384-D5C7-41B148B48E5C}"/>
                  </a:ext>
                </a:extLst>
              </p:cNvPr>
              <p:cNvSpPr txBox="1">
                <a:spLocks noRot="1" noChangeAspect="1" noMove="1" noResize="1" noEditPoints="1" noAdjustHandles="1" noChangeArrowheads="1" noChangeShapeType="1" noTextEdit="1"/>
              </p:cNvSpPr>
              <p:nvPr/>
            </p:nvSpPr>
            <p:spPr>
              <a:xfrm>
                <a:off x="45143" y="5990766"/>
                <a:ext cx="12097162" cy="584775"/>
              </a:xfrm>
              <a:prstGeom prst="rect">
                <a:avLst/>
              </a:prstGeom>
              <a:blipFill>
                <a:blip r:embed="rId10"/>
                <a:stretch>
                  <a:fillRect l="-756" t="-12500" b="-3437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209202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E044A4D5-71ED-D1E4-87E9-2DA9BD7B05A4}"/>
                  </a:ext>
                </a:extLst>
              </p:cNvPr>
              <p:cNvSpPr txBox="1"/>
              <p:nvPr/>
            </p:nvSpPr>
            <p:spPr>
              <a:xfrm>
                <a:off x="25724" y="41659"/>
                <a:ext cx="2950940" cy="400110"/>
              </a:xfrm>
              <a:prstGeom prst="rect">
                <a:avLst/>
              </a:prstGeom>
              <a:noFill/>
              <a:ln>
                <a:solidFill>
                  <a:schemeClr val="tx1"/>
                </a:solidFill>
              </a:ln>
            </p:spPr>
            <p:txBody>
              <a:bodyPr wrap="square">
                <a:spAutoFit/>
              </a:bodyPr>
              <a:lstStyle/>
              <a:p>
                <a:pPr algn="ctr"/>
                <a:r>
                  <a:rPr lang="en-US" altLang="ja-JP" sz="2000" b="1" dirty="0"/>
                  <a:t>3.5 </a:t>
                </a:r>
                <a:r>
                  <a:rPr lang="ja-JP" altLang="en-US" sz="2000" b="1" dirty="0"/>
                  <a:t>下部臨界磁場 </a:t>
                </a:r>
                <a14:m>
                  <m:oMath xmlns:m="http://schemas.openxmlformats.org/officeDocument/2006/math">
                    <m:sSub>
                      <m:sSubPr>
                        <m:ctrlPr>
                          <a:rPr lang="en-US" altLang="ja-JP" sz="2000" b="1" i="1" smtClean="0">
                            <a:latin typeface="Cambria Math" panose="02040503050406030204" pitchFamily="18" charset="0"/>
                          </a:rPr>
                        </m:ctrlPr>
                      </m:sSubPr>
                      <m:e>
                        <m:r>
                          <a:rPr lang="en-US" altLang="ja-JP" sz="2000" b="1" i="1" smtClean="0">
                            <a:latin typeface="Cambria Math" panose="02040503050406030204" pitchFamily="18" charset="0"/>
                          </a:rPr>
                          <m:t>𝑩</m:t>
                        </m:r>
                      </m:e>
                      <m:sub>
                        <m:r>
                          <a:rPr lang="en-US" altLang="ja-JP" sz="2000" b="1" i="1" smtClean="0">
                            <a:latin typeface="Cambria Math" panose="02040503050406030204" pitchFamily="18" charset="0"/>
                          </a:rPr>
                          <m:t>𝒄</m:t>
                        </m:r>
                        <m:r>
                          <a:rPr lang="en-US" altLang="ja-JP" sz="2000" b="1" i="1" smtClean="0">
                            <a:latin typeface="Cambria Math" panose="02040503050406030204" pitchFamily="18" charset="0"/>
                          </a:rPr>
                          <m:t>𝟏</m:t>
                        </m:r>
                      </m:sub>
                    </m:sSub>
                  </m:oMath>
                </a14:m>
                <a:endParaRPr kumimoji="1" lang="en-US" altLang="ja-JP" sz="2000" b="1" dirty="0"/>
              </a:p>
            </p:txBody>
          </p:sp>
        </mc:Choice>
        <mc:Fallback xmlns="">
          <p:sp>
            <p:nvSpPr>
              <p:cNvPr id="2" name="テキスト ボックス 1">
                <a:extLst>
                  <a:ext uri="{FF2B5EF4-FFF2-40B4-BE49-F238E27FC236}">
                    <a16:creationId xmlns:a16="http://schemas.microsoft.com/office/drawing/2014/main" id="{E044A4D5-71ED-D1E4-87E9-2DA9BD7B05A4}"/>
                  </a:ext>
                </a:extLst>
              </p:cNvPr>
              <p:cNvSpPr txBox="1">
                <a:spLocks noRot="1" noChangeAspect="1" noMove="1" noResize="1" noEditPoints="1" noAdjustHandles="1" noChangeArrowheads="1" noChangeShapeType="1" noTextEdit="1"/>
              </p:cNvSpPr>
              <p:nvPr/>
            </p:nvSpPr>
            <p:spPr>
              <a:xfrm>
                <a:off x="25724" y="41659"/>
                <a:ext cx="2950940" cy="400110"/>
              </a:xfrm>
              <a:prstGeom prst="rect">
                <a:avLst/>
              </a:prstGeom>
              <a:blipFill>
                <a:blip r:embed="rId2"/>
                <a:stretch>
                  <a:fillRect t="-5970" b="-26866"/>
                </a:stretch>
              </a:blipFill>
              <a:ln>
                <a:solidFill>
                  <a:schemeClr val="tx1"/>
                </a:solidFill>
              </a:ln>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EB53169E-F10A-E475-EF9B-71BC920F0F18}"/>
              </a:ext>
            </a:extLst>
          </p:cNvPr>
          <p:cNvSpPr txBox="1"/>
          <p:nvPr/>
        </p:nvSpPr>
        <p:spPr>
          <a:xfrm>
            <a:off x="1726806" y="743013"/>
            <a:ext cx="10425439" cy="954107"/>
          </a:xfrm>
          <a:prstGeom prst="rect">
            <a:avLst/>
          </a:prstGeom>
          <a:noFill/>
        </p:spPr>
        <p:txBody>
          <a:bodyPr wrap="square" rtlCol="0">
            <a:spAutoFit/>
          </a:bodyPr>
          <a:lstStyle/>
          <a:p>
            <a:r>
              <a:rPr kumimoji="1" lang="ja-JP" altLang="en-US" sz="2800" dirty="0"/>
              <a:t>次に、渦糸が超伝導体に入ることで磁場のエネルギーは</a:t>
            </a:r>
            <a:endParaRPr kumimoji="1" lang="en-US" altLang="ja-JP" sz="2800" dirty="0"/>
          </a:p>
          <a:p>
            <a:r>
              <a:rPr lang="ja-JP" altLang="en-US" sz="2800" dirty="0"/>
              <a:t>どの程度安定化されるかを見積もろう</a:t>
            </a:r>
            <a:endParaRPr kumimoji="1" lang="ja-JP" altLang="en-US" sz="2800" dirty="0"/>
          </a:p>
        </p:txBody>
      </p:sp>
      <p:sp>
        <p:nvSpPr>
          <p:cNvPr id="4" name="円柱 3">
            <a:extLst>
              <a:ext uri="{FF2B5EF4-FFF2-40B4-BE49-F238E27FC236}">
                <a16:creationId xmlns:a16="http://schemas.microsoft.com/office/drawing/2014/main" id="{BC283A70-7ECB-1E3A-A61E-048CF4C5E391}"/>
              </a:ext>
            </a:extLst>
          </p:cNvPr>
          <p:cNvSpPr/>
          <p:nvPr/>
        </p:nvSpPr>
        <p:spPr>
          <a:xfrm>
            <a:off x="1365743" y="2308649"/>
            <a:ext cx="400819" cy="2847012"/>
          </a:xfrm>
          <a:prstGeom prst="ca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柱 4">
            <a:extLst>
              <a:ext uri="{FF2B5EF4-FFF2-40B4-BE49-F238E27FC236}">
                <a16:creationId xmlns:a16="http://schemas.microsoft.com/office/drawing/2014/main" id="{9ECC51EB-BAAB-614C-7495-12DAF7762D40}"/>
              </a:ext>
            </a:extLst>
          </p:cNvPr>
          <p:cNvSpPr/>
          <p:nvPr/>
        </p:nvSpPr>
        <p:spPr>
          <a:xfrm>
            <a:off x="340468" y="2085547"/>
            <a:ext cx="2451370" cy="3268493"/>
          </a:xfrm>
          <a:prstGeom prst="ca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a:extLst>
              <a:ext uri="{FF2B5EF4-FFF2-40B4-BE49-F238E27FC236}">
                <a16:creationId xmlns:a16="http://schemas.microsoft.com/office/drawing/2014/main" id="{E19CF861-F157-2982-B5F7-91A1F11A2199}"/>
              </a:ext>
            </a:extLst>
          </p:cNvPr>
          <p:cNvCxnSpPr/>
          <p:nvPr/>
        </p:nvCxnSpPr>
        <p:spPr>
          <a:xfrm>
            <a:off x="2976664" y="2308649"/>
            <a:ext cx="0" cy="2772384"/>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423CE2C-C347-6F8D-ABEE-319FBF63BBFC}"/>
                  </a:ext>
                </a:extLst>
              </p:cNvPr>
              <p:cNvSpPr txBox="1"/>
              <p:nvPr/>
            </p:nvSpPr>
            <p:spPr>
              <a:xfrm>
                <a:off x="3017377" y="3379089"/>
                <a:ext cx="718145" cy="861774"/>
              </a:xfrm>
              <a:prstGeom prst="rect">
                <a:avLst/>
              </a:prstGeom>
              <a:noFill/>
            </p:spPr>
            <p:txBody>
              <a:bodyPr wrap="none" lIns="0" tIns="0" rIns="0" bIns="0" rtlCol="0">
                <a:spAutoFit/>
              </a:bodyPr>
              <a:lstStyle/>
              <a:p>
                <a:r>
                  <a:rPr kumimoji="1" lang="ja-JP" altLang="en-US" sz="2800" b="0" dirty="0">
                    <a:solidFill>
                      <a:srgbClr val="FF0000"/>
                    </a:solidFill>
                  </a:rPr>
                  <a:t>高さ</a:t>
                </a:r>
                <a:endParaRPr kumimoji="1" lang="en-US" altLang="ja-JP" sz="2800" b="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800" b="0" i="1" smtClean="0">
                          <a:solidFill>
                            <a:srgbClr val="FF0000"/>
                          </a:solidFill>
                          <a:latin typeface="Cambria Math" panose="02040503050406030204" pitchFamily="18" charset="0"/>
                        </a:rPr>
                        <m:t>𝐿</m:t>
                      </m:r>
                    </m:oMath>
                  </m:oMathPara>
                </a14:m>
                <a:endParaRPr kumimoji="1" lang="ja-JP" altLang="en-US" sz="2800" dirty="0">
                  <a:solidFill>
                    <a:srgbClr val="FF0000"/>
                  </a:solidFill>
                </a:endParaRPr>
              </a:p>
            </p:txBody>
          </p:sp>
        </mc:Choice>
        <mc:Fallback xmlns="">
          <p:sp>
            <p:nvSpPr>
              <p:cNvPr id="7" name="テキスト ボックス 6">
                <a:extLst>
                  <a:ext uri="{FF2B5EF4-FFF2-40B4-BE49-F238E27FC236}">
                    <a16:creationId xmlns:a16="http://schemas.microsoft.com/office/drawing/2014/main" id="{F423CE2C-C347-6F8D-ABEE-319FBF63BBFC}"/>
                  </a:ext>
                </a:extLst>
              </p:cNvPr>
              <p:cNvSpPr txBox="1">
                <a:spLocks noRot="1" noChangeAspect="1" noMove="1" noResize="1" noEditPoints="1" noAdjustHandles="1" noChangeArrowheads="1" noChangeShapeType="1" noTextEdit="1"/>
              </p:cNvSpPr>
              <p:nvPr/>
            </p:nvSpPr>
            <p:spPr>
              <a:xfrm>
                <a:off x="3017377" y="3379089"/>
                <a:ext cx="718145" cy="861774"/>
              </a:xfrm>
              <a:prstGeom prst="rect">
                <a:avLst/>
              </a:prstGeom>
              <a:blipFill>
                <a:blip r:embed="rId4"/>
                <a:stretch>
                  <a:fillRect l="-30508" t="-11972" r="-27966"/>
                </a:stretch>
              </a:blipFill>
            </p:spPr>
            <p:txBody>
              <a:bodyPr/>
              <a:lstStyle/>
              <a:p>
                <a:r>
                  <a:rPr lang="ja-JP" altLang="en-US">
                    <a:noFill/>
                  </a:rPr>
                  <a:t> </a:t>
                </a:r>
              </a:p>
            </p:txBody>
          </p:sp>
        </mc:Fallback>
      </mc:AlternateContent>
      <p:sp>
        <p:nvSpPr>
          <p:cNvPr id="8" name="右中かっこ 7">
            <a:extLst>
              <a:ext uri="{FF2B5EF4-FFF2-40B4-BE49-F238E27FC236}">
                <a16:creationId xmlns:a16="http://schemas.microsoft.com/office/drawing/2014/main" id="{65C7E712-86B2-DA62-14E3-E756450029BE}"/>
              </a:ext>
            </a:extLst>
          </p:cNvPr>
          <p:cNvSpPr/>
          <p:nvPr/>
        </p:nvSpPr>
        <p:spPr>
          <a:xfrm rot="5400000">
            <a:off x="1426236" y="4960013"/>
            <a:ext cx="326990" cy="2404214"/>
          </a:xfrm>
          <a:prstGeom prst="rightBrace">
            <a:avLst>
              <a:gd name="adj1" fmla="val 67831"/>
              <a:gd name="adj2" fmla="val 50000"/>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10D2083B-99CA-FCDE-80F8-4838ADBEAB3A}"/>
                  </a:ext>
                </a:extLst>
              </p:cNvPr>
              <p:cNvSpPr txBox="1"/>
              <p:nvPr/>
            </p:nvSpPr>
            <p:spPr>
              <a:xfrm>
                <a:off x="1028300" y="6344226"/>
                <a:ext cx="949299" cy="430887"/>
              </a:xfrm>
              <a:prstGeom prst="rect">
                <a:avLst/>
              </a:prstGeom>
              <a:noFill/>
            </p:spPr>
            <p:txBody>
              <a:bodyPr wrap="none" lIns="0" tIns="0" rIns="0" bIns="0" rtlCol="0">
                <a:spAutoFit/>
              </a:bodyPr>
              <a:lstStyle/>
              <a:p>
                <a:r>
                  <a:rPr kumimoji="1" lang="ja-JP" altLang="en-US" sz="2800" b="0" dirty="0">
                    <a:solidFill>
                      <a:srgbClr val="FF0000"/>
                    </a:solidFill>
                  </a:rPr>
                  <a:t>面積</a:t>
                </a:r>
                <a14:m>
                  <m:oMath xmlns:m="http://schemas.openxmlformats.org/officeDocument/2006/math">
                    <m:r>
                      <a:rPr kumimoji="1" lang="en-US" altLang="ja-JP" sz="2800" b="0" i="1" smtClean="0">
                        <a:solidFill>
                          <a:srgbClr val="FF0000"/>
                        </a:solidFill>
                        <a:latin typeface="Cambria Math" panose="02040503050406030204" pitchFamily="18" charset="0"/>
                      </a:rPr>
                      <m:t>𝐴</m:t>
                    </m:r>
                  </m:oMath>
                </a14:m>
                <a:endParaRPr kumimoji="1" lang="ja-JP" altLang="en-US" sz="2800" dirty="0">
                  <a:solidFill>
                    <a:srgbClr val="FF0000"/>
                  </a:solidFill>
                </a:endParaRPr>
              </a:p>
            </p:txBody>
          </p:sp>
        </mc:Choice>
        <mc:Fallback xmlns="">
          <p:sp>
            <p:nvSpPr>
              <p:cNvPr id="9" name="テキスト ボックス 8">
                <a:extLst>
                  <a:ext uri="{FF2B5EF4-FFF2-40B4-BE49-F238E27FC236}">
                    <a16:creationId xmlns:a16="http://schemas.microsoft.com/office/drawing/2014/main" id="{10D2083B-99CA-FCDE-80F8-4838ADBEAB3A}"/>
                  </a:ext>
                </a:extLst>
              </p:cNvPr>
              <p:cNvSpPr txBox="1">
                <a:spLocks noRot="1" noChangeAspect="1" noMove="1" noResize="1" noEditPoints="1" noAdjustHandles="1" noChangeArrowheads="1" noChangeShapeType="1" noTextEdit="1"/>
              </p:cNvSpPr>
              <p:nvPr/>
            </p:nvSpPr>
            <p:spPr>
              <a:xfrm>
                <a:off x="1028300" y="6344226"/>
                <a:ext cx="949299" cy="430887"/>
              </a:xfrm>
              <a:prstGeom prst="rect">
                <a:avLst/>
              </a:prstGeom>
              <a:blipFill>
                <a:blip r:embed="rId5"/>
                <a:stretch>
                  <a:fillRect l="-23226" t="-24286" b="-51429"/>
                </a:stretch>
              </a:blipFill>
            </p:spPr>
            <p:txBody>
              <a:bodyPr/>
              <a:lstStyle/>
              <a:p>
                <a:r>
                  <a:rPr lang="ja-JP" altLang="en-US">
                    <a:noFill/>
                  </a:rPr>
                  <a:t> </a:t>
                </a:r>
              </a:p>
            </p:txBody>
          </p:sp>
        </mc:Fallback>
      </mc:AlternateContent>
      <p:sp>
        <p:nvSpPr>
          <p:cNvPr id="10" name="右中かっこ 9">
            <a:extLst>
              <a:ext uri="{FF2B5EF4-FFF2-40B4-BE49-F238E27FC236}">
                <a16:creationId xmlns:a16="http://schemas.microsoft.com/office/drawing/2014/main" id="{0C06DDBF-435A-F502-DC04-ECE06F321619}"/>
              </a:ext>
            </a:extLst>
          </p:cNvPr>
          <p:cNvSpPr/>
          <p:nvPr/>
        </p:nvSpPr>
        <p:spPr>
          <a:xfrm rot="5400000">
            <a:off x="1453925" y="5190565"/>
            <a:ext cx="245673" cy="633105"/>
          </a:xfrm>
          <a:prstGeom prst="rightBrace">
            <a:avLst>
              <a:gd name="adj1" fmla="val 20316"/>
              <a:gd name="adj2" fmla="val 50000"/>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79E5F75E-1CEF-9CD3-7C1B-1C28F276A85C}"/>
                  </a:ext>
                </a:extLst>
              </p:cNvPr>
              <p:cNvSpPr txBox="1"/>
              <p:nvPr/>
            </p:nvSpPr>
            <p:spPr>
              <a:xfrm>
                <a:off x="1141788" y="5562771"/>
                <a:ext cx="927305" cy="430887"/>
              </a:xfrm>
              <a:prstGeom prst="rect">
                <a:avLst/>
              </a:prstGeom>
              <a:noFill/>
            </p:spPr>
            <p:txBody>
              <a:bodyPr wrap="none" lIns="0" tIns="0" rIns="0" bIns="0" rtlCol="0">
                <a:spAutoFit/>
              </a:bodyPr>
              <a:lstStyle/>
              <a:p>
                <a:r>
                  <a:rPr kumimoji="1" lang="ja-JP" altLang="en-US" sz="2800" b="0" dirty="0">
                    <a:solidFill>
                      <a:srgbClr val="FF0000"/>
                    </a:solidFill>
                  </a:rPr>
                  <a:t>面積</a:t>
                </a:r>
                <a14:m>
                  <m:oMath xmlns:m="http://schemas.openxmlformats.org/officeDocument/2006/math">
                    <m:r>
                      <a:rPr kumimoji="1" lang="en-US" altLang="ja-JP" sz="2800" b="0" i="1" smtClean="0">
                        <a:solidFill>
                          <a:srgbClr val="FF0000"/>
                        </a:solidFill>
                        <a:latin typeface="Cambria Math" panose="02040503050406030204" pitchFamily="18" charset="0"/>
                      </a:rPr>
                      <m:t>𝑎</m:t>
                    </m:r>
                  </m:oMath>
                </a14:m>
                <a:endParaRPr kumimoji="1" lang="ja-JP" altLang="en-US" sz="2800" dirty="0">
                  <a:solidFill>
                    <a:srgbClr val="FF0000"/>
                  </a:solidFill>
                </a:endParaRPr>
              </a:p>
            </p:txBody>
          </p:sp>
        </mc:Choice>
        <mc:Fallback xmlns="">
          <p:sp>
            <p:nvSpPr>
              <p:cNvPr id="11" name="テキスト ボックス 10">
                <a:extLst>
                  <a:ext uri="{FF2B5EF4-FFF2-40B4-BE49-F238E27FC236}">
                    <a16:creationId xmlns:a16="http://schemas.microsoft.com/office/drawing/2014/main" id="{79E5F75E-1CEF-9CD3-7C1B-1C28F276A85C}"/>
                  </a:ext>
                </a:extLst>
              </p:cNvPr>
              <p:cNvSpPr txBox="1">
                <a:spLocks noRot="1" noChangeAspect="1" noMove="1" noResize="1" noEditPoints="1" noAdjustHandles="1" noChangeArrowheads="1" noChangeShapeType="1" noTextEdit="1"/>
              </p:cNvSpPr>
              <p:nvPr/>
            </p:nvSpPr>
            <p:spPr>
              <a:xfrm>
                <a:off x="1141788" y="5562771"/>
                <a:ext cx="927305" cy="430887"/>
              </a:xfrm>
              <a:prstGeom prst="rect">
                <a:avLst/>
              </a:prstGeom>
              <a:blipFill>
                <a:blip r:embed="rId6"/>
                <a:stretch>
                  <a:fillRect l="-23026" t="-24286" b="-51429"/>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8B3CE09D-8597-42F3-9A68-1FC0D24D635A}"/>
              </a:ext>
            </a:extLst>
          </p:cNvPr>
          <p:cNvSpPr txBox="1"/>
          <p:nvPr/>
        </p:nvSpPr>
        <p:spPr>
          <a:xfrm>
            <a:off x="1133013" y="2066978"/>
            <a:ext cx="902811" cy="307777"/>
          </a:xfrm>
          <a:prstGeom prst="rect">
            <a:avLst/>
          </a:prstGeom>
          <a:noFill/>
        </p:spPr>
        <p:txBody>
          <a:bodyPr wrap="none" rtlCol="0">
            <a:spAutoFit/>
          </a:bodyPr>
          <a:lstStyle/>
          <a:p>
            <a:r>
              <a:rPr lang="ja-JP" altLang="en-US" sz="1400" b="1" dirty="0">
                <a:solidFill>
                  <a:schemeClr val="accent1"/>
                </a:solidFill>
              </a:rPr>
              <a:t>超伝導体</a:t>
            </a:r>
            <a:endParaRPr kumimoji="1" lang="ja-JP" altLang="en-US" sz="1400" b="1" dirty="0">
              <a:solidFill>
                <a:schemeClr val="accent1"/>
              </a:solidFill>
            </a:endParaRPr>
          </a:p>
        </p:txBody>
      </p:sp>
      <p:cxnSp>
        <p:nvCxnSpPr>
          <p:cNvPr id="13" name="Straight Arrow Connector 39">
            <a:extLst>
              <a:ext uri="{FF2B5EF4-FFF2-40B4-BE49-F238E27FC236}">
                <a16:creationId xmlns:a16="http://schemas.microsoft.com/office/drawing/2014/main" id="{F1C5950B-27F7-FD11-49B1-5222AA22E042}"/>
              </a:ext>
            </a:extLst>
          </p:cNvPr>
          <p:cNvCxnSpPr/>
          <p:nvPr/>
        </p:nvCxnSpPr>
        <p:spPr>
          <a:xfrm flipV="1">
            <a:off x="568713" y="2322758"/>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39">
            <a:extLst>
              <a:ext uri="{FF2B5EF4-FFF2-40B4-BE49-F238E27FC236}">
                <a16:creationId xmlns:a16="http://schemas.microsoft.com/office/drawing/2014/main" id="{0F16D799-1787-BE74-CDEC-E169FAFCF641}"/>
              </a:ext>
            </a:extLst>
          </p:cNvPr>
          <p:cNvCxnSpPr/>
          <p:nvPr/>
        </p:nvCxnSpPr>
        <p:spPr>
          <a:xfrm flipV="1">
            <a:off x="886483" y="2338970"/>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39">
            <a:extLst>
              <a:ext uri="{FF2B5EF4-FFF2-40B4-BE49-F238E27FC236}">
                <a16:creationId xmlns:a16="http://schemas.microsoft.com/office/drawing/2014/main" id="{FD001FA0-55BA-EF03-BF1F-17AE194C6E79}"/>
              </a:ext>
            </a:extLst>
          </p:cNvPr>
          <p:cNvCxnSpPr/>
          <p:nvPr/>
        </p:nvCxnSpPr>
        <p:spPr>
          <a:xfrm flipV="1">
            <a:off x="1155616" y="2325998"/>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39">
            <a:extLst>
              <a:ext uri="{FF2B5EF4-FFF2-40B4-BE49-F238E27FC236}">
                <a16:creationId xmlns:a16="http://schemas.microsoft.com/office/drawing/2014/main" id="{6CDD832F-A5B5-BA62-B8AD-3D68CBCAB8FF}"/>
              </a:ext>
            </a:extLst>
          </p:cNvPr>
          <p:cNvCxnSpPr/>
          <p:nvPr/>
        </p:nvCxnSpPr>
        <p:spPr>
          <a:xfrm flipV="1">
            <a:off x="1995434" y="2319514"/>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39">
            <a:extLst>
              <a:ext uri="{FF2B5EF4-FFF2-40B4-BE49-F238E27FC236}">
                <a16:creationId xmlns:a16="http://schemas.microsoft.com/office/drawing/2014/main" id="{3275F232-F843-7238-654F-FE3A22D36C7B}"/>
              </a:ext>
            </a:extLst>
          </p:cNvPr>
          <p:cNvCxnSpPr/>
          <p:nvPr/>
        </p:nvCxnSpPr>
        <p:spPr>
          <a:xfrm flipV="1">
            <a:off x="2313204" y="2335726"/>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39">
            <a:extLst>
              <a:ext uri="{FF2B5EF4-FFF2-40B4-BE49-F238E27FC236}">
                <a16:creationId xmlns:a16="http://schemas.microsoft.com/office/drawing/2014/main" id="{FA37E7AA-A2E8-2796-2053-3F7EA9C73AEE}"/>
              </a:ext>
            </a:extLst>
          </p:cNvPr>
          <p:cNvCxnSpPr/>
          <p:nvPr/>
        </p:nvCxnSpPr>
        <p:spPr>
          <a:xfrm flipV="1">
            <a:off x="2582337" y="2322754"/>
            <a:ext cx="0" cy="27627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5325D5A6-ECD6-95DF-334B-BBC9ED40AC62}"/>
              </a:ext>
            </a:extLst>
          </p:cNvPr>
          <p:cNvSpPr txBox="1"/>
          <p:nvPr/>
        </p:nvSpPr>
        <p:spPr>
          <a:xfrm>
            <a:off x="36516" y="693060"/>
            <a:ext cx="1495922" cy="707886"/>
          </a:xfrm>
          <a:prstGeom prst="rect">
            <a:avLst/>
          </a:prstGeom>
          <a:noFill/>
          <a:ln w="25400">
            <a:solidFill>
              <a:schemeClr val="tx1"/>
            </a:solidFill>
          </a:ln>
        </p:spPr>
        <p:txBody>
          <a:bodyPr wrap="none" rtlCol="0">
            <a:spAutoFit/>
          </a:bodyPr>
          <a:lstStyle/>
          <a:p>
            <a:r>
              <a:rPr kumimoji="1" lang="ja-JP" altLang="en-US" sz="4000" dirty="0"/>
              <a:t>問題</a:t>
            </a:r>
            <a:r>
              <a:rPr kumimoji="1" lang="en-US" altLang="ja-JP" sz="4000" dirty="0"/>
              <a:t>5</a:t>
            </a:r>
            <a:endParaRPr kumimoji="1" lang="ja-JP" altLang="en-US" sz="4000" dirty="0"/>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6DD3FAB2-6965-0325-A0C7-7FCA24DD8D8C}"/>
                  </a:ext>
                </a:extLst>
              </p:cNvPr>
              <p:cNvSpPr txBox="1"/>
              <p:nvPr/>
            </p:nvSpPr>
            <p:spPr>
              <a:xfrm>
                <a:off x="4701209" y="1993399"/>
                <a:ext cx="7451036" cy="1938992"/>
              </a:xfrm>
              <a:prstGeom prst="rect">
                <a:avLst/>
              </a:prstGeom>
              <a:noFill/>
            </p:spPr>
            <p:txBody>
              <a:bodyPr wrap="square" rtlCol="0">
                <a:spAutoFit/>
              </a:bodyPr>
              <a:lstStyle/>
              <a:p>
                <a:r>
                  <a:rPr kumimoji="1" lang="ja-JP" altLang="en-US" sz="2400" b="1" dirty="0"/>
                  <a:t>ヒント</a:t>
                </a:r>
                <a:r>
                  <a:rPr kumimoji="1" lang="ja-JP" altLang="en-US" sz="2400" dirty="0"/>
                  <a:t>：全磁束</a:t>
                </a:r>
                <a14:m>
                  <m:oMath xmlns:m="http://schemas.openxmlformats.org/officeDocument/2006/math">
                    <m:r>
                      <m:rPr>
                        <m:sty m:val="p"/>
                      </m:rPr>
                      <a:rPr kumimoji="1" lang="en-US" altLang="ja-JP" sz="2400" b="0" i="0" smtClean="0">
                        <a:latin typeface="Cambria Math" panose="02040503050406030204" pitchFamily="18" charset="0"/>
                      </a:rPr>
                      <m:t>B</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𝐴</m:t>
                    </m:r>
                  </m:oMath>
                </a14:m>
                <a:r>
                  <a:rPr kumimoji="1" lang="ja-JP" altLang="en-US" sz="2400" dirty="0"/>
                  <a:t>のうち</a:t>
                </a:r>
                <a14:m>
                  <m:oMath xmlns:m="http://schemas.openxmlformats.org/officeDocument/2006/math">
                    <m:sSub>
                      <m:sSubPr>
                        <m:ctrlPr>
                          <a:rPr kumimoji="1" lang="en-US" altLang="ja-JP" sz="2400" b="0" i="1" dirty="0" smtClean="0">
                            <a:latin typeface="Cambria Math" panose="02040503050406030204" pitchFamily="18" charset="0"/>
                          </a:rPr>
                        </m:ctrlPr>
                      </m:sSubPr>
                      <m:e>
                        <m:r>
                          <a:rPr kumimoji="1" lang="en-US" altLang="ja-JP" sz="2400" b="0" i="1" dirty="0" smtClean="0">
                            <a:latin typeface="Cambria Math" panose="02040503050406030204" pitchFamily="18" charset="0"/>
                          </a:rPr>
                          <m:t>𝜙</m:t>
                        </m:r>
                      </m:e>
                      <m:sub>
                        <m:r>
                          <a:rPr kumimoji="1" lang="en-US" altLang="ja-JP" sz="2400" b="0" i="1" dirty="0" smtClean="0">
                            <a:latin typeface="Cambria Math" panose="02040503050406030204" pitchFamily="18" charset="0"/>
                          </a:rPr>
                          <m:t>0</m:t>
                        </m:r>
                      </m:sub>
                    </m:sSub>
                  </m:oMath>
                </a14:m>
                <a:r>
                  <a:rPr kumimoji="1" lang="ja-JP" altLang="en-US" sz="2400" dirty="0"/>
                  <a:t>が超伝導体に入ると超伝導体外部の磁束密度は</a:t>
                </a:r>
                <a:endParaRPr kumimoji="1" lang="en-US" altLang="ja-JP" sz="2400" dirty="0"/>
              </a:p>
              <a:p>
                <a:endParaRPr lang="en-US" altLang="ja-JP" sz="2400" dirty="0"/>
              </a:p>
              <a:p>
                <a:endParaRPr kumimoji="1" lang="en-US" altLang="ja-JP" sz="2400" dirty="0"/>
              </a:p>
              <a:p>
                <a:r>
                  <a:rPr lang="ja-JP" altLang="en-US" sz="2400" dirty="0"/>
                  <a:t>となる</a:t>
                </a:r>
                <a:endParaRPr kumimoji="1" lang="ja-JP" altLang="en-US" sz="2400" dirty="0"/>
              </a:p>
            </p:txBody>
          </p:sp>
        </mc:Choice>
        <mc:Fallback xmlns="">
          <p:sp>
            <p:nvSpPr>
              <p:cNvPr id="20" name="テキスト ボックス 19">
                <a:extLst>
                  <a:ext uri="{FF2B5EF4-FFF2-40B4-BE49-F238E27FC236}">
                    <a16:creationId xmlns:a16="http://schemas.microsoft.com/office/drawing/2014/main" id="{6DD3FAB2-6965-0325-A0C7-7FCA24DD8D8C}"/>
                  </a:ext>
                </a:extLst>
              </p:cNvPr>
              <p:cNvSpPr txBox="1">
                <a:spLocks noRot="1" noChangeAspect="1" noMove="1" noResize="1" noEditPoints="1" noAdjustHandles="1" noChangeArrowheads="1" noChangeShapeType="1" noTextEdit="1"/>
              </p:cNvSpPr>
              <p:nvPr/>
            </p:nvSpPr>
            <p:spPr>
              <a:xfrm>
                <a:off x="4701209" y="1993399"/>
                <a:ext cx="7451036" cy="1938992"/>
              </a:xfrm>
              <a:prstGeom prst="rect">
                <a:avLst/>
              </a:prstGeom>
              <a:blipFill>
                <a:blip r:embed="rId7"/>
                <a:stretch>
                  <a:fillRect l="-1227" t="-2516" r="-164" b="-628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4FD8B8F-48D4-DB9C-B03B-D9746046F8B8}"/>
                  </a:ext>
                </a:extLst>
              </p:cNvPr>
              <p:cNvSpPr txBox="1"/>
              <p:nvPr/>
            </p:nvSpPr>
            <p:spPr>
              <a:xfrm>
                <a:off x="6467853" y="2751425"/>
                <a:ext cx="3728713"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400" b="0" i="1" smtClean="0">
                              <a:latin typeface="Cambria Math" panose="02040503050406030204" pitchFamily="18" charset="0"/>
                            </a:rPr>
                          </m:ctrlPr>
                        </m:fPr>
                        <m:num>
                          <m:r>
                            <a:rPr lang="en-US" altLang="ja-JP" sz="2400" i="1">
                              <a:latin typeface="Cambria Math" panose="02040503050406030204" pitchFamily="18" charset="0"/>
                            </a:rPr>
                            <m:t>𝐵𝐴</m:t>
                          </m:r>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𝜙</m:t>
                              </m:r>
                            </m:e>
                            <m:sub>
                              <m:r>
                                <a:rPr lang="en-US" altLang="ja-JP" sz="2400" i="1">
                                  <a:latin typeface="Cambria Math" panose="02040503050406030204" pitchFamily="18" charset="0"/>
                                </a:rPr>
                                <m:t>0</m:t>
                              </m:r>
                            </m:sub>
                          </m:sSub>
                        </m:num>
                        <m:den>
                          <m:r>
                            <a:rPr kumimoji="1" lang="en-US" altLang="ja-JP" sz="2400" b="0" i="1" smtClean="0">
                              <a:latin typeface="Cambria Math" panose="02040503050406030204" pitchFamily="18" charset="0"/>
                            </a:rPr>
                            <m:t>𝐴</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𝑎</m:t>
                          </m:r>
                        </m:den>
                      </m:f>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𝐵</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1+</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𝑎</m:t>
                              </m:r>
                            </m:num>
                            <m:den>
                              <m:r>
                                <a:rPr kumimoji="1" lang="en-US" altLang="ja-JP" sz="2400" b="0" i="1" smtClean="0">
                                  <a:latin typeface="Cambria Math" panose="02040503050406030204" pitchFamily="18" charset="0"/>
                                </a:rPr>
                                <m:t>𝐴</m:t>
                              </m:r>
                            </m:den>
                          </m:f>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𝜙</m:t>
                                  </m:r>
                                </m:e>
                                <m:sub>
                                  <m:r>
                                    <a:rPr kumimoji="1" lang="en-US" altLang="ja-JP" sz="2400" b="0" i="1" smtClean="0">
                                      <a:latin typeface="Cambria Math" panose="02040503050406030204" pitchFamily="18" charset="0"/>
                                    </a:rPr>
                                    <m:t>0</m:t>
                                  </m:r>
                                </m:sub>
                              </m:sSub>
                            </m:num>
                            <m:den>
                              <m:r>
                                <a:rPr kumimoji="1" lang="en-US" altLang="ja-JP" sz="2400" b="0" i="1" smtClean="0">
                                  <a:latin typeface="Cambria Math" panose="02040503050406030204" pitchFamily="18" charset="0"/>
                                </a:rPr>
                                <m:t>𝐴𝐵</m:t>
                              </m:r>
                            </m:den>
                          </m:f>
                        </m:e>
                      </m:d>
                    </m:oMath>
                  </m:oMathPara>
                </a14:m>
                <a:endParaRPr kumimoji="1" lang="ja-JP" altLang="en-US" sz="2400" dirty="0"/>
              </a:p>
            </p:txBody>
          </p:sp>
        </mc:Choice>
        <mc:Fallback xmlns="">
          <p:sp>
            <p:nvSpPr>
              <p:cNvPr id="21" name="テキスト ボックス 20">
                <a:extLst>
                  <a:ext uri="{FF2B5EF4-FFF2-40B4-BE49-F238E27FC236}">
                    <a16:creationId xmlns:a16="http://schemas.microsoft.com/office/drawing/2014/main" id="{04FD8B8F-48D4-DB9C-B03B-D9746046F8B8}"/>
                  </a:ext>
                </a:extLst>
              </p:cNvPr>
              <p:cNvSpPr txBox="1">
                <a:spLocks noRot="1" noChangeAspect="1" noMove="1" noResize="1" noEditPoints="1" noAdjustHandles="1" noChangeArrowheads="1" noChangeShapeType="1" noTextEdit="1"/>
              </p:cNvSpPr>
              <p:nvPr/>
            </p:nvSpPr>
            <p:spPr>
              <a:xfrm>
                <a:off x="6467853" y="2751425"/>
                <a:ext cx="3728713" cy="829843"/>
              </a:xfrm>
              <a:prstGeom prst="rect">
                <a:avLst/>
              </a:prstGeom>
              <a:blipFill>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126432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560343FA-193E-B831-5532-4D3BD7539885}"/>
                  </a:ext>
                </a:extLst>
              </p:cNvPr>
              <p:cNvSpPr txBox="1"/>
              <p:nvPr/>
            </p:nvSpPr>
            <p:spPr>
              <a:xfrm>
                <a:off x="25724" y="41659"/>
                <a:ext cx="2950940" cy="400110"/>
              </a:xfrm>
              <a:prstGeom prst="rect">
                <a:avLst/>
              </a:prstGeom>
              <a:noFill/>
              <a:ln>
                <a:solidFill>
                  <a:schemeClr val="tx1"/>
                </a:solidFill>
              </a:ln>
            </p:spPr>
            <p:txBody>
              <a:bodyPr wrap="square">
                <a:spAutoFit/>
              </a:bodyPr>
              <a:lstStyle/>
              <a:p>
                <a:pPr algn="ctr"/>
                <a:r>
                  <a:rPr lang="en-US" altLang="ja-JP" sz="2000" b="1" dirty="0"/>
                  <a:t>3.5 </a:t>
                </a:r>
                <a:r>
                  <a:rPr lang="ja-JP" altLang="en-US" sz="2000" b="1" dirty="0"/>
                  <a:t>下部臨界磁場 </a:t>
                </a:r>
                <a14:m>
                  <m:oMath xmlns:m="http://schemas.openxmlformats.org/officeDocument/2006/math">
                    <m:sSub>
                      <m:sSubPr>
                        <m:ctrlPr>
                          <a:rPr lang="en-US" altLang="ja-JP" sz="2000" b="1" i="1" smtClean="0">
                            <a:latin typeface="Cambria Math" panose="02040503050406030204" pitchFamily="18" charset="0"/>
                          </a:rPr>
                        </m:ctrlPr>
                      </m:sSubPr>
                      <m:e>
                        <m:r>
                          <a:rPr lang="en-US" altLang="ja-JP" sz="2000" b="1" i="1" smtClean="0">
                            <a:latin typeface="Cambria Math" panose="02040503050406030204" pitchFamily="18" charset="0"/>
                          </a:rPr>
                          <m:t>𝑩</m:t>
                        </m:r>
                      </m:e>
                      <m:sub>
                        <m:r>
                          <a:rPr lang="en-US" altLang="ja-JP" sz="2000" b="1" i="1" smtClean="0">
                            <a:latin typeface="Cambria Math" panose="02040503050406030204" pitchFamily="18" charset="0"/>
                          </a:rPr>
                          <m:t>𝒄</m:t>
                        </m:r>
                        <m:r>
                          <a:rPr lang="en-US" altLang="ja-JP" sz="2000" b="1" i="1" smtClean="0">
                            <a:latin typeface="Cambria Math" panose="02040503050406030204" pitchFamily="18" charset="0"/>
                          </a:rPr>
                          <m:t>𝟏</m:t>
                        </m:r>
                      </m:sub>
                    </m:sSub>
                  </m:oMath>
                </a14:m>
                <a:endParaRPr kumimoji="1" lang="en-US" altLang="ja-JP" sz="2000" b="1" dirty="0"/>
              </a:p>
            </p:txBody>
          </p:sp>
        </mc:Choice>
        <mc:Fallback xmlns="">
          <p:sp>
            <p:nvSpPr>
              <p:cNvPr id="2" name="テキスト ボックス 1">
                <a:extLst>
                  <a:ext uri="{FF2B5EF4-FFF2-40B4-BE49-F238E27FC236}">
                    <a16:creationId xmlns:a16="http://schemas.microsoft.com/office/drawing/2014/main" id="{560343FA-193E-B831-5532-4D3BD7539885}"/>
                  </a:ext>
                </a:extLst>
              </p:cNvPr>
              <p:cNvSpPr txBox="1">
                <a:spLocks noRot="1" noChangeAspect="1" noMove="1" noResize="1" noEditPoints="1" noAdjustHandles="1" noChangeArrowheads="1" noChangeShapeType="1" noTextEdit="1"/>
              </p:cNvSpPr>
              <p:nvPr/>
            </p:nvSpPr>
            <p:spPr>
              <a:xfrm>
                <a:off x="25724" y="41659"/>
                <a:ext cx="2950940" cy="400110"/>
              </a:xfrm>
              <a:prstGeom prst="rect">
                <a:avLst/>
              </a:prstGeom>
              <a:blipFill>
                <a:blip r:embed="rId2"/>
                <a:stretch>
                  <a:fillRect t="-5970" b="-26866"/>
                </a:stretch>
              </a:blipFill>
              <a:ln>
                <a:solidFill>
                  <a:schemeClr val="tx1"/>
                </a:solidFill>
              </a:ln>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4D0DE301-61F0-3391-5157-62C748703EC3}"/>
              </a:ext>
            </a:extLst>
          </p:cNvPr>
          <p:cNvSpPr txBox="1"/>
          <p:nvPr/>
        </p:nvSpPr>
        <p:spPr>
          <a:xfrm>
            <a:off x="36516" y="693060"/>
            <a:ext cx="2552302" cy="707886"/>
          </a:xfrm>
          <a:prstGeom prst="rect">
            <a:avLst/>
          </a:prstGeom>
          <a:noFill/>
          <a:ln w="25400">
            <a:solidFill>
              <a:schemeClr val="tx1"/>
            </a:solidFill>
          </a:ln>
        </p:spPr>
        <p:txBody>
          <a:bodyPr wrap="none" rtlCol="0">
            <a:spAutoFit/>
          </a:bodyPr>
          <a:lstStyle/>
          <a:p>
            <a:r>
              <a:rPr kumimoji="1" lang="ja-JP" altLang="en-US" sz="4000" dirty="0"/>
              <a:t>問題</a:t>
            </a:r>
            <a:r>
              <a:rPr kumimoji="1" lang="en-US" altLang="ja-JP" sz="4000" dirty="0"/>
              <a:t>5 (</a:t>
            </a:r>
            <a:r>
              <a:rPr kumimoji="1" lang="ja-JP" altLang="en-US" sz="4000" dirty="0"/>
              <a:t>解</a:t>
            </a:r>
            <a:r>
              <a:rPr kumimoji="1" lang="en-US" altLang="ja-JP" sz="4000" dirty="0"/>
              <a:t>)</a:t>
            </a:r>
            <a:endParaRPr kumimoji="1" lang="ja-JP" altLang="en-US" sz="40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C11DF3F-CA27-D946-A951-E3203BF6E24B}"/>
                  </a:ext>
                </a:extLst>
              </p:cNvPr>
              <p:cNvSpPr txBox="1"/>
              <p:nvPr/>
            </p:nvSpPr>
            <p:spPr>
              <a:xfrm>
                <a:off x="4144617" y="1400946"/>
                <a:ext cx="3728713"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400" b="0" i="1" smtClean="0">
                              <a:latin typeface="Cambria Math" panose="02040503050406030204" pitchFamily="18" charset="0"/>
                            </a:rPr>
                          </m:ctrlPr>
                        </m:fPr>
                        <m:num>
                          <m:r>
                            <a:rPr lang="en-US" altLang="ja-JP" sz="2400" i="1">
                              <a:latin typeface="Cambria Math" panose="02040503050406030204" pitchFamily="18" charset="0"/>
                            </a:rPr>
                            <m:t>𝐵𝐴</m:t>
                          </m:r>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𝜙</m:t>
                              </m:r>
                            </m:e>
                            <m:sub>
                              <m:r>
                                <a:rPr lang="en-US" altLang="ja-JP" sz="2400" i="1">
                                  <a:latin typeface="Cambria Math" panose="02040503050406030204" pitchFamily="18" charset="0"/>
                                </a:rPr>
                                <m:t>0</m:t>
                              </m:r>
                            </m:sub>
                          </m:sSub>
                        </m:num>
                        <m:den>
                          <m:r>
                            <a:rPr kumimoji="1" lang="en-US" altLang="ja-JP" sz="2400" b="0" i="1" smtClean="0">
                              <a:latin typeface="Cambria Math" panose="02040503050406030204" pitchFamily="18" charset="0"/>
                            </a:rPr>
                            <m:t>𝐴</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𝑎</m:t>
                          </m:r>
                        </m:den>
                      </m:f>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𝐵</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1+</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𝑎</m:t>
                              </m:r>
                            </m:num>
                            <m:den>
                              <m:r>
                                <a:rPr kumimoji="1" lang="en-US" altLang="ja-JP" sz="2400" b="0" i="1" smtClean="0">
                                  <a:latin typeface="Cambria Math" panose="02040503050406030204" pitchFamily="18" charset="0"/>
                                </a:rPr>
                                <m:t>𝐴</m:t>
                              </m:r>
                            </m:den>
                          </m:f>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𝜙</m:t>
                                  </m:r>
                                </m:e>
                                <m:sub>
                                  <m:r>
                                    <a:rPr kumimoji="1" lang="en-US" altLang="ja-JP" sz="2400" b="0" i="1" smtClean="0">
                                      <a:latin typeface="Cambria Math" panose="02040503050406030204" pitchFamily="18" charset="0"/>
                                    </a:rPr>
                                    <m:t>0</m:t>
                                  </m:r>
                                </m:sub>
                              </m:sSub>
                            </m:num>
                            <m:den>
                              <m:r>
                                <a:rPr kumimoji="1" lang="en-US" altLang="ja-JP" sz="2400" b="0" i="1" smtClean="0">
                                  <a:latin typeface="Cambria Math" panose="02040503050406030204" pitchFamily="18" charset="0"/>
                                </a:rPr>
                                <m:t>𝐴𝐵</m:t>
                              </m:r>
                            </m:den>
                          </m:f>
                        </m:e>
                      </m:d>
                    </m:oMath>
                  </m:oMathPara>
                </a14:m>
                <a:endParaRPr kumimoji="1" lang="ja-JP" altLang="en-US" sz="2400" dirty="0"/>
              </a:p>
            </p:txBody>
          </p:sp>
        </mc:Choice>
        <mc:Fallback xmlns="">
          <p:sp>
            <p:nvSpPr>
              <p:cNvPr id="4" name="テキスト ボックス 3">
                <a:extLst>
                  <a:ext uri="{FF2B5EF4-FFF2-40B4-BE49-F238E27FC236}">
                    <a16:creationId xmlns:a16="http://schemas.microsoft.com/office/drawing/2014/main" id="{0C11DF3F-CA27-D946-A951-E3203BF6E24B}"/>
                  </a:ext>
                </a:extLst>
              </p:cNvPr>
              <p:cNvSpPr txBox="1">
                <a:spLocks noRot="1" noChangeAspect="1" noMove="1" noResize="1" noEditPoints="1" noAdjustHandles="1" noChangeArrowheads="1" noChangeShapeType="1" noTextEdit="1"/>
              </p:cNvSpPr>
              <p:nvPr/>
            </p:nvSpPr>
            <p:spPr>
              <a:xfrm>
                <a:off x="4144617" y="1400946"/>
                <a:ext cx="3728713" cy="8298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2EA2235-6262-9E4D-D112-EF89F695983F}"/>
                  </a:ext>
                </a:extLst>
              </p:cNvPr>
              <p:cNvSpPr txBox="1"/>
              <p:nvPr/>
            </p:nvSpPr>
            <p:spPr>
              <a:xfrm>
                <a:off x="3297693" y="2880061"/>
                <a:ext cx="7431073" cy="902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400" b="0" i="1" smtClean="0">
                              <a:latin typeface="Cambria Math" panose="02040503050406030204" pitchFamily="18" charset="0"/>
                            </a:rPr>
                          </m:ctrlPr>
                        </m:fPr>
                        <m:num>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𝐵</m:t>
                              </m:r>
                            </m:e>
                            <m:sup>
                              <m:r>
                                <a:rPr kumimoji="1" lang="en-US" altLang="ja-JP" sz="2400" b="0" i="1" smtClean="0">
                                  <a:latin typeface="Cambria Math" panose="02040503050406030204" pitchFamily="18" charset="0"/>
                                </a:rPr>
                                <m:t>2</m:t>
                              </m:r>
                            </m:sup>
                          </m:sSup>
                        </m:num>
                        <m:den>
                          <m:r>
                            <a:rPr kumimoji="1" lang="en-US" altLang="ja-JP" sz="2400" b="0" i="1" smtClean="0">
                              <a:latin typeface="Cambria Math" panose="02040503050406030204" pitchFamily="18" charset="0"/>
                            </a:rPr>
                            <m:t>2</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𝜇</m:t>
                              </m:r>
                            </m:e>
                            <m:sub>
                              <m:r>
                                <a:rPr kumimoji="1" lang="en-US" altLang="ja-JP" sz="2400" b="0" i="1" smtClean="0">
                                  <a:latin typeface="Cambria Math" panose="02040503050406030204" pitchFamily="18" charset="0"/>
                                </a:rPr>
                                <m:t>0</m:t>
                              </m:r>
                            </m:sub>
                          </m:sSub>
                        </m:den>
                      </m:f>
                      <m:sSup>
                        <m:sSupPr>
                          <m:ctrlPr>
                            <a:rPr kumimoji="1" lang="en-US" altLang="ja-JP" sz="2400" b="0" i="1" smtClean="0">
                              <a:latin typeface="Cambria Math" panose="02040503050406030204" pitchFamily="18" charset="0"/>
                            </a:rPr>
                          </m:ctrlPr>
                        </m:sSupPr>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1+</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𝑎</m:t>
                                  </m:r>
                                </m:num>
                                <m:den>
                                  <m:r>
                                    <a:rPr kumimoji="1" lang="en-US" altLang="ja-JP" sz="2400" b="0" i="1" smtClean="0">
                                      <a:latin typeface="Cambria Math" panose="02040503050406030204" pitchFamily="18" charset="0"/>
                                    </a:rPr>
                                    <m:t>𝐴</m:t>
                                  </m:r>
                                </m:den>
                              </m:f>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𝜙</m:t>
                                      </m:r>
                                    </m:e>
                                    <m:sub>
                                      <m:r>
                                        <a:rPr kumimoji="1" lang="en-US" altLang="ja-JP" sz="2400" b="0" i="1" smtClean="0">
                                          <a:latin typeface="Cambria Math" panose="02040503050406030204" pitchFamily="18" charset="0"/>
                                        </a:rPr>
                                        <m:t>0</m:t>
                                      </m:r>
                                    </m:sub>
                                  </m:sSub>
                                </m:num>
                                <m:den>
                                  <m:r>
                                    <a:rPr kumimoji="1" lang="en-US" altLang="ja-JP" sz="2400" b="0" i="1" smtClean="0">
                                      <a:latin typeface="Cambria Math" panose="02040503050406030204" pitchFamily="18" charset="0"/>
                                    </a:rPr>
                                    <m:t>𝐴𝐵</m:t>
                                  </m:r>
                                </m:den>
                              </m:f>
                            </m:e>
                          </m:d>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𝐴</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𝑎</m:t>
                          </m:r>
                        </m:e>
                      </m:d>
                      <m:r>
                        <a:rPr kumimoji="1" lang="en-US" altLang="ja-JP" sz="2400" b="0" i="1" smtClean="0">
                          <a:latin typeface="Cambria Math" panose="02040503050406030204" pitchFamily="18" charset="0"/>
                        </a:rPr>
                        <m:t>𝐿</m:t>
                      </m:r>
                      <m:r>
                        <a:rPr kumimoji="1" lang="en-US" altLang="ja-JP" sz="2400" b="0" i="1" smtClean="0">
                          <a:latin typeface="Cambria Math" panose="02040503050406030204" pitchFamily="18" charset="0"/>
                        </a:rPr>
                        <m:t>≃</m:t>
                      </m:r>
                      <m:f>
                        <m:fPr>
                          <m:ctrlPr>
                            <a:rPr lang="en-US" altLang="ja-JP" sz="2400" i="1">
                              <a:latin typeface="Cambria Math" panose="02040503050406030204" pitchFamily="18" charset="0"/>
                            </a:rPr>
                          </m:ctrlPr>
                        </m:fPr>
                        <m:num>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𝐵</m:t>
                              </m:r>
                            </m:e>
                            <m:sup>
                              <m:r>
                                <a:rPr lang="en-US" altLang="ja-JP" sz="2400" i="1">
                                  <a:latin typeface="Cambria Math" panose="02040503050406030204" pitchFamily="18" charset="0"/>
                                </a:rPr>
                                <m:t>2</m:t>
                              </m:r>
                            </m:sup>
                          </m:sSup>
                        </m:num>
                        <m:den>
                          <m:r>
                            <a:rPr lang="en-US" altLang="ja-JP" sz="2400" i="1">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𝜇</m:t>
                              </m:r>
                            </m:e>
                            <m:sub>
                              <m:r>
                                <a:rPr lang="en-US" altLang="ja-JP" sz="2400" i="1">
                                  <a:latin typeface="Cambria Math" panose="02040503050406030204" pitchFamily="18" charset="0"/>
                                </a:rPr>
                                <m:t>0</m:t>
                              </m:r>
                            </m:sub>
                          </m:sSub>
                        </m:den>
                      </m:f>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𝐴</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𝑎</m:t>
                          </m:r>
                        </m:e>
                      </m:d>
                      <m:r>
                        <a:rPr lang="en-US" altLang="ja-JP" sz="2400" b="0" i="1" smtClean="0">
                          <a:latin typeface="Cambria Math" panose="02040503050406030204" pitchFamily="18" charset="0"/>
                        </a:rPr>
                        <m:t>𝐿</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𝐵</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𝜙</m:t>
                              </m:r>
                            </m:e>
                            <m:sub>
                              <m:r>
                                <a:rPr lang="en-US" altLang="ja-JP" sz="2400" b="0" i="1" smtClean="0">
                                  <a:latin typeface="Cambria Math" panose="02040503050406030204" pitchFamily="18" charset="0"/>
                                </a:rPr>
                                <m:t>0</m:t>
                              </m:r>
                            </m:sub>
                          </m:sSub>
                        </m:num>
                        <m:den>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𝜇</m:t>
                              </m:r>
                            </m:e>
                            <m:sub>
                              <m:r>
                                <a:rPr lang="en-US" altLang="ja-JP" sz="2400" b="0" i="1" smtClean="0">
                                  <a:latin typeface="Cambria Math" panose="02040503050406030204" pitchFamily="18" charset="0"/>
                                </a:rPr>
                                <m:t>0</m:t>
                              </m:r>
                            </m:sub>
                          </m:sSub>
                        </m:den>
                      </m:f>
                      <m:r>
                        <a:rPr lang="en-US" altLang="ja-JP" sz="2400" b="0" i="1" smtClean="0">
                          <a:latin typeface="Cambria Math" panose="02040503050406030204" pitchFamily="18" charset="0"/>
                        </a:rPr>
                        <m:t>𝐿</m:t>
                      </m:r>
                    </m:oMath>
                  </m:oMathPara>
                </a14:m>
                <a:endParaRPr kumimoji="1" lang="ja-JP" altLang="en-US" sz="2400" dirty="0"/>
              </a:p>
            </p:txBody>
          </p:sp>
        </mc:Choice>
        <mc:Fallback xmlns="">
          <p:sp>
            <p:nvSpPr>
              <p:cNvPr id="5" name="テキスト ボックス 4">
                <a:extLst>
                  <a:ext uri="{FF2B5EF4-FFF2-40B4-BE49-F238E27FC236}">
                    <a16:creationId xmlns:a16="http://schemas.microsoft.com/office/drawing/2014/main" id="{F2EA2235-6262-9E4D-D112-EF89F695983F}"/>
                  </a:ext>
                </a:extLst>
              </p:cNvPr>
              <p:cNvSpPr txBox="1">
                <a:spLocks noRot="1" noChangeAspect="1" noMove="1" noResize="1" noEditPoints="1" noAdjustHandles="1" noChangeArrowheads="1" noChangeShapeType="1" noTextEdit="1"/>
              </p:cNvSpPr>
              <p:nvPr/>
            </p:nvSpPr>
            <p:spPr>
              <a:xfrm>
                <a:off x="3297693" y="2880061"/>
                <a:ext cx="7431073" cy="902811"/>
              </a:xfrm>
              <a:prstGeom prst="rect">
                <a:avLst/>
              </a:prstGeom>
              <a:blipFill>
                <a:blip r:embed="rId4"/>
                <a:stretch>
                  <a:fillRect/>
                </a:stretch>
              </a:blipFill>
            </p:spPr>
            <p:txBody>
              <a:bodyPr/>
              <a:lstStyle/>
              <a:p>
                <a:r>
                  <a:rPr lang="ja-JP" altLang="en-US">
                    <a:noFill/>
                  </a:rPr>
                  <a:t> </a:t>
                </a:r>
              </a:p>
            </p:txBody>
          </p:sp>
        </mc:Fallback>
      </mc:AlternateContent>
      <p:cxnSp>
        <p:nvCxnSpPr>
          <p:cNvPr id="6" name="Straight Connector 16">
            <a:extLst>
              <a:ext uri="{FF2B5EF4-FFF2-40B4-BE49-F238E27FC236}">
                <a16:creationId xmlns:a16="http://schemas.microsoft.com/office/drawing/2014/main" id="{A9F90743-3EDB-A040-27EE-836362CCEFA3}"/>
              </a:ext>
            </a:extLst>
          </p:cNvPr>
          <p:cNvCxnSpPr/>
          <p:nvPr/>
        </p:nvCxnSpPr>
        <p:spPr>
          <a:xfrm flipV="1">
            <a:off x="7712147" y="3858592"/>
            <a:ext cx="1703876" cy="7316"/>
          </a:xfrm>
          <a:prstGeom prst="line">
            <a:avLst/>
          </a:prstGeom>
          <a:ln w="34925" cmpd="dbl"/>
        </p:spPr>
        <p:style>
          <a:lnRef idx="1">
            <a:schemeClr val="accent1"/>
          </a:lnRef>
          <a:fillRef idx="0">
            <a:schemeClr val="accent1"/>
          </a:fillRef>
          <a:effectRef idx="0">
            <a:schemeClr val="accent1"/>
          </a:effectRef>
          <a:fontRef idx="minor">
            <a:schemeClr val="tx1"/>
          </a:fontRef>
        </p:style>
      </p:cxnSp>
      <p:cxnSp>
        <p:nvCxnSpPr>
          <p:cNvPr id="7" name="Straight Connector 16">
            <a:extLst>
              <a:ext uri="{FF2B5EF4-FFF2-40B4-BE49-F238E27FC236}">
                <a16:creationId xmlns:a16="http://schemas.microsoft.com/office/drawing/2014/main" id="{1F7A70D3-7A6D-FCFA-DEB6-BB1D1658ADBB}"/>
              </a:ext>
            </a:extLst>
          </p:cNvPr>
          <p:cNvCxnSpPr/>
          <p:nvPr/>
        </p:nvCxnSpPr>
        <p:spPr>
          <a:xfrm flipV="1">
            <a:off x="9588567" y="3846940"/>
            <a:ext cx="1057973" cy="5496"/>
          </a:xfrm>
          <a:prstGeom prst="line">
            <a:avLst/>
          </a:prstGeom>
          <a:ln w="34925" cmpd="dbl"/>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AE0DEC3F-96BC-D756-6A0D-98BE02314F8C}"/>
              </a:ext>
            </a:extLst>
          </p:cNvPr>
          <p:cNvSpPr txBox="1"/>
          <p:nvPr/>
        </p:nvSpPr>
        <p:spPr>
          <a:xfrm>
            <a:off x="6808231" y="3888977"/>
            <a:ext cx="2347117" cy="1015663"/>
          </a:xfrm>
          <a:prstGeom prst="rect">
            <a:avLst/>
          </a:prstGeom>
          <a:noFill/>
        </p:spPr>
        <p:txBody>
          <a:bodyPr wrap="none" rtlCol="0">
            <a:spAutoFit/>
          </a:bodyPr>
          <a:lstStyle/>
          <a:p>
            <a:r>
              <a:rPr kumimoji="1" lang="ja-JP" altLang="en-US" sz="2000" b="1" dirty="0"/>
              <a:t>全磁束を排除した</a:t>
            </a:r>
            <a:endParaRPr kumimoji="1" lang="en-US" altLang="ja-JP" sz="2000" b="1" dirty="0"/>
          </a:p>
          <a:p>
            <a:r>
              <a:rPr kumimoji="1" lang="ja-JP" altLang="en-US" sz="2000" b="1" dirty="0"/>
              <a:t>ときのエネルギー</a:t>
            </a:r>
            <a:endParaRPr kumimoji="1" lang="en-US" altLang="ja-JP" sz="2000" b="1" dirty="0"/>
          </a:p>
          <a:p>
            <a:r>
              <a:rPr lang="ja-JP" altLang="en-US" sz="2000" b="1" dirty="0"/>
              <a:t>（第</a:t>
            </a:r>
            <a:r>
              <a:rPr lang="en-US" altLang="ja-JP" sz="2000" b="1" dirty="0"/>
              <a:t>3.4</a:t>
            </a:r>
            <a:r>
              <a:rPr lang="ja-JP" altLang="en-US" sz="2000" b="1" dirty="0"/>
              <a:t>節で見た）</a:t>
            </a:r>
            <a:endParaRPr kumimoji="1" lang="ja-JP" altLang="en-US" sz="2000" b="1" dirty="0"/>
          </a:p>
        </p:txBody>
      </p:sp>
      <p:sp>
        <p:nvSpPr>
          <p:cNvPr id="9" name="テキスト ボックス 8">
            <a:extLst>
              <a:ext uri="{FF2B5EF4-FFF2-40B4-BE49-F238E27FC236}">
                <a16:creationId xmlns:a16="http://schemas.microsoft.com/office/drawing/2014/main" id="{802A960F-6B10-32DA-A424-A1A4A79ABE71}"/>
              </a:ext>
            </a:extLst>
          </p:cNvPr>
          <p:cNvSpPr txBox="1"/>
          <p:nvPr/>
        </p:nvSpPr>
        <p:spPr>
          <a:xfrm>
            <a:off x="9439990" y="3916504"/>
            <a:ext cx="2031325" cy="1200329"/>
          </a:xfrm>
          <a:prstGeom prst="rect">
            <a:avLst/>
          </a:prstGeom>
          <a:noFill/>
        </p:spPr>
        <p:txBody>
          <a:bodyPr wrap="none" rtlCol="0">
            <a:spAutoFit/>
          </a:bodyPr>
          <a:lstStyle/>
          <a:p>
            <a:r>
              <a:rPr kumimoji="1" lang="ja-JP" altLang="en-US" sz="2400" b="1" dirty="0"/>
              <a:t>渦糸を受け</a:t>
            </a:r>
            <a:endParaRPr kumimoji="1" lang="en-US" altLang="ja-JP" sz="2400" b="1" dirty="0"/>
          </a:p>
          <a:p>
            <a:r>
              <a:rPr kumimoji="1" lang="ja-JP" altLang="en-US" sz="2400" b="1" dirty="0"/>
              <a:t>入れたこと</a:t>
            </a:r>
            <a:endParaRPr kumimoji="1" lang="en-US" altLang="ja-JP" sz="2400" b="1" dirty="0"/>
          </a:p>
          <a:p>
            <a:r>
              <a:rPr kumimoji="1" lang="ja-JP" altLang="en-US" sz="2400" b="1" dirty="0"/>
              <a:t>による補正</a:t>
            </a:r>
            <a:r>
              <a:rPr lang="ja-JP" altLang="en-US" sz="2400" b="1" dirty="0"/>
              <a:t>）</a:t>
            </a:r>
            <a:endParaRPr kumimoji="1" lang="ja-JP" altLang="en-US" sz="2400" b="1"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2E171474-1C8D-8572-7693-361FF1B94D4D}"/>
                  </a:ext>
                </a:extLst>
              </p:cNvPr>
              <p:cNvSpPr txBox="1"/>
              <p:nvPr/>
            </p:nvSpPr>
            <p:spPr>
              <a:xfrm>
                <a:off x="5746818" y="5735637"/>
                <a:ext cx="1619127" cy="978666"/>
              </a:xfrm>
              <a:prstGeom prst="rect">
                <a:avLst/>
              </a:prstGeom>
              <a:noFill/>
              <a:ln w="3810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𝐵</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𝜙</m:t>
                              </m:r>
                            </m:e>
                            <m:sub>
                              <m:r>
                                <a:rPr lang="en-US" altLang="ja-JP" sz="2800" b="0" i="1" smtClean="0">
                                  <a:latin typeface="Cambria Math" panose="02040503050406030204" pitchFamily="18" charset="0"/>
                                </a:rPr>
                                <m:t>0</m:t>
                              </m:r>
                            </m:sub>
                          </m:sSub>
                        </m:num>
                        <m:den>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𝜇</m:t>
                              </m:r>
                            </m:e>
                            <m:sub>
                              <m:r>
                                <a:rPr lang="en-US" altLang="ja-JP" sz="2800" b="0" i="1" smtClean="0">
                                  <a:latin typeface="Cambria Math" panose="02040503050406030204" pitchFamily="18" charset="0"/>
                                </a:rPr>
                                <m:t>0</m:t>
                              </m:r>
                            </m:sub>
                          </m:sSub>
                        </m:den>
                      </m:f>
                      <m:r>
                        <a:rPr lang="en-US" altLang="ja-JP" sz="2800" b="0" i="1" smtClean="0">
                          <a:latin typeface="Cambria Math" panose="02040503050406030204" pitchFamily="18" charset="0"/>
                        </a:rPr>
                        <m:t>𝐿</m:t>
                      </m:r>
                    </m:oMath>
                  </m:oMathPara>
                </a14:m>
                <a:endParaRPr lang="ja-JP" altLang="en-US" sz="2800" dirty="0"/>
              </a:p>
            </p:txBody>
          </p:sp>
        </mc:Choice>
        <mc:Fallback xmlns="">
          <p:sp>
            <p:nvSpPr>
              <p:cNvPr id="10" name="テキスト ボックス 9">
                <a:extLst>
                  <a:ext uri="{FF2B5EF4-FFF2-40B4-BE49-F238E27FC236}">
                    <a16:creationId xmlns:a16="http://schemas.microsoft.com/office/drawing/2014/main" id="{2E171474-1C8D-8572-7693-361FF1B94D4D}"/>
                  </a:ext>
                </a:extLst>
              </p:cNvPr>
              <p:cNvSpPr txBox="1">
                <a:spLocks noRot="1" noChangeAspect="1" noMove="1" noResize="1" noEditPoints="1" noAdjustHandles="1" noChangeArrowheads="1" noChangeShapeType="1" noTextEdit="1"/>
              </p:cNvSpPr>
              <p:nvPr/>
            </p:nvSpPr>
            <p:spPr>
              <a:xfrm>
                <a:off x="5746818" y="5735637"/>
                <a:ext cx="1619127" cy="978666"/>
              </a:xfrm>
              <a:prstGeom prst="rect">
                <a:avLst/>
              </a:prstGeom>
              <a:blipFill>
                <a:blip r:embed="rId5"/>
                <a:stretch>
                  <a:fillRect/>
                </a:stretch>
              </a:blipFill>
              <a:ln w="38100">
                <a:solidFill>
                  <a:srgbClr val="FF0000"/>
                </a:solidFill>
              </a:ln>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10873DB3-D1F4-D100-339A-75713EF8C4A9}"/>
              </a:ext>
            </a:extLst>
          </p:cNvPr>
          <p:cNvSpPr txBox="1"/>
          <p:nvPr/>
        </p:nvSpPr>
        <p:spPr>
          <a:xfrm>
            <a:off x="2976664" y="4904640"/>
            <a:ext cx="4801314" cy="830997"/>
          </a:xfrm>
          <a:prstGeom prst="rect">
            <a:avLst/>
          </a:prstGeom>
          <a:noFill/>
        </p:spPr>
        <p:txBody>
          <a:bodyPr wrap="none" rtlCol="0">
            <a:spAutoFit/>
          </a:bodyPr>
          <a:lstStyle/>
          <a:p>
            <a:r>
              <a:rPr lang="ja-JP" altLang="en-US" sz="2400" dirty="0"/>
              <a:t>したがって、</a:t>
            </a:r>
            <a:endParaRPr lang="en-US" altLang="ja-JP" sz="2400" dirty="0"/>
          </a:p>
          <a:p>
            <a:r>
              <a:rPr lang="ja-JP" altLang="en-US" sz="2400" dirty="0"/>
              <a:t>渦糸を受け入れたことによる得は</a:t>
            </a:r>
            <a:endParaRPr kumimoji="1" lang="ja-JP" altLang="en-US" sz="2400" dirty="0"/>
          </a:p>
        </p:txBody>
      </p:sp>
      <p:sp>
        <p:nvSpPr>
          <p:cNvPr id="12" name="テキスト ボックス 11">
            <a:extLst>
              <a:ext uri="{FF2B5EF4-FFF2-40B4-BE49-F238E27FC236}">
                <a16:creationId xmlns:a16="http://schemas.microsoft.com/office/drawing/2014/main" id="{E3B6A178-E048-A203-511A-DEB44DADDFA4}"/>
              </a:ext>
            </a:extLst>
          </p:cNvPr>
          <p:cNvSpPr txBox="1"/>
          <p:nvPr/>
        </p:nvSpPr>
        <p:spPr>
          <a:xfrm>
            <a:off x="2943110" y="877001"/>
            <a:ext cx="7451036" cy="1938992"/>
          </a:xfrm>
          <a:prstGeom prst="rect">
            <a:avLst/>
          </a:prstGeom>
          <a:noFill/>
        </p:spPr>
        <p:txBody>
          <a:bodyPr wrap="square" rtlCol="0">
            <a:spAutoFit/>
          </a:bodyPr>
          <a:lstStyle/>
          <a:p>
            <a:r>
              <a:rPr kumimoji="1" lang="ja-JP" altLang="en-US" sz="2400" dirty="0"/>
              <a:t>超伝導体外部の磁束密度は</a:t>
            </a:r>
            <a:endParaRPr kumimoji="1" lang="en-US" altLang="ja-JP" sz="2400" dirty="0"/>
          </a:p>
          <a:p>
            <a:endParaRPr lang="en-US" altLang="ja-JP" sz="2400" dirty="0"/>
          </a:p>
          <a:p>
            <a:endParaRPr kumimoji="1" lang="en-US" altLang="ja-JP" sz="2400" dirty="0"/>
          </a:p>
          <a:p>
            <a:endParaRPr lang="en-US" altLang="ja-JP" sz="2400" dirty="0"/>
          </a:p>
          <a:p>
            <a:r>
              <a:rPr lang="ja-JP" altLang="en-US" sz="2400" dirty="0"/>
              <a:t>となるから、磁束のエネルギーは</a:t>
            </a:r>
            <a:endParaRPr kumimoji="1" lang="ja-JP" altLang="en-US" sz="2400" dirty="0"/>
          </a:p>
        </p:txBody>
      </p:sp>
    </p:spTree>
    <p:extLst>
      <p:ext uri="{BB962C8B-B14F-4D97-AF65-F5344CB8AC3E}">
        <p14:creationId xmlns:p14="http://schemas.microsoft.com/office/powerpoint/2010/main" val="21616724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F5EF0B55-47EC-2FEC-A110-13EA3A00F196}"/>
                  </a:ext>
                </a:extLst>
              </p:cNvPr>
              <p:cNvSpPr txBox="1"/>
              <p:nvPr/>
            </p:nvSpPr>
            <p:spPr>
              <a:xfrm>
                <a:off x="25724" y="41659"/>
                <a:ext cx="2950940" cy="400110"/>
              </a:xfrm>
              <a:prstGeom prst="rect">
                <a:avLst/>
              </a:prstGeom>
              <a:noFill/>
              <a:ln>
                <a:solidFill>
                  <a:schemeClr val="tx1"/>
                </a:solidFill>
              </a:ln>
            </p:spPr>
            <p:txBody>
              <a:bodyPr wrap="square">
                <a:spAutoFit/>
              </a:bodyPr>
              <a:lstStyle/>
              <a:p>
                <a:pPr algn="ctr"/>
                <a:r>
                  <a:rPr lang="en-US" altLang="ja-JP" sz="2000" b="1" dirty="0"/>
                  <a:t>3.5 </a:t>
                </a:r>
                <a:r>
                  <a:rPr lang="ja-JP" altLang="en-US" sz="2000" b="1" dirty="0"/>
                  <a:t>下部臨界磁場 </a:t>
                </a:r>
                <a14:m>
                  <m:oMath xmlns:m="http://schemas.openxmlformats.org/officeDocument/2006/math">
                    <m:sSub>
                      <m:sSubPr>
                        <m:ctrlPr>
                          <a:rPr lang="en-US" altLang="ja-JP" sz="2000" b="1" i="1" smtClean="0">
                            <a:latin typeface="Cambria Math" panose="02040503050406030204" pitchFamily="18" charset="0"/>
                          </a:rPr>
                        </m:ctrlPr>
                      </m:sSubPr>
                      <m:e>
                        <m:r>
                          <a:rPr lang="en-US" altLang="ja-JP" sz="2000" b="1" i="1" smtClean="0">
                            <a:latin typeface="Cambria Math" panose="02040503050406030204" pitchFamily="18" charset="0"/>
                          </a:rPr>
                          <m:t>𝑩</m:t>
                        </m:r>
                      </m:e>
                      <m:sub>
                        <m:r>
                          <a:rPr lang="en-US" altLang="ja-JP" sz="2000" b="1" i="1" smtClean="0">
                            <a:latin typeface="Cambria Math" panose="02040503050406030204" pitchFamily="18" charset="0"/>
                          </a:rPr>
                          <m:t>𝒄</m:t>
                        </m:r>
                        <m:r>
                          <a:rPr lang="en-US" altLang="ja-JP" sz="2000" b="1" i="1" smtClean="0">
                            <a:latin typeface="Cambria Math" panose="02040503050406030204" pitchFamily="18" charset="0"/>
                          </a:rPr>
                          <m:t>𝟏</m:t>
                        </m:r>
                      </m:sub>
                    </m:sSub>
                  </m:oMath>
                </a14:m>
                <a:endParaRPr kumimoji="1" lang="en-US" altLang="ja-JP" sz="2000" b="1" dirty="0"/>
              </a:p>
            </p:txBody>
          </p:sp>
        </mc:Choice>
        <mc:Fallback xmlns="">
          <p:sp>
            <p:nvSpPr>
              <p:cNvPr id="2" name="テキスト ボックス 1">
                <a:extLst>
                  <a:ext uri="{FF2B5EF4-FFF2-40B4-BE49-F238E27FC236}">
                    <a16:creationId xmlns:a16="http://schemas.microsoft.com/office/drawing/2014/main" id="{F5EF0B55-47EC-2FEC-A110-13EA3A00F196}"/>
                  </a:ext>
                </a:extLst>
              </p:cNvPr>
              <p:cNvSpPr txBox="1">
                <a:spLocks noRot="1" noChangeAspect="1" noMove="1" noResize="1" noEditPoints="1" noAdjustHandles="1" noChangeArrowheads="1" noChangeShapeType="1" noTextEdit="1"/>
              </p:cNvSpPr>
              <p:nvPr/>
            </p:nvSpPr>
            <p:spPr>
              <a:xfrm>
                <a:off x="25724" y="41659"/>
                <a:ext cx="2950940" cy="400110"/>
              </a:xfrm>
              <a:prstGeom prst="rect">
                <a:avLst/>
              </a:prstGeom>
              <a:blipFill>
                <a:blip r:embed="rId2"/>
                <a:stretch>
                  <a:fillRect t="-5970" b="-26866"/>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0CB3EEEB-C0E8-4448-9A22-673FAF2A7F41}"/>
                  </a:ext>
                </a:extLst>
              </p:cNvPr>
              <p:cNvSpPr txBox="1"/>
              <p:nvPr/>
            </p:nvSpPr>
            <p:spPr>
              <a:xfrm>
                <a:off x="0" y="606289"/>
                <a:ext cx="12192000" cy="1196738"/>
              </a:xfrm>
              <a:prstGeom prst="rect">
                <a:avLst/>
              </a:prstGeom>
              <a:noFill/>
            </p:spPr>
            <p:txBody>
              <a:bodyPr wrap="square" rtlCol="0">
                <a:spAutoFit/>
              </a:bodyPr>
              <a:lstStyle/>
              <a:p>
                <a:r>
                  <a:rPr kumimoji="1" lang="ja-JP" altLang="en-US" sz="2400" dirty="0"/>
                  <a:t>渦糸を受け入れることで損する分</a:t>
                </a:r>
                <a:r>
                  <a:rPr lang="en-US" altLang="ja-JP" sz="2400" b="0" dirty="0"/>
                  <a:t> </a:t>
                </a:r>
                <a14:m>
                  <m:oMath xmlns:m="http://schemas.openxmlformats.org/officeDocument/2006/math">
                    <m:sSub>
                      <m:sSubPr>
                        <m:ctrlPr>
                          <a:rPr lang="en-US" altLang="ja-JP" sz="2800" b="0" i="1" dirty="0" smtClean="0">
                            <a:solidFill>
                              <a:srgbClr val="FF0000"/>
                            </a:solidFill>
                            <a:latin typeface="Cambria Math" panose="02040503050406030204" pitchFamily="18" charset="0"/>
                          </a:rPr>
                        </m:ctrlPr>
                      </m:sSubPr>
                      <m:e>
                        <m:r>
                          <a:rPr lang="en-US" altLang="ja-JP" sz="2800" b="0" i="1" dirty="0" smtClean="0">
                            <a:solidFill>
                              <a:srgbClr val="FF0000"/>
                            </a:solidFill>
                            <a:latin typeface="Cambria Math" panose="02040503050406030204" pitchFamily="18" charset="0"/>
                          </a:rPr>
                          <m:t>𝜖</m:t>
                        </m:r>
                      </m:e>
                      <m:sub>
                        <m:sSub>
                          <m:sSubPr>
                            <m:ctrlPr>
                              <a:rPr lang="en-US" altLang="ja-JP" sz="2800" b="0" i="1" dirty="0" smtClean="0">
                                <a:solidFill>
                                  <a:srgbClr val="FF0000"/>
                                </a:solidFill>
                                <a:latin typeface="Cambria Math" panose="02040503050406030204" pitchFamily="18" charset="0"/>
                              </a:rPr>
                            </m:ctrlPr>
                          </m:sSubPr>
                          <m:e>
                            <m:r>
                              <a:rPr lang="en-US" altLang="ja-JP" sz="2800" b="0" i="1" dirty="0" smtClean="0">
                                <a:solidFill>
                                  <a:srgbClr val="FF0000"/>
                                </a:solidFill>
                                <a:latin typeface="Cambria Math" panose="02040503050406030204" pitchFamily="18" charset="0"/>
                              </a:rPr>
                              <m:t>𝜙</m:t>
                            </m:r>
                          </m:e>
                          <m:sub>
                            <m:r>
                              <a:rPr lang="en-US" altLang="ja-JP" sz="2800" b="0" i="1" dirty="0" smtClean="0">
                                <a:solidFill>
                                  <a:srgbClr val="FF0000"/>
                                </a:solidFill>
                                <a:latin typeface="Cambria Math" panose="02040503050406030204" pitchFamily="18" charset="0"/>
                              </a:rPr>
                              <m:t>0</m:t>
                            </m:r>
                          </m:sub>
                        </m:sSub>
                      </m:sub>
                    </m:sSub>
                    <m:r>
                      <a:rPr lang="en-US" altLang="ja-JP" sz="2800" b="0" i="1" dirty="0" smtClean="0">
                        <a:solidFill>
                          <a:srgbClr val="FF0000"/>
                        </a:solidFill>
                        <a:latin typeface="Cambria Math" panose="02040503050406030204" pitchFamily="18" charset="0"/>
                      </a:rPr>
                      <m:t>∼</m:t>
                    </m:r>
                    <m:f>
                      <m:fPr>
                        <m:ctrlPr>
                          <a:rPr lang="en-US" altLang="ja-JP" sz="2800" b="0" i="1" dirty="0" smtClean="0">
                            <a:solidFill>
                              <a:srgbClr val="FF0000"/>
                            </a:solidFill>
                            <a:latin typeface="Cambria Math" panose="02040503050406030204" pitchFamily="18" charset="0"/>
                          </a:rPr>
                        </m:ctrlPr>
                      </m:fPr>
                      <m:num>
                        <m:sSubSup>
                          <m:sSubSupPr>
                            <m:ctrlPr>
                              <a:rPr lang="en-US" altLang="ja-JP" sz="2800" b="0" i="1" dirty="0" smtClean="0">
                                <a:solidFill>
                                  <a:srgbClr val="FF0000"/>
                                </a:solidFill>
                                <a:latin typeface="Cambria Math" panose="02040503050406030204" pitchFamily="18" charset="0"/>
                              </a:rPr>
                            </m:ctrlPr>
                          </m:sSubSupPr>
                          <m:e>
                            <m:r>
                              <a:rPr lang="en-US" altLang="ja-JP" sz="2800" b="0" i="1" dirty="0" smtClean="0">
                                <a:solidFill>
                                  <a:srgbClr val="FF0000"/>
                                </a:solidFill>
                                <a:latin typeface="Cambria Math" panose="02040503050406030204" pitchFamily="18" charset="0"/>
                              </a:rPr>
                              <m:t>𝜙</m:t>
                            </m:r>
                          </m:e>
                          <m:sub>
                            <m:r>
                              <a:rPr lang="en-US" altLang="ja-JP" sz="2800" b="0" i="1" dirty="0" smtClean="0">
                                <a:solidFill>
                                  <a:srgbClr val="FF0000"/>
                                </a:solidFill>
                                <a:latin typeface="Cambria Math" panose="02040503050406030204" pitchFamily="18" charset="0"/>
                              </a:rPr>
                              <m:t>0</m:t>
                            </m:r>
                          </m:sub>
                          <m:sup>
                            <m:r>
                              <a:rPr lang="en-US" altLang="ja-JP" sz="2800" b="0" i="1" dirty="0" smtClean="0">
                                <a:solidFill>
                                  <a:srgbClr val="FF0000"/>
                                </a:solidFill>
                                <a:latin typeface="Cambria Math" panose="02040503050406030204" pitchFamily="18" charset="0"/>
                              </a:rPr>
                              <m:t>2</m:t>
                            </m:r>
                          </m:sup>
                        </m:sSubSup>
                      </m:num>
                      <m:den>
                        <m:r>
                          <a:rPr lang="en-US" altLang="ja-JP" sz="2800" b="0" i="1" dirty="0" smtClean="0">
                            <a:solidFill>
                              <a:srgbClr val="FF0000"/>
                            </a:solidFill>
                            <a:latin typeface="Cambria Math" panose="02040503050406030204" pitchFamily="18" charset="0"/>
                          </a:rPr>
                          <m:t>2</m:t>
                        </m:r>
                        <m:sSub>
                          <m:sSubPr>
                            <m:ctrlPr>
                              <a:rPr lang="en-US" altLang="ja-JP" sz="2800" b="0" i="1" dirty="0" smtClean="0">
                                <a:solidFill>
                                  <a:srgbClr val="FF0000"/>
                                </a:solidFill>
                                <a:latin typeface="Cambria Math" panose="02040503050406030204" pitchFamily="18" charset="0"/>
                              </a:rPr>
                            </m:ctrlPr>
                          </m:sSubPr>
                          <m:e>
                            <m:r>
                              <a:rPr lang="en-US" altLang="ja-JP" sz="2800" b="0" i="1" dirty="0" smtClean="0">
                                <a:solidFill>
                                  <a:srgbClr val="FF0000"/>
                                </a:solidFill>
                                <a:latin typeface="Cambria Math" panose="02040503050406030204" pitchFamily="18" charset="0"/>
                              </a:rPr>
                              <m:t>𝜇</m:t>
                            </m:r>
                          </m:e>
                          <m:sub>
                            <m:r>
                              <a:rPr lang="en-US" altLang="ja-JP" sz="2800" b="0" i="1" dirty="0" smtClean="0">
                                <a:solidFill>
                                  <a:srgbClr val="FF0000"/>
                                </a:solidFill>
                                <a:latin typeface="Cambria Math" panose="02040503050406030204" pitchFamily="18" charset="0"/>
                              </a:rPr>
                              <m:t>0</m:t>
                            </m:r>
                          </m:sub>
                        </m:sSub>
                        <m:sSup>
                          <m:sSupPr>
                            <m:ctrlPr>
                              <a:rPr lang="en-US" altLang="ja-JP" sz="2800" b="0" i="1" dirty="0" smtClean="0">
                                <a:solidFill>
                                  <a:srgbClr val="FF0000"/>
                                </a:solidFill>
                                <a:latin typeface="Cambria Math" panose="02040503050406030204" pitchFamily="18" charset="0"/>
                              </a:rPr>
                            </m:ctrlPr>
                          </m:sSupPr>
                          <m:e>
                            <m:r>
                              <a:rPr lang="en-US" altLang="ja-JP" sz="2800" b="0" i="1" dirty="0" smtClean="0">
                                <a:solidFill>
                                  <a:srgbClr val="FF0000"/>
                                </a:solidFill>
                                <a:latin typeface="Cambria Math" panose="02040503050406030204" pitchFamily="18" charset="0"/>
                              </a:rPr>
                              <m:t>𝜆</m:t>
                            </m:r>
                          </m:e>
                          <m:sup>
                            <m:r>
                              <a:rPr lang="en-US" altLang="ja-JP" sz="2800" b="0" i="1" dirty="0" smtClean="0">
                                <a:solidFill>
                                  <a:srgbClr val="FF0000"/>
                                </a:solidFill>
                                <a:latin typeface="Cambria Math" panose="02040503050406030204" pitchFamily="18" charset="0"/>
                              </a:rPr>
                              <m:t>2</m:t>
                            </m:r>
                          </m:sup>
                        </m:sSup>
                      </m:den>
                    </m:f>
                    <m:r>
                      <a:rPr lang="en-US" altLang="ja-JP" sz="2800" b="0" i="1" dirty="0" smtClean="0">
                        <a:solidFill>
                          <a:srgbClr val="FF0000"/>
                        </a:solidFill>
                        <a:latin typeface="Cambria Math" panose="02040503050406030204" pitchFamily="18" charset="0"/>
                      </a:rPr>
                      <m:t>𝐿</m:t>
                    </m:r>
                  </m:oMath>
                </a14:m>
                <a:r>
                  <a:rPr kumimoji="1" lang="ja-JP" altLang="en-US" sz="2400" dirty="0"/>
                  <a:t> と、得する分</a:t>
                </a:r>
                <a14:m>
                  <m:oMath xmlns:m="http://schemas.openxmlformats.org/officeDocument/2006/math">
                    <m:r>
                      <a:rPr lang="en-US" altLang="ja-JP" sz="2800" i="1" smtClean="0">
                        <a:solidFill>
                          <a:srgbClr val="FF0000"/>
                        </a:solidFill>
                        <a:latin typeface="Cambria Math" panose="02040503050406030204" pitchFamily="18" charset="0"/>
                      </a:rPr>
                      <m:t>−</m:t>
                    </m:r>
                    <m:f>
                      <m:fPr>
                        <m:ctrlPr>
                          <a:rPr lang="en-US" altLang="ja-JP" sz="2800" i="1">
                            <a:solidFill>
                              <a:srgbClr val="FF0000"/>
                            </a:solidFill>
                            <a:latin typeface="Cambria Math" panose="02040503050406030204" pitchFamily="18" charset="0"/>
                          </a:rPr>
                        </m:ctrlPr>
                      </m:fPr>
                      <m:num>
                        <m:r>
                          <a:rPr lang="en-US" altLang="ja-JP" sz="2800" i="1">
                            <a:solidFill>
                              <a:srgbClr val="FF0000"/>
                            </a:solidFill>
                            <a:latin typeface="Cambria Math" panose="02040503050406030204" pitchFamily="18" charset="0"/>
                          </a:rPr>
                          <m:t>𝐵</m:t>
                        </m:r>
                        <m:sSub>
                          <m:sSubPr>
                            <m:ctrlPr>
                              <a:rPr lang="en-US" altLang="ja-JP" sz="2800" i="1">
                                <a:solidFill>
                                  <a:srgbClr val="FF0000"/>
                                </a:solidFill>
                                <a:latin typeface="Cambria Math" panose="02040503050406030204" pitchFamily="18" charset="0"/>
                              </a:rPr>
                            </m:ctrlPr>
                          </m:sSubPr>
                          <m:e>
                            <m:r>
                              <a:rPr lang="en-US" altLang="ja-JP" sz="2800" i="1">
                                <a:solidFill>
                                  <a:srgbClr val="FF0000"/>
                                </a:solidFill>
                                <a:latin typeface="Cambria Math" panose="02040503050406030204" pitchFamily="18" charset="0"/>
                              </a:rPr>
                              <m:t>𝜙</m:t>
                            </m:r>
                          </m:e>
                          <m:sub>
                            <m:r>
                              <a:rPr lang="en-US" altLang="ja-JP" sz="2800" i="1">
                                <a:solidFill>
                                  <a:srgbClr val="FF0000"/>
                                </a:solidFill>
                                <a:latin typeface="Cambria Math" panose="02040503050406030204" pitchFamily="18" charset="0"/>
                              </a:rPr>
                              <m:t>0</m:t>
                            </m:r>
                          </m:sub>
                        </m:sSub>
                      </m:num>
                      <m:den>
                        <m:sSub>
                          <m:sSubPr>
                            <m:ctrlPr>
                              <a:rPr lang="en-US" altLang="ja-JP" sz="2800" i="1">
                                <a:solidFill>
                                  <a:srgbClr val="FF0000"/>
                                </a:solidFill>
                                <a:latin typeface="Cambria Math" panose="02040503050406030204" pitchFamily="18" charset="0"/>
                              </a:rPr>
                            </m:ctrlPr>
                          </m:sSubPr>
                          <m:e>
                            <m:r>
                              <a:rPr lang="en-US" altLang="ja-JP" sz="2800" i="1">
                                <a:solidFill>
                                  <a:srgbClr val="FF0000"/>
                                </a:solidFill>
                                <a:latin typeface="Cambria Math" panose="02040503050406030204" pitchFamily="18" charset="0"/>
                              </a:rPr>
                              <m:t>𝜇</m:t>
                            </m:r>
                          </m:e>
                          <m:sub>
                            <m:r>
                              <a:rPr lang="en-US" altLang="ja-JP" sz="2800" i="1">
                                <a:solidFill>
                                  <a:srgbClr val="FF0000"/>
                                </a:solidFill>
                                <a:latin typeface="Cambria Math" panose="02040503050406030204" pitchFamily="18" charset="0"/>
                              </a:rPr>
                              <m:t>0</m:t>
                            </m:r>
                          </m:sub>
                        </m:sSub>
                      </m:den>
                    </m:f>
                    <m:r>
                      <a:rPr lang="en-US" altLang="ja-JP" sz="2800" i="1">
                        <a:solidFill>
                          <a:srgbClr val="FF0000"/>
                        </a:solidFill>
                        <a:latin typeface="Cambria Math" panose="02040503050406030204" pitchFamily="18" charset="0"/>
                      </a:rPr>
                      <m:t>𝐿</m:t>
                    </m:r>
                  </m:oMath>
                </a14:m>
                <a:r>
                  <a:rPr lang="ja-JP" altLang="en-US" sz="2400" dirty="0"/>
                  <a:t>が相殺する磁場が下部臨界磁場である。すなわち、</a:t>
                </a:r>
              </a:p>
            </p:txBody>
          </p:sp>
        </mc:Choice>
        <mc:Fallback xmlns="">
          <p:sp>
            <p:nvSpPr>
              <p:cNvPr id="3" name="テキスト ボックス 2">
                <a:extLst>
                  <a:ext uri="{FF2B5EF4-FFF2-40B4-BE49-F238E27FC236}">
                    <a16:creationId xmlns:a16="http://schemas.microsoft.com/office/drawing/2014/main" id="{0CB3EEEB-C0E8-4448-9A22-673FAF2A7F41}"/>
                  </a:ext>
                </a:extLst>
              </p:cNvPr>
              <p:cNvSpPr txBox="1">
                <a:spLocks noRot="1" noChangeAspect="1" noMove="1" noResize="1" noEditPoints="1" noAdjustHandles="1" noChangeArrowheads="1" noChangeShapeType="1" noTextEdit="1"/>
              </p:cNvSpPr>
              <p:nvPr/>
            </p:nvSpPr>
            <p:spPr>
              <a:xfrm>
                <a:off x="0" y="606289"/>
                <a:ext cx="12192000" cy="1196738"/>
              </a:xfrm>
              <a:prstGeom prst="rect">
                <a:avLst/>
              </a:prstGeom>
              <a:blipFill>
                <a:blip r:embed="rId3"/>
                <a:stretch>
                  <a:fillRect l="-750" b="-10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69A08F6-BAA3-F11F-9D5A-65CD23638CCF}"/>
                  </a:ext>
                </a:extLst>
              </p:cNvPr>
              <p:cNvSpPr txBox="1"/>
              <p:nvPr/>
            </p:nvSpPr>
            <p:spPr>
              <a:xfrm>
                <a:off x="4755874" y="1699591"/>
                <a:ext cx="2854949" cy="886333"/>
              </a:xfrm>
              <a:prstGeom prst="rect">
                <a:avLst/>
              </a:prstGeom>
              <a:noFill/>
              <a:ln w="381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𝑐</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f>
                        <m:fPr>
                          <m:ctrlPr>
                            <a:rPr lang="ja-JP" altLang="en-US" sz="2800" i="1" dirty="0" smtClean="0">
                              <a:latin typeface="Cambria Math" panose="02040503050406030204" pitchFamily="18" charset="0"/>
                            </a:rPr>
                          </m:ctrlPr>
                        </m:fPr>
                        <m:num>
                          <m:sSub>
                            <m:sSubPr>
                              <m:ctrlPr>
                                <a:rPr lang="en-US" altLang="ja-JP" sz="2800" b="0" i="1" dirty="0" smtClean="0">
                                  <a:latin typeface="Cambria Math" panose="02040503050406030204" pitchFamily="18" charset="0"/>
                                </a:rPr>
                              </m:ctrlPr>
                            </m:sSubPr>
                            <m:e>
                              <m:r>
                                <a:rPr lang="en-US" altLang="ja-JP" sz="2800" b="0" i="1" dirty="0" smtClean="0">
                                  <a:latin typeface="Cambria Math" panose="02040503050406030204" pitchFamily="18" charset="0"/>
                                </a:rPr>
                                <m:t>𝜇</m:t>
                              </m:r>
                            </m:e>
                            <m:sub>
                              <m:r>
                                <a:rPr lang="en-US" altLang="ja-JP" sz="2800" b="0" i="1" dirty="0" smtClean="0">
                                  <a:latin typeface="Cambria Math" panose="02040503050406030204" pitchFamily="18" charset="0"/>
                                </a:rPr>
                                <m:t>0</m:t>
                              </m:r>
                            </m:sub>
                          </m:sSub>
                          <m:sSub>
                            <m:sSubPr>
                              <m:ctrlPr>
                                <a:rPr lang="en-US" altLang="ja-JP" sz="2800" b="0" i="1" dirty="0" smtClean="0">
                                  <a:latin typeface="Cambria Math" panose="02040503050406030204" pitchFamily="18" charset="0"/>
                                </a:rPr>
                              </m:ctrlPr>
                            </m:sSubPr>
                            <m:e>
                              <m:r>
                                <a:rPr lang="en-US" altLang="ja-JP" sz="2800" b="0" i="1" dirty="0" smtClean="0">
                                  <a:latin typeface="Cambria Math" panose="02040503050406030204" pitchFamily="18" charset="0"/>
                                </a:rPr>
                                <m:t>𝜖</m:t>
                              </m:r>
                            </m:e>
                            <m:sub>
                              <m:sSub>
                                <m:sSubPr>
                                  <m:ctrlPr>
                                    <a:rPr lang="en-US" altLang="ja-JP" sz="2800" b="0" i="1" dirty="0" smtClean="0">
                                      <a:latin typeface="Cambria Math" panose="02040503050406030204" pitchFamily="18" charset="0"/>
                                    </a:rPr>
                                  </m:ctrlPr>
                                </m:sSubPr>
                                <m:e>
                                  <m:r>
                                    <a:rPr lang="en-US" altLang="ja-JP" sz="2800" b="0" i="1" dirty="0" smtClean="0">
                                      <a:latin typeface="Cambria Math" panose="02040503050406030204" pitchFamily="18" charset="0"/>
                                    </a:rPr>
                                    <m:t>𝜙</m:t>
                                  </m:r>
                                </m:e>
                                <m:sub>
                                  <m:r>
                                    <a:rPr lang="en-US" altLang="ja-JP" sz="2800" b="0" i="1" dirty="0" smtClean="0">
                                      <a:latin typeface="Cambria Math" panose="02040503050406030204" pitchFamily="18" charset="0"/>
                                    </a:rPr>
                                    <m:t>0</m:t>
                                  </m:r>
                                </m:sub>
                              </m:sSub>
                            </m:sub>
                          </m:sSub>
                        </m:num>
                        <m:den>
                          <m:sSub>
                            <m:sSubPr>
                              <m:ctrlPr>
                                <a:rPr lang="en-US" altLang="ja-JP" sz="2800" b="0" i="1" dirty="0" smtClean="0">
                                  <a:latin typeface="Cambria Math" panose="02040503050406030204" pitchFamily="18" charset="0"/>
                                </a:rPr>
                              </m:ctrlPr>
                            </m:sSubPr>
                            <m:e>
                              <m:r>
                                <a:rPr lang="en-US" altLang="ja-JP" sz="2800" b="0" i="1" dirty="0" smtClean="0">
                                  <a:latin typeface="Cambria Math" panose="02040503050406030204" pitchFamily="18" charset="0"/>
                                </a:rPr>
                                <m:t>𝜙</m:t>
                              </m:r>
                            </m:e>
                            <m:sub>
                              <m:r>
                                <a:rPr lang="en-US" altLang="ja-JP" sz="2800" b="0" i="1" dirty="0" smtClean="0">
                                  <a:latin typeface="Cambria Math" panose="02040503050406030204" pitchFamily="18" charset="0"/>
                                </a:rPr>
                                <m:t>0</m:t>
                              </m:r>
                            </m:sub>
                          </m:sSub>
                        </m:den>
                      </m:f>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𝜙</m:t>
                              </m:r>
                            </m:e>
                            <m:sub>
                              <m:r>
                                <a:rPr kumimoji="1" lang="en-US" altLang="ja-JP" sz="2800" b="0" i="1" smtClean="0">
                                  <a:latin typeface="Cambria Math" panose="02040503050406030204" pitchFamily="18" charset="0"/>
                                </a:rPr>
                                <m:t>0</m:t>
                              </m:r>
                            </m:sub>
                          </m:sSub>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𝜆</m:t>
                              </m:r>
                            </m:e>
                            <m:sup>
                              <m:r>
                                <a:rPr kumimoji="1" lang="en-US" altLang="ja-JP" sz="2800" b="0" i="1" smtClean="0">
                                  <a:latin typeface="Cambria Math" panose="02040503050406030204" pitchFamily="18" charset="0"/>
                                </a:rPr>
                                <m:t>2</m:t>
                              </m:r>
                            </m:sup>
                          </m:sSup>
                        </m:den>
                      </m:f>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E69A08F6-BAA3-F11F-9D5A-65CD23638CCF}"/>
                  </a:ext>
                </a:extLst>
              </p:cNvPr>
              <p:cNvSpPr txBox="1">
                <a:spLocks noRot="1" noChangeAspect="1" noMove="1" noResize="1" noEditPoints="1" noAdjustHandles="1" noChangeArrowheads="1" noChangeShapeType="1" noTextEdit="1"/>
              </p:cNvSpPr>
              <p:nvPr/>
            </p:nvSpPr>
            <p:spPr>
              <a:xfrm>
                <a:off x="4755874" y="1699591"/>
                <a:ext cx="2854949" cy="886333"/>
              </a:xfrm>
              <a:prstGeom prst="rect">
                <a:avLst/>
              </a:prstGeom>
              <a:blipFill>
                <a:blip r:embed="rId4"/>
                <a:stretch>
                  <a:fillRect/>
                </a:stretch>
              </a:blipFill>
              <a:ln w="38100">
                <a:solidFill>
                  <a:srgbClr val="FF0000"/>
                </a:solidFill>
              </a:ln>
            </p:spPr>
            <p:txBody>
              <a:bodyPr/>
              <a:lstStyle/>
              <a:p>
                <a:r>
                  <a:rPr lang="ja-JP" altLang="en-US">
                    <a:noFill/>
                  </a:rPr>
                  <a:t> </a:t>
                </a:r>
              </a:p>
            </p:txBody>
          </p:sp>
        </mc:Fallback>
      </mc:AlternateContent>
      <p:cxnSp>
        <p:nvCxnSpPr>
          <p:cNvPr id="6" name="直線矢印コネクタ 5">
            <a:extLst>
              <a:ext uri="{FF2B5EF4-FFF2-40B4-BE49-F238E27FC236}">
                <a16:creationId xmlns:a16="http://schemas.microsoft.com/office/drawing/2014/main" id="{F6561128-B5B5-A25E-6F82-246D565B1F04}"/>
              </a:ext>
            </a:extLst>
          </p:cNvPr>
          <p:cNvCxnSpPr/>
          <p:nvPr/>
        </p:nvCxnSpPr>
        <p:spPr>
          <a:xfrm flipH="1">
            <a:off x="6390861" y="288235"/>
            <a:ext cx="487017" cy="447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279BC637-70EB-0415-0638-E607927B3CA7}"/>
              </a:ext>
            </a:extLst>
          </p:cNvPr>
          <p:cNvSpPr txBox="1"/>
          <p:nvPr/>
        </p:nvSpPr>
        <p:spPr>
          <a:xfrm>
            <a:off x="6836252" y="53874"/>
            <a:ext cx="976549" cy="461665"/>
          </a:xfrm>
          <a:prstGeom prst="rect">
            <a:avLst/>
          </a:prstGeom>
          <a:noFill/>
        </p:spPr>
        <p:txBody>
          <a:bodyPr wrap="none" rtlCol="0">
            <a:spAutoFit/>
          </a:bodyPr>
          <a:lstStyle/>
          <a:p>
            <a:r>
              <a:rPr kumimoji="1" lang="ja-JP" altLang="en-US" sz="2400" b="1" dirty="0"/>
              <a:t>問題</a:t>
            </a:r>
            <a:r>
              <a:rPr kumimoji="1" lang="en-US" altLang="ja-JP" sz="2400" b="1" dirty="0"/>
              <a:t>4</a:t>
            </a:r>
            <a:endParaRPr kumimoji="1" lang="ja-JP" altLang="en-US" sz="2400" b="1" dirty="0"/>
          </a:p>
        </p:txBody>
      </p:sp>
      <p:cxnSp>
        <p:nvCxnSpPr>
          <p:cNvPr id="8" name="直線矢印コネクタ 7">
            <a:extLst>
              <a:ext uri="{FF2B5EF4-FFF2-40B4-BE49-F238E27FC236}">
                <a16:creationId xmlns:a16="http://schemas.microsoft.com/office/drawing/2014/main" id="{3C1831AC-8ACC-9E99-82B1-98825F9D3D3B}"/>
              </a:ext>
            </a:extLst>
          </p:cNvPr>
          <p:cNvCxnSpPr/>
          <p:nvPr/>
        </p:nvCxnSpPr>
        <p:spPr>
          <a:xfrm flipH="1">
            <a:off x="9315526" y="234361"/>
            <a:ext cx="487017" cy="447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C6314DC0-AB52-C1E8-BE99-284A9028E092}"/>
              </a:ext>
            </a:extLst>
          </p:cNvPr>
          <p:cNvSpPr txBox="1"/>
          <p:nvPr/>
        </p:nvSpPr>
        <p:spPr>
          <a:xfrm>
            <a:off x="9760917" y="0"/>
            <a:ext cx="976549" cy="461665"/>
          </a:xfrm>
          <a:prstGeom prst="rect">
            <a:avLst/>
          </a:prstGeom>
          <a:noFill/>
        </p:spPr>
        <p:txBody>
          <a:bodyPr wrap="none" rtlCol="0">
            <a:spAutoFit/>
          </a:bodyPr>
          <a:lstStyle/>
          <a:p>
            <a:r>
              <a:rPr kumimoji="1" lang="ja-JP" altLang="en-US" sz="2400" b="1" dirty="0"/>
              <a:t>問題</a:t>
            </a:r>
            <a:r>
              <a:rPr lang="en-US" altLang="ja-JP" sz="2400" b="1" dirty="0"/>
              <a:t>5</a:t>
            </a:r>
            <a:endParaRPr kumimoji="1" lang="ja-JP" altLang="en-US" sz="2400" b="1" dirty="0"/>
          </a:p>
        </p:txBody>
      </p:sp>
    </p:spTree>
    <p:extLst>
      <p:ext uri="{BB962C8B-B14F-4D97-AF65-F5344CB8AC3E}">
        <p14:creationId xmlns:p14="http://schemas.microsoft.com/office/powerpoint/2010/main" val="19350844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F5EF0B55-47EC-2FEC-A110-13EA3A00F196}"/>
                  </a:ext>
                </a:extLst>
              </p:cNvPr>
              <p:cNvSpPr txBox="1"/>
              <p:nvPr/>
            </p:nvSpPr>
            <p:spPr>
              <a:xfrm>
                <a:off x="25724" y="41659"/>
                <a:ext cx="2950940" cy="400110"/>
              </a:xfrm>
              <a:prstGeom prst="rect">
                <a:avLst/>
              </a:prstGeom>
              <a:noFill/>
              <a:ln>
                <a:solidFill>
                  <a:schemeClr val="tx1"/>
                </a:solidFill>
              </a:ln>
            </p:spPr>
            <p:txBody>
              <a:bodyPr wrap="square">
                <a:spAutoFit/>
              </a:bodyPr>
              <a:lstStyle/>
              <a:p>
                <a:pPr algn="ctr"/>
                <a:r>
                  <a:rPr lang="en-US" altLang="ja-JP" sz="2000" b="1" dirty="0"/>
                  <a:t>3.5 </a:t>
                </a:r>
                <a:r>
                  <a:rPr lang="ja-JP" altLang="en-US" sz="2000" b="1" dirty="0"/>
                  <a:t>下部臨界磁場 </a:t>
                </a:r>
                <a14:m>
                  <m:oMath xmlns:m="http://schemas.openxmlformats.org/officeDocument/2006/math">
                    <m:sSub>
                      <m:sSubPr>
                        <m:ctrlPr>
                          <a:rPr lang="en-US" altLang="ja-JP" sz="2000" b="1" i="1" smtClean="0">
                            <a:latin typeface="Cambria Math" panose="02040503050406030204" pitchFamily="18" charset="0"/>
                          </a:rPr>
                        </m:ctrlPr>
                      </m:sSubPr>
                      <m:e>
                        <m:r>
                          <a:rPr lang="en-US" altLang="ja-JP" sz="2000" b="1" i="1" smtClean="0">
                            <a:latin typeface="Cambria Math" panose="02040503050406030204" pitchFamily="18" charset="0"/>
                          </a:rPr>
                          <m:t>𝑩</m:t>
                        </m:r>
                      </m:e>
                      <m:sub>
                        <m:r>
                          <a:rPr lang="en-US" altLang="ja-JP" sz="2000" b="1" i="1" smtClean="0">
                            <a:latin typeface="Cambria Math" panose="02040503050406030204" pitchFamily="18" charset="0"/>
                          </a:rPr>
                          <m:t>𝒄</m:t>
                        </m:r>
                        <m:r>
                          <a:rPr lang="en-US" altLang="ja-JP" sz="2000" b="1" i="1" smtClean="0">
                            <a:latin typeface="Cambria Math" panose="02040503050406030204" pitchFamily="18" charset="0"/>
                          </a:rPr>
                          <m:t>𝟏</m:t>
                        </m:r>
                      </m:sub>
                    </m:sSub>
                  </m:oMath>
                </a14:m>
                <a:endParaRPr kumimoji="1" lang="en-US" altLang="ja-JP" sz="2000" b="1" dirty="0"/>
              </a:p>
            </p:txBody>
          </p:sp>
        </mc:Choice>
        <mc:Fallback xmlns="">
          <p:sp>
            <p:nvSpPr>
              <p:cNvPr id="2" name="テキスト ボックス 1">
                <a:extLst>
                  <a:ext uri="{FF2B5EF4-FFF2-40B4-BE49-F238E27FC236}">
                    <a16:creationId xmlns:a16="http://schemas.microsoft.com/office/drawing/2014/main" id="{F5EF0B55-47EC-2FEC-A110-13EA3A00F196}"/>
                  </a:ext>
                </a:extLst>
              </p:cNvPr>
              <p:cNvSpPr txBox="1">
                <a:spLocks noRot="1" noChangeAspect="1" noMove="1" noResize="1" noEditPoints="1" noAdjustHandles="1" noChangeArrowheads="1" noChangeShapeType="1" noTextEdit="1"/>
              </p:cNvSpPr>
              <p:nvPr/>
            </p:nvSpPr>
            <p:spPr>
              <a:xfrm>
                <a:off x="25724" y="41659"/>
                <a:ext cx="2950940" cy="400110"/>
              </a:xfrm>
              <a:prstGeom prst="rect">
                <a:avLst/>
              </a:prstGeom>
              <a:blipFill>
                <a:blip r:embed="rId2"/>
                <a:stretch>
                  <a:fillRect t="-5970" b="-26866"/>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0CB3EEEB-C0E8-4448-9A22-673FAF2A7F41}"/>
                  </a:ext>
                </a:extLst>
              </p:cNvPr>
              <p:cNvSpPr txBox="1"/>
              <p:nvPr/>
            </p:nvSpPr>
            <p:spPr>
              <a:xfrm>
                <a:off x="0" y="606289"/>
                <a:ext cx="12192000" cy="1196738"/>
              </a:xfrm>
              <a:prstGeom prst="rect">
                <a:avLst/>
              </a:prstGeom>
              <a:noFill/>
            </p:spPr>
            <p:txBody>
              <a:bodyPr wrap="square" rtlCol="0">
                <a:spAutoFit/>
              </a:bodyPr>
              <a:lstStyle/>
              <a:p>
                <a:r>
                  <a:rPr kumimoji="1" lang="ja-JP" altLang="en-US" sz="2400" dirty="0"/>
                  <a:t>渦糸を受け入れることで損する分</a:t>
                </a:r>
                <a:r>
                  <a:rPr lang="en-US" altLang="ja-JP" sz="2400" b="0" dirty="0"/>
                  <a:t> </a:t>
                </a:r>
                <a14:m>
                  <m:oMath xmlns:m="http://schemas.openxmlformats.org/officeDocument/2006/math">
                    <m:sSub>
                      <m:sSubPr>
                        <m:ctrlPr>
                          <a:rPr lang="en-US" altLang="ja-JP" sz="2800" b="0" i="1" dirty="0" smtClean="0">
                            <a:solidFill>
                              <a:srgbClr val="FF0000"/>
                            </a:solidFill>
                            <a:latin typeface="Cambria Math" panose="02040503050406030204" pitchFamily="18" charset="0"/>
                          </a:rPr>
                        </m:ctrlPr>
                      </m:sSubPr>
                      <m:e>
                        <m:r>
                          <a:rPr lang="en-US" altLang="ja-JP" sz="2800" b="0" i="1" dirty="0" smtClean="0">
                            <a:solidFill>
                              <a:srgbClr val="FF0000"/>
                            </a:solidFill>
                            <a:latin typeface="Cambria Math" panose="02040503050406030204" pitchFamily="18" charset="0"/>
                          </a:rPr>
                          <m:t>𝜖</m:t>
                        </m:r>
                      </m:e>
                      <m:sub>
                        <m:sSub>
                          <m:sSubPr>
                            <m:ctrlPr>
                              <a:rPr lang="en-US" altLang="ja-JP" sz="2800" b="0" i="1" dirty="0" smtClean="0">
                                <a:solidFill>
                                  <a:srgbClr val="FF0000"/>
                                </a:solidFill>
                                <a:latin typeface="Cambria Math" panose="02040503050406030204" pitchFamily="18" charset="0"/>
                              </a:rPr>
                            </m:ctrlPr>
                          </m:sSubPr>
                          <m:e>
                            <m:r>
                              <a:rPr lang="en-US" altLang="ja-JP" sz="2800" b="0" i="1" dirty="0" smtClean="0">
                                <a:solidFill>
                                  <a:srgbClr val="FF0000"/>
                                </a:solidFill>
                                <a:latin typeface="Cambria Math" panose="02040503050406030204" pitchFamily="18" charset="0"/>
                              </a:rPr>
                              <m:t>𝜙</m:t>
                            </m:r>
                          </m:e>
                          <m:sub>
                            <m:r>
                              <a:rPr lang="en-US" altLang="ja-JP" sz="2800" b="0" i="1" dirty="0" smtClean="0">
                                <a:solidFill>
                                  <a:srgbClr val="FF0000"/>
                                </a:solidFill>
                                <a:latin typeface="Cambria Math" panose="02040503050406030204" pitchFamily="18" charset="0"/>
                              </a:rPr>
                              <m:t>0</m:t>
                            </m:r>
                          </m:sub>
                        </m:sSub>
                      </m:sub>
                    </m:sSub>
                    <m:r>
                      <a:rPr lang="en-US" altLang="ja-JP" sz="2800" b="0" i="1" dirty="0" smtClean="0">
                        <a:solidFill>
                          <a:srgbClr val="FF0000"/>
                        </a:solidFill>
                        <a:latin typeface="Cambria Math" panose="02040503050406030204" pitchFamily="18" charset="0"/>
                      </a:rPr>
                      <m:t>∼</m:t>
                    </m:r>
                    <m:f>
                      <m:fPr>
                        <m:ctrlPr>
                          <a:rPr lang="en-US" altLang="ja-JP" sz="2800" b="0" i="1" dirty="0" smtClean="0">
                            <a:solidFill>
                              <a:srgbClr val="FF0000"/>
                            </a:solidFill>
                            <a:latin typeface="Cambria Math" panose="02040503050406030204" pitchFamily="18" charset="0"/>
                          </a:rPr>
                        </m:ctrlPr>
                      </m:fPr>
                      <m:num>
                        <m:sSubSup>
                          <m:sSubSupPr>
                            <m:ctrlPr>
                              <a:rPr lang="en-US" altLang="ja-JP" sz="2800" b="0" i="1" dirty="0" smtClean="0">
                                <a:solidFill>
                                  <a:srgbClr val="FF0000"/>
                                </a:solidFill>
                                <a:latin typeface="Cambria Math" panose="02040503050406030204" pitchFamily="18" charset="0"/>
                              </a:rPr>
                            </m:ctrlPr>
                          </m:sSubSupPr>
                          <m:e>
                            <m:r>
                              <a:rPr lang="en-US" altLang="ja-JP" sz="2800" b="0" i="1" dirty="0" smtClean="0">
                                <a:solidFill>
                                  <a:srgbClr val="FF0000"/>
                                </a:solidFill>
                                <a:latin typeface="Cambria Math" panose="02040503050406030204" pitchFamily="18" charset="0"/>
                              </a:rPr>
                              <m:t>𝜙</m:t>
                            </m:r>
                          </m:e>
                          <m:sub>
                            <m:r>
                              <a:rPr lang="en-US" altLang="ja-JP" sz="2800" b="0" i="1" dirty="0" smtClean="0">
                                <a:solidFill>
                                  <a:srgbClr val="FF0000"/>
                                </a:solidFill>
                                <a:latin typeface="Cambria Math" panose="02040503050406030204" pitchFamily="18" charset="0"/>
                              </a:rPr>
                              <m:t>0</m:t>
                            </m:r>
                          </m:sub>
                          <m:sup>
                            <m:r>
                              <a:rPr lang="en-US" altLang="ja-JP" sz="2800" b="0" i="1" dirty="0" smtClean="0">
                                <a:solidFill>
                                  <a:srgbClr val="FF0000"/>
                                </a:solidFill>
                                <a:latin typeface="Cambria Math" panose="02040503050406030204" pitchFamily="18" charset="0"/>
                              </a:rPr>
                              <m:t>2</m:t>
                            </m:r>
                          </m:sup>
                        </m:sSubSup>
                      </m:num>
                      <m:den>
                        <m:r>
                          <a:rPr lang="en-US" altLang="ja-JP" sz="2800" b="0" i="1" dirty="0" smtClean="0">
                            <a:solidFill>
                              <a:srgbClr val="FF0000"/>
                            </a:solidFill>
                            <a:latin typeface="Cambria Math" panose="02040503050406030204" pitchFamily="18" charset="0"/>
                          </a:rPr>
                          <m:t>2</m:t>
                        </m:r>
                        <m:sSub>
                          <m:sSubPr>
                            <m:ctrlPr>
                              <a:rPr lang="en-US" altLang="ja-JP" sz="2800" b="0" i="1" dirty="0" smtClean="0">
                                <a:solidFill>
                                  <a:srgbClr val="FF0000"/>
                                </a:solidFill>
                                <a:latin typeface="Cambria Math" panose="02040503050406030204" pitchFamily="18" charset="0"/>
                              </a:rPr>
                            </m:ctrlPr>
                          </m:sSubPr>
                          <m:e>
                            <m:r>
                              <a:rPr lang="en-US" altLang="ja-JP" sz="2800" b="0" i="1" dirty="0" smtClean="0">
                                <a:solidFill>
                                  <a:srgbClr val="FF0000"/>
                                </a:solidFill>
                                <a:latin typeface="Cambria Math" panose="02040503050406030204" pitchFamily="18" charset="0"/>
                              </a:rPr>
                              <m:t>𝜇</m:t>
                            </m:r>
                          </m:e>
                          <m:sub>
                            <m:r>
                              <a:rPr lang="en-US" altLang="ja-JP" sz="2800" b="0" i="1" dirty="0" smtClean="0">
                                <a:solidFill>
                                  <a:srgbClr val="FF0000"/>
                                </a:solidFill>
                                <a:latin typeface="Cambria Math" panose="02040503050406030204" pitchFamily="18" charset="0"/>
                              </a:rPr>
                              <m:t>0</m:t>
                            </m:r>
                          </m:sub>
                        </m:sSub>
                        <m:sSup>
                          <m:sSupPr>
                            <m:ctrlPr>
                              <a:rPr lang="en-US" altLang="ja-JP" sz="2800" b="0" i="1" dirty="0" smtClean="0">
                                <a:solidFill>
                                  <a:srgbClr val="FF0000"/>
                                </a:solidFill>
                                <a:latin typeface="Cambria Math" panose="02040503050406030204" pitchFamily="18" charset="0"/>
                              </a:rPr>
                            </m:ctrlPr>
                          </m:sSupPr>
                          <m:e>
                            <m:r>
                              <a:rPr lang="en-US" altLang="ja-JP" sz="2800" b="0" i="1" dirty="0" smtClean="0">
                                <a:solidFill>
                                  <a:srgbClr val="FF0000"/>
                                </a:solidFill>
                                <a:latin typeface="Cambria Math" panose="02040503050406030204" pitchFamily="18" charset="0"/>
                              </a:rPr>
                              <m:t>𝜆</m:t>
                            </m:r>
                          </m:e>
                          <m:sup>
                            <m:r>
                              <a:rPr lang="en-US" altLang="ja-JP" sz="2800" b="0" i="1" dirty="0" smtClean="0">
                                <a:solidFill>
                                  <a:srgbClr val="FF0000"/>
                                </a:solidFill>
                                <a:latin typeface="Cambria Math" panose="02040503050406030204" pitchFamily="18" charset="0"/>
                              </a:rPr>
                              <m:t>2</m:t>
                            </m:r>
                          </m:sup>
                        </m:sSup>
                      </m:den>
                    </m:f>
                    <m:r>
                      <a:rPr lang="en-US" altLang="ja-JP" sz="2800" b="0" i="1" dirty="0" smtClean="0">
                        <a:solidFill>
                          <a:srgbClr val="FF0000"/>
                        </a:solidFill>
                        <a:latin typeface="Cambria Math" panose="02040503050406030204" pitchFamily="18" charset="0"/>
                      </a:rPr>
                      <m:t>𝐿</m:t>
                    </m:r>
                  </m:oMath>
                </a14:m>
                <a:r>
                  <a:rPr kumimoji="1" lang="ja-JP" altLang="en-US" sz="2400" dirty="0"/>
                  <a:t> と、得する分</a:t>
                </a:r>
                <a14:m>
                  <m:oMath xmlns:m="http://schemas.openxmlformats.org/officeDocument/2006/math">
                    <m:r>
                      <a:rPr lang="en-US" altLang="ja-JP" sz="2800" i="1" smtClean="0">
                        <a:solidFill>
                          <a:srgbClr val="FF0000"/>
                        </a:solidFill>
                        <a:latin typeface="Cambria Math" panose="02040503050406030204" pitchFamily="18" charset="0"/>
                      </a:rPr>
                      <m:t>−</m:t>
                    </m:r>
                    <m:f>
                      <m:fPr>
                        <m:ctrlPr>
                          <a:rPr lang="en-US" altLang="ja-JP" sz="2800" i="1">
                            <a:solidFill>
                              <a:srgbClr val="FF0000"/>
                            </a:solidFill>
                            <a:latin typeface="Cambria Math" panose="02040503050406030204" pitchFamily="18" charset="0"/>
                          </a:rPr>
                        </m:ctrlPr>
                      </m:fPr>
                      <m:num>
                        <m:r>
                          <a:rPr lang="en-US" altLang="ja-JP" sz="2800" i="1">
                            <a:solidFill>
                              <a:srgbClr val="FF0000"/>
                            </a:solidFill>
                            <a:latin typeface="Cambria Math" panose="02040503050406030204" pitchFamily="18" charset="0"/>
                          </a:rPr>
                          <m:t>𝐵</m:t>
                        </m:r>
                        <m:sSub>
                          <m:sSubPr>
                            <m:ctrlPr>
                              <a:rPr lang="en-US" altLang="ja-JP" sz="2800" i="1">
                                <a:solidFill>
                                  <a:srgbClr val="FF0000"/>
                                </a:solidFill>
                                <a:latin typeface="Cambria Math" panose="02040503050406030204" pitchFamily="18" charset="0"/>
                              </a:rPr>
                            </m:ctrlPr>
                          </m:sSubPr>
                          <m:e>
                            <m:r>
                              <a:rPr lang="en-US" altLang="ja-JP" sz="2800" i="1">
                                <a:solidFill>
                                  <a:srgbClr val="FF0000"/>
                                </a:solidFill>
                                <a:latin typeface="Cambria Math" panose="02040503050406030204" pitchFamily="18" charset="0"/>
                              </a:rPr>
                              <m:t>𝜙</m:t>
                            </m:r>
                          </m:e>
                          <m:sub>
                            <m:r>
                              <a:rPr lang="en-US" altLang="ja-JP" sz="2800" i="1">
                                <a:solidFill>
                                  <a:srgbClr val="FF0000"/>
                                </a:solidFill>
                                <a:latin typeface="Cambria Math" panose="02040503050406030204" pitchFamily="18" charset="0"/>
                              </a:rPr>
                              <m:t>0</m:t>
                            </m:r>
                          </m:sub>
                        </m:sSub>
                      </m:num>
                      <m:den>
                        <m:sSub>
                          <m:sSubPr>
                            <m:ctrlPr>
                              <a:rPr lang="en-US" altLang="ja-JP" sz="2800" i="1">
                                <a:solidFill>
                                  <a:srgbClr val="FF0000"/>
                                </a:solidFill>
                                <a:latin typeface="Cambria Math" panose="02040503050406030204" pitchFamily="18" charset="0"/>
                              </a:rPr>
                            </m:ctrlPr>
                          </m:sSubPr>
                          <m:e>
                            <m:r>
                              <a:rPr lang="en-US" altLang="ja-JP" sz="2800" i="1">
                                <a:solidFill>
                                  <a:srgbClr val="FF0000"/>
                                </a:solidFill>
                                <a:latin typeface="Cambria Math" panose="02040503050406030204" pitchFamily="18" charset="0"/>
                              </a:rPr>
                              <m:t>𝜇</m:t>
                            </m:r>
                          </m:e>
                          <m:sub>
                            <m:r>
                              <a:rPr lang="en-US" altLang="ja-JP" sz="2800" i="1">
                                <a:solidFill>
                                  <a:srgbClr val="FF0000"/>
                                </a:solidFill>
                                <a:latin typeface="Cambria Math" panose="02040503050406030204" pitchFamily="18" charset="0"/>
                              </a:rPr>
                              <m:t>0</m:t>
                            </m:r>
                          </m:sub>
                        </m:sSub>
                      </m:den>
                    </m:f>
                    <m:r>
                      <a:rPr lang="en-US" altLang="ja-JP" sz="2800" i="1">
                        <a:solidFill>
                          <a:srgbClr val="FF0000"/>
                        </a:solidFill>
                        <a:latin typeface="Cambria Math" panose="02040503050406030204" pitchFamily="18" charset="0"/>
                      </a:rPr>
                      <m:t>𝐿</m:t>
                    </m:r>
                  </m:oMath>
                </a14:m>
                <a:r>
                  <a:rPr lang="ja-JP" altLang="en-US" sz="2400" dirty="0"/>
                  <a:t>が相殺する磁場が下部臨界磁場である。すなわち、</a:t>
                </a:r>
              </a:p>
            </p:txBody>
          </p:sp>
        </mc:Choice>
        <mc:Fallback xmlns="">
          <p:sp>
            <p:nvSpPr>
              <p:cNvPr id="3" name="テキスト ボックス 2">
                <a:extLst>
                  <a:ext uri="{FF2B5EF4-FFF2-40B4-BE49-F238E27FC236}">
                    <a16:creationId xmlns:a16="http://schemas.microsoft.com/office/drawing/2014/main" id="{0CB3EEEB-C0E8-4448-9A22-673FAF2A7F41}"/>
                  </a:ext>
                </a:extLst>
              </p:cNvPr>
              <p:cNvSpPr txBox="1">
                <a:spLocks noRot="1" noChangeAspect="1" noMove="1" noResize="1" noEditPoints="1" noAdjustHandles="1" noChangeArrowheads="1" noChangeShapeType="1" noTextEdit="1"/>
              </p:cNvSpPr>
              <p:nvPr/>
            </p:nvSpPr>
            <p:spPr>
              <a:xfrm>
                <a:off x="0" y="606289"/>
                <a:ext cx="12192000" cy="1196738"/>
              </a:xfrm>
              <a:prstGeom prst="rect">
                <a:avLst/>
              </a:prstGeom>
              <a:blipFill>
                <a:blip r:embed="rId3"/>
                <a:stretch>
                  <a:fillRect l="-750" b="-10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69A08F6-BAA3-F11F-9D5A-65CD23638CCF}"/>
                  </a:ext>
                </a:extLst>
              </p:cNvPr>
              <p:cNvSpPr txBox="1"/>
              <p:nvPr/>
            </p:nvSpPr>
            <p:spPr>
              <a:xfrm>
                <a:off x="4755874" y="1699591"/>
                <a:ext cx="2854949" cy="886333"/>
              </a:xfrm>
              <a:prstGeom prst="rect">
                <a:avLst/>
              </a:prstGeom>
              <a:noFill/>
              <a:ln w="381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𝑐</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f>
                        <m:fPr>
                          <m:ctrlPr>
                            <a:rPr lang="ja-JP" altLang="en-US" sz="2800" i="1" dirty="0" smtClean="0">
                              <a:latin typeface="Cambria Math" panose="02040503050406030204" pitchFamily="18" charset="0"/>
                            </a:rPr>
                          </m:ctrlPr>
                        </m:fPr>
                        <m:num>
                          <m:sSub>
                            <m:sSubPr>
                              <m:ctrlPr>
                                <a:rPr lang="en-US" altLang="ja-JP" sz="2800" b="0" i="1" dirty="0" smtClean="0">
                                  <a:latin typeface="Cambria Math" panose="02040503050406030204" pitchFamily="18" charset="0"/>
                                </a:rPr>
                              </m:ctrlPr>
                            </m:sSubPr>
                            <m:e>
                              <m:r>
                                <a:rPr lang="en-US" altLang="ja-JP" sz="2800" b="0" i="1" dirty="0" smtClean="0">
                                  <a:latin typeface="Cambria Math" panose="02040503050406030204" pitchFamily="18" charset="0"/>
                                </a:rPr>
                                <m:t>𝜇</m:t>
                              </m:r>
                            </m:e>
                            <m:sub>
                              <m:r>
                                <a:rPr lang="en-US" altLang="ja-JP" sz="2800" b="0" i="1" dirty="0" smtClean="0">
                                  <a:latin typeface="Cambria Math" panose="02040503050406030204" pitchFamily="18" charset="0"/>
                                </a:rPr>
                                <m:t>0</m:t>
                              </m:r>
                            </m:sub>
                          </m:sSub>
                          <m:sSub>
                            <m:sSubPr>
                              <m:ctrlPr>
                                <a:rPr lang="en-US" altLang="ja-JP" sz="2800" b="0" i="1" dirty="0" smtClean="0">
                                  <a:latin typeface="Cambria Math" panose="02040503050406030204" pitchFamily="18" charset="0"/>
                                </a:rPr>
                              </m:ctrlPr>
                            </m:sSubPr>
                            <m:e>
                              <m:r>
                                <a:rPr lang="en-US" altLang="ja-JP" sz="2800" b="0" i="1" dirty="0" smtClean="0">
                                  <a:latin typeface="Cambria Math" panose="02040503050406030204" pitchFamily="18" charset="0"/>
                                </a:rPr>
                                <m:t>𝜖</m:t>
                              </m:r>
                            </m:e>
                            <m:sub>
                              <m:sSub>
                                <m:sSubPr>
                                  <m:ctrlPr>
                                    <a:rPr lang="en-US" altLang="ja-JP" sz="2800" b="0" i="1" dirty="0" smtClean="0">
                                      <a:latin typeface="Cambria Math" panose="02040503050406030204" pitchFamily="18" charset="0"/>
                                    </a:rPr>
                                  </m:ctrlPr>
                                </m:sSubPr>
                                <m:e>
                                  <m:r>
                                    <a:rPr lang="en-US" altLang="ja-JP" sz="2800" b="0" i="1" dirty="0" smtClean="0">
                                      <a:latin typeface="Cambria Math" panose="02040503050406030204" pitchFamily="18" charset="0"/>
                                    </a:rPr>
                                    <m:t>𝜙</m:t>
                                  </m:r>
                                </m:e>
                                <m:sub>
                                  <m:r>
                                    <a:rPr lang="en-US" altLang="ja-JP" sz="2800" b="0" i="1" dirty="0" smtClean="0">
                                      <a:latin typeface="Cambria Math" panose="02040503050406030204" pitchFamily="18" charset="0"/>
                                    </a:rPr>
                                    <m:t>0</m:t>
                                  </m:r>
                                </m:sub>
                              </m:sSub>
                            </m:sub>
                          </m:sSub>
                        </m:num>
                        <m:den>
                          <m:sSub>
                            <m:sSubPr>
                              <m:ctrlPr>
                                <a:rPr lang="en-US" altLang="ja-JP" sz="2800" b="0" i="1" dirty="0" smtClean="0">
                                  <a:latin typeface="Cambria Math" panose="02040503050406030204" pitchFamily="18" charset="0"/>
                                </a:rPr>
                              </m:ctrlPr>
                            </m:sSubPr>
                            <m:e>
                              <m:r>
                                <a:rPr lang="en-US" altLang="ja-JP" sz="2800" b="0" i="1" dirty="0" smtClean="0">
                                  <a:latin typeface="Cambria Math" panose="02040503050406030204" pitchFamily="18" charset="0"/>
                                </a:rPr>
                                <m:t>𝜙</m:t>
                              </m:r>
                            </m:e>
                            <m:sub>
                              <m:r>
                                <a:rPr lang="en-US" altLang="ja-JP" sz="2800" b="0" i="1" dirty="0" smtClean="0">
                                  <a:latin typeface="Cambria Math" panose="02040503050406030204" pitchFamily="18" charset="0"/>
                                </a:rPr>
                                <m:t>0</m:t>
                              </m:r>
                            </m:sub>
                          </m:sSub>
                        </m:den>
                      </m:f>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𝜙</m:t>
                              </m:r>
                            </m:e>
                            <m:sub>
                              <m:r>
                                <a:rPr kumimoji="1" lang="en-US" altLang="ja-JP" sz="2800" b="0" i="1" smtClean="0">
                                  <a:latin typeface="Cambria Math" panose="02040503050406030204" pitchFamily="18" charset="0"/>
                                </a:rPr>
                                <m:t>0</m:t>
                              </m:r>
                            </m:sub>
                          </m:sSub>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𝜆</m:t>
                              </m:r>
                            </m:e>
                            <m:sup>
                              <m:r>
                                <a:rPr kumimoji="1" lang="en-US" altLang="ja-JP" sz="2800" b="0" i="1" smtClean="0">
                                  <a:latin typeface="Cambria Math" panose="02040503050406030204" pitchFamily="18" charset="0"/>
                                </a:rPr>
                                <m:t>2</m:t>
                              </m:r>
                            </m:sup>
                          </m:sSup>
                        </m:den>
                      </m:f>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E69A08F6-BAA3-F11F-9D5A-65CD23638CCF}"/>
                  </a:ext>
                </a:extLst>
              </p:cNvPr>
              <p:cNvSpPr txBox="1">
                <a:spLocks noRot="1" noChangeAspect="1" noMove="1" noResize="1" noEditPoints="1" noAdjustHandles="1" noChangeArrowheads="1" noChangeShapeType="1" noTextEdit="1"/>
              </p:cNvSpPr>
              <p:nvPr/>
            </p:nvSpPr>
            <p:spPr>
              <a:xfrm>
                <a:off x="4755874" y="1699591"/>
                <a:ext cx="2854949" cy="886333"/>
              </a:xfrm>
              <a:prstGeom prst="rect">
                <a:avLst/>
              </a:prstGeom>
              <a:blipFill>
                <a:blip r:embed="rId4"/>
                <a:stretch>
                  <a:fillRect/>
                </a:stretch>
              </a:blipFill>
              <a:ln w="38100">
                <a:solidFill>
                  <a:srgbClr val="FF0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6D603915-36D4-2558-7FE0-42694F37FA48}"/>
                  </a:ext>
                </a:extLst>
              </p:cNvPr>
              <p:cNvSpPr txBox="1"/>
              <p:nvPr/>
            </p:nvSpPr>
            <p:spPr>
              <a:xfrm>
                <a:off x="25725" y="2967335"/>
                <a:ext cx="12166276" cy="1125629"/>
              </a:xfrm>
              <a:prstGeom prst="rect">
                <a:avLst/>
              </a:prstGeom>
              <a:noFill/>
            </p:spPr>
            <p:txBody>
              <a:bodyPr wrap="square" rtlCol="0">
                <a:spAutoFit/>
              </a:bodyPr>
              <a:lstStyle/>
              <a:p>
                <a:r>
                  <a:rPr kumimoji="1" lang="ja-JP" altLang="en-US" sz="2400" dirty="0"/>
                  <a:t>ロンドン方程式をもう少し真面目に解いて渦糸のエネルギーを評価すると </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𝜖</m:t>
                        </m:r>
                      </m:e>
                      <m:sub>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𝜙</m:t>
                            </m:r>
                          </m:e>
                          <m:sub>
                            <m:r>
                              <a:rPr kumimoji="1" lang="en-US" altLang="ja-JP" sz="2400" b="0" i="1" smtClean="0">
                                <a:latin typeface="Cambria Math" panose="02040503050406030204" pitchFamily="18" charset="0"/>
                              </a:rPr>
                              <m:t>0</m:t>
                            </m:r>
                          </m:sub>
                        </m:sSub>
                      </m:sub>
                    </m:sSub>
                    <m:r>
                      <a:rPr kumimoji="1" lang="en-US" altLang="ja-JP" sz="2400" b="0" i="1" smtClean="0">
                        <a:latin typeface="Cambria Math" panose="02040503050406030204" pitchFamily="18" charset="0"/>
                      </a:rPr>
                      <m:t>=</m:t>
                    </m:r>
                    <m:f>
                      <m:fPr>
                        <m:ctrlPr>
                          <a:rPr kumimoji="1" lang="en-US" altLang="ja-JP" sz="2400" i="1">
                            <a:latin typeface="Cambria Math" panose="02040503050406030204" pitchFamily="18" charset="0"/>
                          </a:rPr>
                        </m:ctrlPr>
                      </m:fPr>
                      <m:num>
                        <m:sSubSup>
                          <m:sSubSupPr>
                            <m:ctrlPr>
                              <a:rPr kumimoji="1" lang="en-US" altLang="ja-JP" sz="2400" i="1">
                                <a:latin typeface="Cambria Math" panose="02040503050406030204" pitchFamily="18" charset="0"/>
                              </a:rPr>
                            </m:ctrlPr>
                          </m:sSubSupPr>
                          <m:e>
                            <m:r>
                              <a:rPr kumimoji="1" lang="en-US" altLang="ja-JP" sz="2400" i="1">
                                <a:latin typeface="Cambria Math" panose="02040503050406030204" pitchFamily="18" charset="0"/>
                              </a:rPr>
                              <m:t>𝜙</m:t>
                            </m:r>
                          </m:e>
                          <m:sub>
                            <m:r>
                              <a:rPr kumimoji="1" lang="en-US" altLang="ja-JP" sz="2400" i="1">
                                <a:latin typeface="Cambria Math" panose="02040503050406030204" pitchFamily="18" charset="0"/>
                              </a:rPr>
                              <m:t>0</m:t>
                            </m:r>
                          </m:sub>
                          <m:sup>
                            <m:r>
                              <a:rPr kumimoji="1" lang="en-US" altLang="ja-JP" sz="2400" i="1">
                                <a:latin typeface="Cambria Math" panose="02040503050406030204" pitchFamily="18" charset="0"/>
                              </a:rPr>
                              <m:t>2</m:t>
                            </m:r>
                          </m:sup>
                        </m:sSubSup>
                      </m:num>
                      <m:den>
                        <m:r>
                          <a:rPr kumimoji="1" lang="en-US" altLang="ja-JP" sz="2400" i="1">
                            <a:latin typeface="Cambria Math" panose="02040503050406030204" pitchFamily="18" charset="0"/>
                          </a:rPr>
                          <m:t>4</m:t>
                        </m:r>
                        <m:r>
                          <a:rPr kumimoji="1" lang="en-US" altLang="ja-JP" sz="2400" i="1">
                            <a:latin typeface="Cambria Math" panose="02040503050406030204" pitchFamily="18" charset="0"/>
                          </a:rPr>
                          <m:t>𝜋</m:t>
                        </m:r>
                        <m:sSub>
                          <m:sSubPr>
                            <m:ctrlPr>
                              <a:rPr kumimoji="1" lang="en-US" altLang="ja-JP" sz="2400" i="1">
                                <a:latin typeface="Cambria Math" panose="02040503050406030204" pitchFamily="18" charset="0"/>
                              </a:rPr>
                            </m:ctrlPr>
                          </m:sSubPr>
                          <m:e>
                            <m:r>
                              <a:rPr kumimoji="1" lang="en-US" altLang="ja-JP" sz="2400" i="1">
                                <a:latin typeface="Cambria Math" panose="02040503050406030204" pitchFamily="18" charset="0"/>
                              </a:rPr>
                              <m:t>𝜇</m:t>
                            </m:r>
                          </m:e>
                          <m:sub>
                            <m:r>
                              <a:rPr kumimoji="1" lang="en-US" altLang="ja-JP" sz="2400" i="1">
                                <a:latin typeface="Cambria Math" panose="02040503050406030204" pitchFamily="18" charset="0"/>
                              </a:rPr>
                              <m:t>0</m:t>
                            </m:r>
                          </m:sub>
                        </m:sSub>
                        <m:sSup>
                          <m:sSupPr>
                            <m:ctrlPr>
                              <a:rPr kumimoji="1" lang="en-US" altLang="ja-JP" sz="2400" i="1">
                                <a:latin typeface="Cambria Math" panose="02040503050406030204" pitchFamily="18" charset="0"/>
                              </a:rPr>
                            </m:ctrlPr>
                          </m:sSupPr>
                          <m:e>
                            <m:r>
                              <a:rPr kumimoji="1" lang="en-US" altLang="ja-JP" sz="2400" i="1">
                                <a:latin typeface="Cambria Math" panose="02040503050406030204" pitchFamily="18" charset="0"/>
                              </a:rPr>
                              <m:t>𝜆</m:t>
                            </m:r>
                          </m:e>
                          <m:sup>
                            <m:r>
                              <a:rPr kumimoji="1" lang="en-US" altLang="ja-JP" sz="2400" i="1">
                                <a:latin typeface="Cambria Math" panose="02040503050406030204" pitchFamily="18" charset="0"/>
                              </a:rPr>
                              <m:t>2</m:t>
                            </m:r>
                          </m:sup>
                        </m:sSup>
                      </m:den>
                    </m:f>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ln</m:t>
                        </m:r>
                      </m:fName>
                      <m:e>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𝜆</m:t>
                            </m:r>
                          </m:num>
                          <m:den>
                            <m:r>
                              <a:rPr kumimoji="1" lang="en-US" altLang="ja-JP" sz="2400" b="0" i="1" smtClean="0">
                                <a:latin typeface="Cambria Math" panose="02040503050406030204" pitchFamily="18" charset="0"/>
                              </a:rPr>
                              <m:t>𝜉</m:t>
                            </m:r>
                          </m:den>
                        </m:f>
                      </m:e>
                    </m:func>
                  </m:oMath>
                </a14:m>
                <a:r>
                  <a:rPr kumimoji="1" lang="ja-JP" altLang="en-US" sz="2400" dirty="0"/>
                  <a:t> が得られる。これを用いると、</a:t>
                </a:r>
              </a:p>
            </p:txBody>
          </p:sp>
        </mc:Choice>
        <mc:Fallback xmlns="">
          <p:sp>
            <p:nvSpPr>
              <p:cNvPr id="5" name="テキスト ボックス 4">
                <a:extLst>
                  <a:ext uri="{FF2B5EF4-FFF2-40B4-BE49-F238E27FC236}">
                    <a16:creationId xmlns:a16="http://schemas.microsoft.com/office/drawing/2014/main" id="{6D603915-36D4-2558-7FE0-42694F37FA48}"/>
                  </a:ext>
                </a:extLst>
              </p:cNvPr>
              <p:cNvSpPr txBox="1">
                <a:spLocks noRot="1" noChangeAspect="1" noMove="1" noResize="1" noEditPoints="1" noAdjustHandles="1" noChangeArrowheads="1" noChangeShapeType="1" noTextEdit="1"/>
              </p:cNvSpPr>
              <p:nvPr/>
            </p:nvSpPr>
            <p:spPr>
              <a:xfrm>
                <a:off x="25725" y="2967335"/>
                <a:ext cx="12166276" cy="1125629"/>
              </a:xfrm>
              <a:prstGeom prst="rect">
                <a:avLst/>
              </a:prstGeom>
              <a:blipFill>
                <a:blip r:embed="rId5"/>
                <a:stretch>
                  <a:fillRect l="-752" t="-3261" b="-16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26D64451-ED99-6719-B47A-AC6B09718549}"/>
                  </a:ext>
                </a:extLst>
              </p:cNvPr>
              <p:cNvSpPr txBox="1"/>
              <p:nvPr/>
            </p:nvSpPr>
            <p:spPr>
              <a:xfrm>
                <a:off x="4350473" y="4028676"/>
                <a:ext cx="3819955" cy="891398"/>
              </a:xfrm>
              <a:prstGeom prst="rect">
                <a:avLst/>
              </a:prstGeom>
              <a:noFill/>
              <a:ln w="381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𝑐</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f>
                        <m:fPr>
                          <m:ctrlPr>
                            <a:rPr lang="ja-JP" altLang="en-US" sz="2800" i="1" dirty="0" smtClean="0">
                              <a:latin typeface="Cambria Math" panose="02040503050406030204" pitchFamily="18" charset="0"/>
                            </a:rPr>
                          </m:ctrlPr>
                        </m:fPr>
                        <m:num>
                          <m:sSub>
                            <m:sSubPr>
                              <m:ctrlPr>
                                <a:rPr lang="en-US" altLang="ja-JP" sz="2800" b="0" i="1" dirty="0" smtClean="0">
                                  <a:latin typeface="Cambria Math" panose="02040503050406030204" pitchFamily="18" charset="0"/>
                                </a:rPr>
                              </m:ctrlPr>
                            </m:sSubPr>
                            <m:e>
                              <m:r>
                                <a:rPr lang="en-US" altLang="ja-JP" sz="2800" b="0" i="1" dirty="0" smtClean="0">
                                  <a:latin typeface="Cambria Math" panose="02040503050406030204" pitchFamily="18" charset="0"/>
                                </a:rPr>
                                <m:t>𝜇</m:t>
                              </m:r>
                            </m:e>
                            <m:sub>
                              <m:r>
                                <a:rPr lang="en-US" altLang="ja-JP" sz="2800" b="0" i="1" dirty="0" smtClean="0">
                                  <a:latin typeface="Cambria Math" panose="02040503050406030204" pitchFamily="18" charset="0"/>
                                </a:rPr>
                                <m:t>0</m:t>
                              </m:r>
                            </m:sub>
                          </m:sSub>
                          <m:sSub>
                            <m:sSubPr>
                              <m:ctrlPr>
                                <a:rPr lang="en-US" altLang="ja-JP" sz="2800" b="0" i="1" dirty="0" smtClean="0">
                                  <a:latin typeface="Cambria Math" panose="02040503050406030204" pitchFamily="18" charset="0"/>
                                </a:rPr>
                              </m:ctrlPr>
                            </m:sSubPr>
                            <m:e>
                              <m:r>
                                <a:rPr lang="en-US" altLang="ja-JP" sz="2800" b="0" i="1" dirty="0" smtClean="0">
                                  <a:latin typeface="Cambria Math" panose="02040503050406030204" pitchFamily="18" charset="0"/>
                                </a:rPr>
                                <m:t>𝜖</m:t>
                              </m:r>
                            </m:e>
                            <m:sub>
                              <m:sSub>
                                <m:sSubPr>
                                  <m:ctrlPr>
                                    <a:rPr lang="en-US" altLang="ja-JP" sz="2800" b="0" i="1" dirty="0" smtClean="0">
                                      <a:latin typeface="Cambria Math" panose="02040503050406030204" pitchFamily="18" charset="0"/>
                                    </a:rPr>
                                  </m:ctrlPr>
                                </m:sSubPr>
                                <m:e>
                                  <m:r>
                                    <a:rPr lang="en-US" altLang="ja-JP" sz="2800" b="0" i="1" dirty="0" smtClean="0">
                                      <a:latin typeface="Cambria Math" panose="02040503050406030204" pitchFamily="18" charset="0"/>
                                    </a:rPr>
                                    <m:t>𝜙</m:t>
                                  </m:r>
                                </m:e>
                                <m:sub>
                                  <m:r>
                                    <a:rPr lang="en-US" altLang="ja-JP" sz="2800" b="0" i="1" dirty="0" smtClean="0">
                                      <a:latin typeface="Cambria Math" panose="02040503050406030204" pitchFamily="18" charset="0"/>
                                    </a:rPr>
                                    <m:t>0</m:t>
                                  </m:r>
                                </m:sub>
                              </m:sSub>
                            </m:sub>
                          </m:sSub>
                        </m:num>
                        <m:den>
                          <m:sSub>
                            <m:sSubPr>
                              <m:ctrlPr>
                                <a:rPr lang="en-US" altLang="ja-JP" sz="2800" b="0" i="1" dirty="0" smtClean="0">
                                  <a:latin typeface="Cambria Math" panose="02040503050406030204" pitchFamily="18" charset="0"/>
                                </a:rPr>
                              </m:ctrlPr>
                            </m:sSubPr>
                            <m:e>
                              <m:r>
                                <a:rPr lang="en-US" altLang="ja-JP" sz="2800" b="0" i="1" dirty="0" smtClean="0">
                                  <a:latin typeface="Cambria Math" panose="02040503050406030204" pitchFamily="18" charset="0"/>
                                </a:rPr>
                                <m:t>𝜙</m:t>
                              </m:r>
                            </m:e>
                            <m:sub>
                              <m:r>
                                <a:rPr lang="en-US" altLang="ja-JP" sz="2800" b="0" i="1" dirty="0" smtClean="0">
                                  <a:latin typeface="Cambria Math" panose="02040503050406030204" pitchFamily="18" charset="0"/>
                                </a:rPr>
                                <m:t>0</m:t>
                              </m:r>
                            </m:sub>
                          </m:sSub>
                        </m:den>
                      </m:f>
                      <m:r>
                        <a:rPr lang="en-US" altLang="ja-JP" sz="2800" b="0" i="1" dirty="0"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𝜙</m:t>
                              </m:r>
                            </m:e>
                            <m:sub>
                              <m:r>
                                <a:rPr kumimoji="1" lang="en-US" altLang="ja-JP" sz="2800" b="0" i="1" smtClean="0">
                                  <a:latin typeface="Cambria Math" panose="02040503050406030204" pitchFamily="18" charset="0"/>
                                </a:rPr>
                                <m:t>0</m:t>
                              </m:r>
                            </m:sub>
                          </m:sSub>
                        </m:num>
                        <m:den>
                          <m:r>
                            <a:rPr kumimoji="1" lang="en-US" altLang="ja-JP" sz="2800" b="0" i="1" smtClean="0">
                              <a:latin typeface="Cambria Math" panose="02040503050406030204" pitchFamily="18" charset="0"/>
                            </a:rPr>
                            <m:t>4</m:t>
                          </m:r>
                          <m:r>
                            <a:rPr kumimoji="1" lang="en-US" altLang="ja-JP" sz="2800" b="0" i="1" smtClean="0">
                              <a:latin typeface="Cambria Math" panose="02040503050406030204" pitchFamily="18" charset="0"/>
                            </a:rPr>
                            <m:t>𝜋</m:t>
                          </m:r>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𝜆</m:t>
                              </m:r>
                            </m:e>
                            <m:sup>
                              <m:r>
                                <a:rPr kumimoji="1" lang="en-US" altLang="ja-JP" sz="2800" b="0" i="1" smtClean="0">
                                  <a:latin typeface="Cambria Math" panose="02040503050406030204" pitchFamily="18" charset="0"/>
                                </a:rPr>
                                <m:t>2</m:t>
                              </m:r>
                            </m:sup>
                          </m:sSup>
                        </m:den>
                      </m:f>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ln</m:t>
                          </m:r>
                        </m:fName>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𝜆</m:t>
                              </m:r>
                            </m:num>
                            <m:den>
                              <m:r>
                                <a:rPr kumimoji="1" lang="en-US" altLang="ja-JP" sz="2800" b="0" i="1" smtClean="0">
                                  <a:latin typeface="Cambria Math" panose="02040503050406030204" pitchFamily="18" charset="0"/>
                                </a:rPr>
                                <m:t>𝜉</m:t>
                              </m:r>
                            </m:den>
                          </m:f>
                        </m:e>
                      </m:func>
                    </m:oMath>
                  </m:oMathPara>
                </a14:m>
                <a:endParaRPr kumimoji="1" lang="ja-JP" altLang="en-US" sz="2800" dirty="0"/>
              </a:p>
            </p:txBody>
          </p:sp>
        </mc:Choice>
        <mc:Fallback xmlns="">
          <p:sp>
            <p:nvSpPr>
              <p:cNvPr id="7" name="テキスト ボックス 6">
                <a:extLst>
                  <a:ext uri="{FF2B5EF4-FFF2-40B4-BE49-F238E27FC236}">
                    <a16:creationId xmlns:a16="http://schemas.microsoft.com/office/drawing/2014/main" id="{26D64451-ED99-6719-B47A-AC6B09718549}"/>
                  </a:ext>
                </a:extLst>
              </p:cNvPr>
              <p:cNvSpPr txBox="1">
                <a:spLocks noRot="1" noChangeAspect="1" noMove="1" noResize="1" noEditPoints="1" noAdjustHandles="1" noChangeArrowheads="1" noChangeShapeType="1" noTextEdit="1"/>
              </p:cNvSpPr>
              <p:nvPr/>
            </p:nvSpPr>
            <p:spPr>
              <a:xfrm>
                <a:off x="4350473" y="4028676"/>
                <a:ext cx="3819955" cy="891398"/>
              </a:xfrm>
              <a:prstGeom prst="rect">
                <a:avLst/>
              </a:prstGeom>
              <a:blipFill>
                <a:blip r:embed="rId6"/>
                <a:stretch>
                  <a:fillRect/>
                </a:stretch>
              </a:blipFill>
              <a:ln w="38100">
                <a:solidFill>
                  <a:srgbClr val="FF0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7E7C8F82-E3A5-C862-54FA-2375F4A9CDA3}"/>
                  </a:ext>
                </a:extLst>
              </p:cNvPr>
              <p:cNvSpPr txBox="1"/>
              <p:nvPr/>
            </p:nvSpPr>
            <p:spPr>
              <a:xfrm>
                <a:off x="25724" y="5148470"/>
                <a:ext cx="12166276" cy="830997"/>
              </a:xfrm>
              <a:prstGeom prst="rect">
                <a:avLst/>
              </a:prstGeom>
              <a:noFill/>
            </p:spPr>
            <p:txBody>
              <a:bodyPr wrap="square" rtlCol="0">
                <a:spAutoFit/>
              </a:bodyPr>
              <a:lstStyle/>
              <a:p>
                <a:r>
                  <a:rPr lang="ja-JP" altLang="en-US" sz="2400" dirty="0"/>
                  <a:t>となる。ここで、</a:t>
                </a:r>
                <a14:m>
                  <m:oMath xmlns:m="http://schemas.openxmlformats.org/officeDocument/2006/math">
                    <m:r>
                      <a:rPr lang="en-US" altLang="ja-JP" sz="2400" b="0" i="1" smtClean="0">
                        <a:latin typeface="Cambria Math" panose="02040503050406030204" pitchFamily="18" charset="0"/>
                      </a:rPr>
                      <m:t>𝜉</m:t>
                    </m:r>
                  </m:oMath>
                </a14:m>
                <a:r>
                  <a:rPr kumimoji="1" lang="ja-JP" altLang="en-US" sz="2400" dirty="0"/>
                  <a:t>は</a:t>
                </a:r>
                <a:r>
                  <a:rPr kumimoji="1" lang="en-US" altLang="ja-JP" sz="2400" dirty="0"/>
                  <a:t>GL</a:t>
                </a:r>
                <a:r>
                  <a:rPr kumimoji="1" lang="ja-JP" altLang="en-US" sz="2400" dirty="0"/>
                  <a:t>コヒーレンス長といい、超伝導が破壊されている領域から、どれくらい離れれば超伝導が回復するかを表す量である（常伝導の糸の太さに対応）。</a:t>
                </a:r>
              </a:p>
            </p:txBody>
          </p:sp>
        </mc:Choice>
        <mc:Fallback xmlns="">
          <p:sp>
            <p:nvSpPr>
              <p:cNvPr id="8" name="テキスト ボックス 7">
                <a:extLst>
                  <a:ext uri="{FF2B5EF4-FFF2-40B4-BE49-F238E27FC236}">
                    <a16:creationId xmlns:a16="http://schemas.microsoft.com/office/drawing/2014/main" id="{7E7C8F82-E3A5-C862-54FA-2375F4A9CDA3}"/>
                  </a:ext>
                </a:extLst>
              </p:cNvPr>
              <p:cNvSpPr txBox="1">
                <a:spLocks noRot="1" noChangeAspect="1" noMove="1" noResize="1" noEditPoints="1" noAdjustHandles="1" noChangeArrowheads="1" noChangeShapeType="1" noTextEdit="1"/>
              </p:cNvSpPr>
              <p:nvPr/>
            </p:nvSpPr>
            <p:spPr>
              <a:xfrm>
                <a:off x="25724" y="5148470"/>
                <a:ext cx="12166276" cy="830997"/>
              </a:xfrm>
              <a:prstGeom prst="rect">
                <a:avLst/>
              </a:prstGeom>
              <a:blipFill>
                <a:blip r:embed="rId7"/>
                <a:stretch>
                  <a:fillRect l="-752" t="-5882" b="-161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6FF1C975-4E14-0360-EAC1-51C7799484CF}"/>
                  </a:ext>
                </a:extLst>
              </p:cNvPr>
              <p:cNvSpPr txBox="1"/>
              <p:nvPr/>
            </p:nvSpPr>
            <p:spPr>
              <a:xfrm>
                <a:off x="8812099" y="4100945"/>
                <a:ext cx="2498631" cy="679801"/>
              </a:xfrm>
              <a:prstGeom prst="rect">
                <a:avLst/>
              </a:prstGeom>
              <a:noFill/>
            </p:spPr>
            <p:txBody>
              <a:bodyPr wrap="square">
                <a:spAutoFit/>
              </a:bodyPr>
              <a:lstStyle/>
              <a:p>
                <a:r>
                  <a:rPr kumimoji="1" lang="ja-JP" altLang="en-US" sz="2400" b="0" dirty="0"/>
                  <a:t>ただし、</a:t>
                </a:r>
                <a14:m>
                  <m:oMath xmlns:m="http://schemas.openxmlformats.org/officeDocument/2006/math">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𝜆</m:t>
                        </m:r>
                      </m:num>
                      <m:den>
                        <m:r>
                          <a:rPr kumimoji="1" lang="en-US" altLang="ja-JP" sz="2400" b="0" i="1" smtClean="0">
                            <a:latin typeface="Cambria Math" panose="02040503050406030204" pitchFamily="18" charset="0"/>
                          </a:rPr>
                          <m:t>𝜉</m:t>
                        </m:r>
                      </m:den>
                    </m:f>
                    <m:r>
                      <a:rPr kumimoji="1" lang="en-US" altLang="ja-JP" sz="2400" b="0" i="1" smtClean="0">
                        <a:latin typeface="Cambria Math" panose="02040503050406030204" pitchFamily="18" charset="0"/>
                      </a:rPr>
                      <m:t>≫1</m:t>
                    </m:r>
                  </m:oMath>
                </a14:m>
                <a:endParaRPr lang="ja-JP" altLang="en-US" sz="2400" dirty="0"/>
              </a:p>
            </p:txBody>
          </p:sp>
        </mc:Choice>
        <mc:Fallback xmlns="">
          <p:sp>
            <p:nvSpPr>
              <p:cNvPr id="9" name="テキスト ボックス 8">
                <a:extLst>
                  <a:ext uri="{FF2B5EF4-FFF2-40B4-BE49-F238E27FC236}">
                    <a16:creationId xmlns:a16="http://schemas.microsoft.com/office/drawing/2014/main" id="{6FF1C975-4E14-0360-EAC1-51C7799484CF}"/>
                  </a:ext>
                </a:extLst>
              </p:cNvPr>
              <p:cNvSpPr txBox="1">
                <a:spLocks noRot="1" noChangeAspect="1" noMove="1" noResize="1" noEditPoints="1" noAdjustHandles="1" noChangeArrowheads="1" noChangeShapeType="1" noTextEdit="1"/>
              </p:cNvSpPr>
              <p:nvPr/>
            </p:nvSpPr>
            <p:spPr>
              <a:xfrm>
                <a:off x="8812099" y="4100945"/>
                <a:ext cx="2498631" cy="679801"/>
              </a:xfrm>
              <a:prstGeom prst="rect">
                <a:avLst/>
              </a:prstGeom>
              <a:blipFill>
                <a:blip r:embed="rId8"/>
                <a:stretch>
                  <a:fillRect l="-3912" b="-360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403486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6C531C5F-FD97-4EA8-A7B5-7466B0F353BB}"/>
              </a:ext>
            </a:extLst>
          </p:cNvPr>
          <p:cNvPicPr>
            <a:picLocks noChangeAspect="1"/>
          </p:cNvPicPr>
          <p:nvPr/>
        </p:nvPicPr>
        <p:blipFill>
          <a:blip r:embed="rId2"/>
          <a:stretch>
            <a:fillRect/>
          </a:stretch>
        </p:blipFill>
        <p:spPr>
          <a:xfrm>
            <a:off x="5553892" y="3367419"/>
            <a:ext cx="5030346" cy="3283698"/>
          </a:xfrm>
          <a:prstGeom prst="rect">
            <a:avLst/>
          </a:prstGeom>
        </p:spPr>
      </p:pic>
      <p:pic>
        <p:nvPicPr>
          <p:cNvPr id="16" name="図 15">
            <a:extLst>
              <a:ext uri="{FF2B5EF4-FFF2-40B4-BE49-F238E27FC236}">
                <a16:creationId xmlns:a16="http://schemas.microsoft.com/office/drawing/2014/main" id="{6BACBFA3-2B01-45C5-AC16-069080CBB4B1}"/>
              </a:ext>
            </a:extLst>
          </p:cNvPr>
          <p:cNvPicPr>
            <a:picLocks noChangeAspect="1"/>
          </p:cNvPicPr>
          <p:nvPr/>
        </p:nvPicPr>
        <p:blipFill>
          <a:blip r:embed="rId3"/>
          <a:stretch>
            <a:fillRect/>
          </a:stretch>
        </p:blipFill>
        <p:spPr>
          <a:xfrm>
            <a:off x="5553892" y="17191"/>
            <a:ext cx="5030346" cy="3283698"/>
          </a:xfrm>
          <a:prstGeom prst="rect">
            <a:avLst/>
          </a:prstGeom>
        </p:spPr>
      </p:pic>
      <p:sp>
        <p:nvSpPr>
          <p:cNvPr id="3" name="スライド番号プレースホルダー 2">
            <a:extLst>
              <a:ext uri="{FF2B5EF4-FFF2-40B4-BE49-F238E27FC236}">
                <a16:creationId xmlns:a16="http://schemas.microsoft.com/office/drawing/2014/main" id="{7B02C21D-BFCD-440C-B266-66CA876E5C48}"/>
              </a:ext>
            </a:extLst>
          </p:cNvPr>
          <p:cNvSpPr>
            <a:spLocks noGrp="1"/>
          </p:cNvSpPr>
          <p:nvPr>
            <p:ph type="sldNum" sz="quarter" idx="12"/>
          </p:nvPr>
        </p:nvSpPr>
        <p:spPr/>
        <p:txBody>
          <a:bodyPr/>
          <a:lstStyle/>
          <a:p>
            <a:fld id="{10699C8D-F842-49A6-A00D-0295EA5A1C7D}" type="slidenum">
              <a:rPr kumimoji="1" lang="ja-JP" altLang="en-US" smtClean="0"/>
              <a:t>88</a:t>
            </a:fld>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0D31196-524C-480D-B80B-2F418DB422F0}"/>
                  </a:ext>
                </a:extLst>
              </p:cNvPr>
              <p:cNvSpPr txBox="1"/>
              <p:nvPr/>
            </p:nvSpPr>
            <p:spPr>
              <a:xfrm>
                <a:off x="1513459" y="686227"/>
                <a:ext cx="4119239" cy="2677656"/>
              </a:xfrm>
              <a:prstGeom prst="rect">
                <a:avLst/>
              </a:prstGeom>
              <a:noFill/>
            </p:spPr>
            <p:txBody>
              <a:bodyPr wrap="square" rtlCol="0">
                <a:spAutoFit/>
              </a:bodyPr>
              <a:lstStyle/>
              <a:p>
                <a:r>
                  <a:rPr lang="en-US" altLang="ja-JP" sz="2400" dirty="0"/>
                  <a:t>When </a:t>
                </a:r>
                <a14:m>
                  <m:oMath xmlns:m="http://schemas.openxmlformats.org/officeDocument/2006/math">
                    <m:sSub>
                      <m:sSubPr>
                        <m:ctrlPr>
                          <a:rPr lang="en-US" altLang="ja-JP" sz="2400" i="1">
                            <a:solidFill>
                              <a:srgbClr val="FF0000"/>
                            </a:solidFill>
                            <a:latin typeface="Cambria Math" panose="02040503050406030204" pitchFamily="18" charset="0"/>
                          </a:rPr>
                        </m:ctrlPr>
                      </m:sSubPr>
                      <m:e>
                        <m:r>
                          <a:rPr lang="en-US" altLang="ja-JP" sz="2400" i="1">
                            <a:solidFill>
                              <a:srgbClr val="FF0000"/>
                            </a:solidFill>
                            <a:latin typeface="Cambria Math" panose="02040503050406030204" pitchFamily="18" charset="0"/>
                          </a:rPr>
                          <m:t>𝐻</m:t>
                        </m:r>
                      </m:e>
                      <m:sub>
                        <m:r>
                          <a:rPr lang="en-US" altLang="ja-JP" sz="2400" i="1">
                            <a:solidFill>
                              <a:srgbClr val="FF0000"/>
                            </a:solidFill>
                            <a:latin typeface="Cambria Math" panose="02040503050406030204" pitchFamily="18" charset="0"/>
                          </a:rPr>
                          <m:t>0</m:t>
                        </m:r>
                      </m:sub>
                    </m:sSub>
                    <m:r>
                      <a:rPr lang="en-US" altLang="ja-JP" sz="2400" i="1">
                        <a:solidFill>
                          <a:srgbClr val="FF0000"/>
                        </a:solidFill>
                        <a:latin typeface="Cambria Math" panose="02040503050406030204" pitchFamily="18" charset="0"/>
                      </a:rPr>
                      <m:t>&lt;</m:t>
                    </m:r>
                    <m:sSub>
                      <m:sSubPr>
                        <m:ctrlPr>
                          <a:rPr lang="en-US" altLang="ja-JP" sz="2400" i="1">
                            <a:solidFill>
                              <a:srgbClr val="FF0000"/>
                            </a:solidFill>
                            <a:latin typeface="Cambria Math" panose="02040503050406030204" pitchFamily="18" charset="0"/>
                          </a:rPr>
                        </m:ctrlPr>
                      </m:sSubPr>
                      <m:e>
                        <m:r>
                          <a:rPr lang="en-US" altLang="ja-JP" sz="2400" i="1">
                            <a:solidFill>
                              <a:srgbClr val="FF0000"/>
                            </a:solidFill>
                            <a:latin typeface="Cambria Math" panose="02040503050406030204" pitchFamily="18" charset="0"/>
                          </a:rPr>
                          <m:t>𝐻</m:t>
                        </m:r>
                      </m:e>
                      <m:sub>
                        <m:r>
                          <a:rPr lang="en-US" altLang="ja-JP" sz="2400" i="1">
                            <a:solidFill>
                              <a:srgbClr val="FF0000"/>
                            </a:solidFill>
                            <a:latin typeface="Cambria Math" panose="02040503050406030204" pitchFamily="18" charset="0"/>
                          </a:rPr>
                          <m:t>𝑐</m:t>
                        </m:r>
                        <m:r>
                          <a:rPr lang="en-US" altLang="ja-JP" sz="2400" i="1">
                            <a:solidFill>
                              <a:srgbClr val="FF0000"/>
                            </a:solidFill>
                            <a:latin typeface="Cambria Math" panose="02040503050406030204" pitchFamily="18" charset="0"/>
                          </a:rPr>
                          <m:t>1</m:t>
                        </m:r>
                      </m:sub>
                    </m:sSub>
                  </m:oMath>
                </a14:m>
                <a:r>
                  <a:rPr lang="en-US" altLang="ja-JP" sz="2400" dirty="0"/>
                  <a:t>, we have </a:t>
                </a:r>
                <a14:m>
                  <m:oMath xmlns:m="http://schemas.openxmlformats.org/officeDocument/2006/math">
                    <m:r>
                      <a:rPr lang="en-US" altLang="ja-JP" sz="2400" i="1">
                        <a:latin typeface="Cambria Math" panose="02040503050406030204" pitchFamily="18" charset="0"/>
                      </a:rPr>
                      <m:t>𝐺</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0</m:t>
                        </m:r>
                      </m:e>
                    </m:d>
                    <m:r>
                      <a:rPr lang="en-US" altLang="ja-JP" sz="2400" i="1">
                        <a:latin typeface="Cambria Math" panose="02040503050406030204" pitchFamily="18" charset="0"/>
                      </a:rPr>
                      <m:t>&lt;</m:t>
                    </m:r>
                    <m:r>
                      <a:rPr lang="en-US" altLang="ja-JP" sz="2400" i="1">
                        <a:latin typeface="Cambria Math" panose="02040503050406030204" pitchFamily="18" charset="0"/>
                      </a:rPr>
                      <m:t>𝐺</m:t>
                    </m:r>
                    <m:r>
                      <a:rPr lang="en-US" altLang="ja-JP" sz="2400" i="1">
                        <a:latin typeface="Cambria Math" panose="02040503050406030204" pitchFamily="18" charset="0"/>
                      </a:rPr>
                      <m:t>(∞)</m:t>
                    </m:r>
                  </m:oMath>
                </a14:m>
                <a:r>
                  <a:rPr lang="en-US" altLang="ja-JP" sz="2400" dirty="0"/>
                  <a:t>. This means that a superconductor containing a vortex is unstable. </a:t>
                </a:r>
              </a:p>
              <a:p>
                <a:r>
                  <a:rPr lang="en-US" altLang="ja-JP" sz="2400" b="1" dirty="0">
                    <a:solidFill>
                      <a:srgbClr val="FF0000"/>
                    </a:solidFill>
                  </a:rPr>
                  <a:t>Vortex state is unstable.</a:t>
                </a:r>
              </a:p>
              <a:p>
                <a:r>
                  <a:rPr lang="en-US" altLang="ja-JP" sz="2400" b="1" dirty="0">
                    <a:solidFill>
                      <a:srgbClr val="FF0000"/>
                    </a:solidFill>
                  </a:rPr>
                  <a:t>Meissner state is stable.</a:t>
                </a:r>
                <a:endParaRPr lang="ja-JP" altLang="en-US" sz="2400" b="1" dirty="0">
                  <a:solidFill>
                    <a:srgbClr val="FF0000"/>
                  </a:solidFill>
                </a:endParaRPr>
              </a:p>
            </p:txBody>
          </p:sp>
        </mc:Choice>
        <mc:Fallback xmlns="">
          <p:sp>
            <p:nvSpPr>
              <p:cNvPr id="5" name="テキスト ボックス 4">
                <a:extLst>
                  <a:ext uri="{FF2B5EF4-FFF2-40B4-BE49-F238E27FC236}">
                    <a16:creationId xmlns:a16="http://schemas.microsoft.com/office/drawing/2014/main" id="{80D31196-524C-480D-B80B-2F418DB422F0}"/>
                  </a:ext>
                </a:extLst>
              </p:cNvPr>
              <p:cNvSpPr txBox="1">
                <a:spLocks noRot="1" noChangeAspect="1" noMove="1" noResize="1" noEditPoints="1" noAdjustHandles="1" noChangeArrowheads="1" noChangeShapeType="1" noTextEdit="1"/>
              </p:cNvSpPr>
              <p:nvPr/>
            </p:nvSpPr>
            <p:spPr>
              <a:xfrm>
                <a:off x="1513459" y="686227"/>
                <a:ext cx="4119239" cy="2677656"/>
              </a:xfrm>
              <a:prstGeom prst="rect">
                <a:avLst/>
              </a:prstGeom>
              <a:blipFill>
                <a:blip r:embed="rId4"/>
                <a:stretch>
                  <a:fillRect l="-2219" t="-1822" b="-4328"/>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2187DE68-E3AE-4FAC-A086-79E950C0757E}"/>
              </a:ext>
            </a:extLst>
          </p:cNvPr>
          <p:cNvSpPr txBox="1"/>
          <p:nvPr/>
        </p:nvSpPr>
        <p:spPr>
          <a:xfrm>
            <a:off x="7532518" y="2841882"/>
            <a:ext cx="1784463" cy="369332"/>
          </a:xfrm>
          <a:prstGeom prst="rect">
            <a:avLst/>
          </a:prstGeom>
          <a:noFill/>
        </p:spPr>
        <p:txBody>
          <a:bodyPr wrap="none" rtlCol="0">
            <a:spAutoFit/>
          </a:bodyPr>
          <a:lstStyle/>
          <a:p>
            <a:r>
              <a:rPr lang="en-US" altLang="ja-JP" dirty="0"/>
              <a:t>Vortex position</a:t>
            </a:r>
            <a:endParaRPr lang="ja-JP" altLang="en-US" dirty="0"/>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070661D2-AFB5-4EA1-82BE-3832759A1B65}"/>
                  </a:ext>
                </a:extLst>
              </p:cNvPr>
              <p:cNvSpPr txBox="1"/>
              <p:nvPr/>
            </p:nvSpPr>
            <p:spPr>
              <a:xfrm>
                <a:off x="1520785" y="3576333"/>
                <a:ext cx="4119239" cy="3046988"/>
              </a:xfrm>
              <a:prstGeom prst="rect">
                <a:avLst/>
              </a:prstGeom>
              <a:noFill/>
            </p:spPr>
            <p:txBody>
              <a:bodyPr wrap="square" rtlCol="0">
                <a:spAutoFit/>
              </a:bodyPr>
              <a:lstStyle/>
              <a:p>
                <a:r>
                  <a:rPr lang="en-US" altLang="ja-JP" sz="2400" dirty="0"/>
                  <a:t>When </a:t>
                </a:r>
                <a14:m>
                  <m:oMath xmlns:m="http://schemas.openxmlformats.org/officeDocument/2006/math">
                    <m:sSub>
                      <m:sSubPr>
                        <m:ctrlPr>
                          <a:rPr lang="en-US" altLang="ja-JP" sz="2400" i="1">
                            <a:solidFill>
                              <a:srgbClr val="FF0000"/>
                            </a:solidFill>
                            <a:latin typeface="Cambria Math" panose="02040503050406030204" pitchFamily="18" charset="0"/>
                          </a:rPr>
                        </m:ctrlPr>
                      </m:sSubPr>
                      <m:e>
                        <m:r>
                          <a:rPr lang="en-US" altLang="ja-JP" sz="2400" i="1">
                            <a:solidFill>
                              <a:srgbClr val="FF0000"/>
                            </a:solidFill>
                            <a:latin typeface="Cambria Math" panose="02040503050406030204" pitchFamily="18" charset="0"/>
                          </a:rPr>
                          <m:t>𝐻</m:t>
                        </m:r>
                      </m:e>
                      <m:sub>
                        <m:r>
                          <a:rPr lang="en-US" altLang="ja-JP" sz="2400" i="1">
                            <a:solidFill>
                              <a:srgbClr val="FF0000"/>
                            </a:solidFill>
                            <a:latin typeface="Cambria Math" panose="02040503050406030204" pitchFamily="18" charset="0"/>
                          </a:rPr>
                          <m:t>0</m:t>
                        </m:r>
                      </m:sub>
                    </m:sSub>
                    <m:r>
                      <a:rPr lang="en-US" altLang="ja-JP" sz="2400" i="1">
                        <a:solidFill>
                          <a:srgbClr val="FF0000"/>
                        </a:solidFill>
                        <a:latin typeface="Cambria Math" panose="02040503050406030204" pitchFamily="18" charset="0"/>
                      </a:rPr>
                      <m:t>=</m:t>
                    </m:r>
                    <m:sSub>
                      <m:sSubPr>
                        <m:ctrlPr>
                          <a:rPr lang="en-US" altLang="ja-JP" sz="2400" i="1">
                            <a:solidFill>
                              <a:srgbClr val="FF0000"/>
                            </a:solidFill>
                            <a:latin typeface="Cambria Math" panose="02040503050406030204" pitchFamily="18" charset="0"/>
                          </a:rPr>
                        </m:ctrlPr>
                      </m:sSubPr>
                      <m:e>
                        <m:r>
                          <a:rPr lang="en-US" altLang="ja-JP" sz="2400" i="1">
                            <a:solidFill>
                              <a:srgbClr val="FF0000"/>
                            </a:solidFill>
                            <a:latin typeface="Cambria Math" panose="02040503050406030204" pitchFamily="18" charset="0"/>
                          </a:rPr>
                          <m:t>𝐻</m:t>
                        </m:r>
                      </m:e>
                      <m:sub>
                        <m:r>
                          <a:rPr lang="en-US" altLang="ja-JP" sz="2400" i="1">
                            <a:solidFill>
                              <a:srgbClr val="FF0000"/>
                            </a:solidFill>
                            <a:latin typeface="Cambria Math" panose="02040503050406030204" pitchFamily="18" charset="0"/>
                          </a:rPr>
                          <m:t>𝑐</m:t>
                        </m:r>
                        <m:r>
                          <a:rPr lang="en-US" altLang="ja-JP" sz="2400" i="1">
                            <a:solidFill>
                              <a:srgbClr val="FF0000"/>
                            </a:solidFill>
                            <a:latin typeface="Cambria Math" panose="02040503050406030204" pitchFamily="18" charset="0"/>
                          </a:rPr>
                          <m:t>1</m:t>
                        </m:r>
                      </m:sub>
                    </m:sSub>
                  </m:oMath>
                </a14:m>
                <a:r>
                  <a:rPr lang="en-US" altLang="ja-JP" sz="2400" dirty="0"/>
                  <a:t>, we have </a:t>
                </a:r>
                <a14:m>
                  <m:oMath xmlns:m="http://schemas.openxmlformats.org/officeDocument/2006/math">
                    <m:r>
                      <a:rPr lang="en-US" altLang="ja-JP" sz="2400" i="1">
                        <a:latin typeface="Cambria Math" panose="02040503050406030204" pitchFamily="18" charset="0"/>
                      </a:rPr>
                      <m:t>𝐺</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0</m:t>
                        </m:r>
                      </m:e>
                    </m:d>
                    <m:r>
                      <a:rPr lang="en-US" altLang="ja-JP" sz="2400" i="1">
                        <a:latin typeface="Cambria Math" panose="02040503050406030204" pitchFamily="18" charset="0"/>
                      </a:rPr>
                      <m:t>=</m:t>
                    </m:r>
                    <m:r>
                      <a:rPr lang="en-US" altLang="ja-JP" sz="2400" i="1">
                        <a:latin typeface="Cambria Math" panose="02040503050406030204" pitchFamily="18" charset="0"/>
                      </a:rPr>
                      <m:t>𝐺</m:t>
                    </m:r>
                    <m:r>
                      <a:rPr lang="en-US" altLang="ja-JP" sz="2400" i="1">
                        <a:latin typeface="Cambria Math" panose="02040503050406030204" pitchFamily="18" charset="0"/>
                      </a:rPr>
                      <m:t>(∞)</m:t>
                    </m:r>
                  </m:oMath>
                </a14:m>
                <a:r>
                  <a:rPr lang="en-US" altLang="ja-JP" sz="2400" dirty="0"/>
                  <a:t>. This means that a superconductor containing a vortex is as stable as that without a vortex. </a:t>
                </a:r>
              </a:p>
              <a:p>
                <a:r>
                  <a:rPr lang="en-US" altLang="ja-JP" sz="2400" b="1" dirty="0">
                    <a:solidFill>
                      <a:srgbClr val="FF0000"/>
                    </a:solidFill>
                  </a:rPr>
                  <a:t>Vortex state is as stable as Meissner state.</a:t>
                </a:r>
                <a:endParaRPr lang="ja-JP" altLang="en-US" sz="2400" b="1" dirty="0">
                  <a:solidFill>
                    <a:srgbClr val="FF0000"/>
                  </a:solidFill>
                </a:endParaRPr>
              </a:p>
            </p:txBody>
          </p:sp>
        </mc:Choice>
        <mc:Fallback xmlns="">
          <p:sp>
            <p:nvSpPr>
              <p:cNvPr id="20" name="テキスト ボックス 19">
                <a:extLst>
                  <a:ext uri="{FF2B5EF4-FFF2-40B4-BE49-F238E27FC236}">
                    <a16:creationId xmlns:a16="http://schemas.microsoft.com/office/drawing/2014/main" id="{070661D2-AFB5-4EA1-82BE-3832759A1B65}"/>
                  </a:ext>
                </a:extLst>
              </p:cNvPr>
              <p:cNvSpPr txBox="1">
                <a:spLocks noRot="1" noChangeAspect="1" noMove="1" noResize="1" noEditPoints="1" noAdjustHandles="1" noChangeArrowheads="1" noChangeShapeType="1" noTextEdit="1"/>
              </p:cNvSpPr>
              <p:nvPr/>
            </p:nvSpPr>
            <p:spPr>
              <a:xfrm>
                <a:off x="1520785" y="3576333"/>
                <a:ext cx="4119239" cy="3046988"/>
              </a:xfrm>
              <a:prstGeom prst="rect">
                <a:avLst/>
              </a:prstGeom>
              <a:blipFill>
                <a:blip r:embed="rId5"/>
                <a:stretch>
                  <a:fillRect l="-2219" t="-1600" b="-36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058C5F23-84D9-41AD-8739-38C6E7A8486F}"/>
                  </a:ext>
                </a:extLst>
              </p:cNvPr>
              <p:cNvSpPr/>
              <p:nvPr/>
            </p:nvSpPr>
            <p:spPr>
              <a:xfrm>
                <a:off x="7709711" y="3991203"/>
                <a:ext cx="14848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𝑐</m:t>
                          </m:r>
                          <m:r>
                            <a:rPr lang="en-US" altLang="ja-JP" sz="2400" i="1">
                              <a:latin typeface="Cambria Math" panose="02040503050406030204" pitchFamily="18" charset="0"/>
                            </a:rPr>
                            <m:t>1</m:t>
                          </m:r>
                        </m:sub>
                      </m:sSub>
                    </m:oMath>
                  </m:oMathPara>
                </a14:m>
                <a:endParaRPr lang="ja-JP" altLang="en-US" sz="2400" dirty="0"/>
              </a:p>
            </p:txBody>
          </p:sp>
        </mc:Choice>
        <mc:Fallback xmlns="">
          <p:sp>
            <p:nvSpPr>
              <p:cNvPr id="21" name="正方形/長方形 20">
                <a:extLst>
                  <a:ext uri="{FF2B5EF4-FFF2-40B4-BE49-F238E27FC236}">
                    <a16:creationId xmlns:a16="http://schemas.microsoft.com/office/drawing/2014/main" id="{058C5F23-84D9-41AD-8739-38C6E7A8486F}"/>
                  </a:ext>
                </a:extLst>
              </p:cNvPr>
              <p:cNvSpPr>
                <a:spLocks noRot="1" noChangeAspect="1" noMove="1" noResize="1" noEditPoints="1" noAdjustHandles="1" noChangeArrowheads="1" noChangeShapeType="1" noTextEdit="1"/>
              </p:cNvSpPr>
              <p:nvPr/>
            </p:nvSpPr>
            <p:spPr>
              <a:xfrm>
                <a:off x="7709711" y="3991203"/>
                <a:ext cx="1484829" cy="461665"/>
              </a:xfrm>
              <a:prstGeom prst="rect">
                <a:avLst/>
              </a:prstGeom>
              <a:blipFill>
                <a:blip r:embed="rId6"/>
                <a:stretch>
                  <a:fillRect/>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BA1340F3-351D-4D6A-98C2-7BB2E39E0FC0}"/>
              </a:ext>
            </a:extLst>
          </p:cNvPr>
          <p:cNvSpPr txBox="1"/>
          <p:nvPr/>
        </p:nvSpPr>
        <p:spPr>
          <a:xfrm>
            <a:off x="7639051" y="6178461"/>
            <a:ext cx="1784463" cy="369332"/>
          </a:xfrm>
          <a:prstGeom prst="rect">
            <a:avLst/>
          </a:prstGeom>
          <a:noFill/>
        </p:spPr>
        <p:txBody>
          <a:bodyPr wrap="none" rtlCol="0">
            <a:spAutoFit/>
          </a:bodyPr>
          <a:lstStyle/>
          <a:p>
            <a:r>
              <a:rPr lang="en-US" altLang="ja-JP" dirty="0"/>
              <a:t>Vortex position</a:t>
            </a:r>
            <a:endParaRPr lang="ja-JP" altLang="en-US" dirty="0"/>
          </a:p>
        </p:txBody>
      </p: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A1FA2FA2-E080-4D06-A847-58A9350861EE}"/>
                  </a:ext>
                </a:extLst>
              </p:cNvPr>
              <p:cNvSpPr/>
              <p:nvPr/>
            </p:nvSpPr>
            <p:spPr>
              <a:xfrm>
                <a:off x="6985594" y="926087"/>
                <a:ext cx="1484829" cy="781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𝐻</m:t>
                              </m:r>
                            </m:e>
                            <m:sub>
                              <m:r>
                                <a:rPr lang="en-US" altLang="ja-JP" sz="2400" i="1">
                                  <a:latin typeface="Cambria Math" panose="02040503050406030204" pitchFamily="18" charset="0"/>
                                </a:rPr>
                                <m:t>𝑐</m:t>
                              </m:r>
                              <m:r>
                                <a:rPr lang="en-US" altLang="ja-JP" sz="2400" i="1">
                                  <a:latin typeface="Cambria Math" panose="02040503050406030204" pitchFamily="18" charset="0"/>
                                </a:rPr>
                                <m:t>1</m:t>
                              </m:r>
                            </m:sub>
                          </m:sSub>
                        </m:num>
                        <m:den>
                          <m:r>
                            <a:rPr lang="en-US" altLang="ja-JP" sz="2400" i="1">
                              <a:latin typeface="Cambria Math" panose="02040503050406030204" pitchFamily="18" charset="0"/>
                            </a:rPr>
                            <m:t>2</m:t>
                          </m:r>
                        </m:den>
                      </m:f>
                    </m:oMath>
                  </m:oMathPara>
                </a14:m>
                <a:endParaRPr lang="ja-JP" altLang="en-US" sz="2400" dirty="0"/>
              </a:p>
            </p:txBody>
          </p:sp>
        </mc:Choice>
        <mc:Fallback xmlns="">
          <p:sp>
            <p:nvSpPr>
              <p:cNvPr id="27" name="正方形/長方形 26">
                <a:extLst>
                  <a:ext uri="{FF2B5EF4-FFF2-40B4-BE49-F238E27FC236}">
                    <a16:creationId xmlns:a16="http://schemas.microsoft.com/office/drawing/2014/main" id="{A1FA2FA2-E080-4D06-A847-58A9350861EE}"/>
                  </a:ext>
                </a:extLst>
              </p:cNvPr>
              <p:cNvSpPr>
                <a:spLocks noRot="1" noChangeAspect="1" noMove="1" noResize="1" noEditPoints="1" noAdjustHandles="1" noChangeArrowheads="1" noChangeShapeType="1" noTextEdit="1"/>
              </p:cNvSpPr>
              <p:nvPr/>
            </p:nvSpPr>
            <p:spPr>
              <a:xfrm>
                <a:off x="6985594" y="926087"/>
                <a:ext cx="1484829" cy="78136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A41C53DD-9AB0-4B02-A398-5C46ADA4C0A1}"/>
                  </a:ext>
                </a:extLst>
              </p:cNvPr>
              <p:cNvSpPr/>
              <p:nvPr/>
            </p:nvSpPr>
            <p:spPr>
              <a:xfrm>
                <a:off x="8682065" y="138926"/>
                <a:ext cx="1861650" cy="307777"/>
              </a:xfrm>
              <a:prstGeom prst="rect">
                <a:avLst/>
              </a:prstGeom>
            </p:spPr>
            <p:txBody>
              <a:bodyPr wrap="square">
                <a:spAutoFit/>
              </a:bodyPr>
              <a:lstStyle/>
              <a:p>
                <a14:m>
                  <m:oMath xmlns:m="http://schemas.openxmlformats.org/officeDocument/2006/math">
                    <m:r>
                      <a:rPr lang="en-US" altLang="ja-JP" sz="1400" i="1">
                        <a:latin typeface="Cambria Math" panose="02040503050406030204" pitchFamily="18" charset="0"/>
                      </a:rPr>
                      <m:t>𝜆</m:t>
                    </m:r>
                    <m:r>
                      <a:rPr lang="en-US" altLang="ja-JP" sz="1400" i="1">
                        <a:latin typeface="Cambria Math" panose="02040503050406030204" pitchFamily="18" charset="0"/>
                      </a:rPr>
                      <m:t>=100</m:t>
                    </m:r>
                  </m:oMath>
                </a14:m>
                <a:r>
                  <a:rPr lang="en-US" altLang="ja-JP" sz="1400" dirty="0"/>
                  <a:t>nm, </a:t>
                </a:r>
                <a14:m>
                  <m:oMath xmlns:m="http://schemas.openxmlformats.org/officeDocument/2006/math">
                    <m:r>
                      <a:rPr lang="en-US" altLang="ja-JP" sz="1400" i="1">
                        <a:latin typeface="Cambria Math" panose="02040503050406030204" pitchFamily="18" charset="0"/>
                      </a:rPr>
                      <m:t>𝜉</m:t>
                    </m:r>
                    <m:r>
                      <a:rPr lang="en-US" altLang="ja-JP" sz="1400" i="1">
                        <a:latin typeface="Cambria Math" panose="02040503050406030204" pitchFamily="18" charset="0"/>
                      </a:rPr>
                      <m:t>=5</m:t>
                    </m:r>
                  </m:oMath>
                </a14:m>
                <a:r>
                  <a:rPr lang="en-US" altLang="ja-JP" sz="1400" dirty="0"/>
                  <a:t>nm</a:t>
                </a:r>
                <a:endParaRPr lang="ja-JP" altLang="en-US" sz="1400" dirty="0"/>
              </a:p>
            </p:txBody>
          </p:sp>
        </mc:Choice>
        <mc:Fallback xmlns="">
          <p:sp>
            <p:nvSpPr>
              <p:cNvPr id="28" name="正方形/長方形 27">
                <a:extLst>
                  <a:ext uri="{FF2B5EF4-FFF2-40B4-BE49-F238E27FC236}">
                    <a16:creationId xmlns:a16="http://schemas.microsoft.com/office/drawing/2014/main" id="{A41C53DD-9AB0-4B02-A398-5C46ADA4C0A1}"/>
                  </a:ext>
                </a:extLst>
              </p:cNvPr>
              <p:cNvSpPr>
                <a:spLocks noRot="1" noChangeAspect="1" noMove="1" noResize="1" noEditPoints="1" noAdjustHandles="1" noChangeArrowheads="1" noChangeShapeType="1" noTextEdit="1"/>
              </p:cNvSpPr>
              <p:nvPr/>
            </p:nvSpPr>
            <p:spPr>
              <a:xfrm>
                <a:off x="8682065" y="138926"/>
                <a:ext cx="1861650" cy="307777"/>
              </a:xfrm>
              <a:prstGeom prst="rect">
                <a:avLst/>
              </a:prstGeom>
              <a:blipFill>
                <a:blip r:embed="rId8"/>
                <a:stretch>
                  <a:fillRect t="-400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359D971E-858D-4026-8A46-BB98E6B73BCF}"/>
                  </a:ext>
                </a:extLst>
              </p:cNvPr>
              <p:cNvSpPr/>
              <p:nvPr/>
            </p:nvSpPr>
            <p:spPr>
              <a:xfrm>
                <a:off x="8742306" y="3492866"/>
                <a:ext cx="1861650" cy="307777"/>
              </a:xfrm>
              <a:prstGeom prst="rect">
                <a:avLst/>
              </a:prstGeom>
            </p:spPr>
            <p:txBody>
              <a:bodyPr wrap="square">
                <a:spAutoFit/>
              </a:bodyPr>
              <a:lstStyle/>
              <a:p>
                <a14:m>
                  <m:oMath xmlns:m="http://schemas.openxmlformats.org/officeDocument/2006/math">
                    <m:r>
                      <a:rPr lang="en-US" altLang="ja-JP" sz="1400" i="1">
                        <a:latin typeface="Cambria Math" panose="02040503050406030204" pitchFamily="18" charset="0"/>
                      </a:rPr>
                      <m:t>𝜆</m:t>
                    </m:r>
                    <m:r>
                      <a:rPr lang="en-US" altLang="ja-JP" sz="1400" i="1">
                        <a:latin typeface="Cambria Math" panose="02040503050406030204" pitchFamily="18" charset="0"/>
                      </a:rPr>
                      <m:t>=100</m:t>
                    </m:r>
                  </m:oMath>
                </a14:m>
                <a:r>
                  <a:rPr lang="en-US" altLang="ja-JP" sz="1400" dirty="0"/>
                  <a:t>nm, </a:t>
                </a:r>
                <a14:m>
                  <m:oMath xmlns:m="http://schemas.openxmlformats.org/officeDocument/2006/math">
                    <m:r>
                      <a:rPr lang="en-US" altLang="ja-JP" sz="1400" i="1">
                        <a:latin typeface="Cambria Math" panose="02040503050406030204" pitchFamily="18" charset="0"/>
                      </a:rPr>
                      <m:t>𝜉</m:t>
                    </m:r>
                    <m:r>
                      <a:rPr lang="en-US" altLang="ja-JP" sz="1400" i="1">
                        <a:latin typeface="Cambria Math" panose="02040503050406030204" pitchFamily="18" charset="0"/>
                      </a:rPr>
                      <m:t>=5</m:t>
                    </m:r>
                  </m:oMath>
                </a14:m>
                <a:r>
                  <a:rPr lang="en-US" altLang="ja-JP" sz="1400" dirty="0"/>
                  <a:t>nm</a:t>
                </a:r>
                <a:endParaRPr lang="ja-JP" altLang="en-US" sz="1400" dirty="0"/>
              </a:p>
            </p:txBody>
          </p:sp>
        </mc:Choice>
        <mc:Fallback xmlns="">
          <p:sp>
            <p:nvSpPr>
              <p:cNvPr id="29" name="正方形/長方形 28">
                <a:extLst>
                  <a:ext uri="{FF2B5EF4-FFF2-40B4-BE49-F238E27FC236}">
                    <a16:creationId xmlns:a16="http://schemas.microsoft.com/office/drawing/2014/main" id="{359D971E-858D-4026-8A46-BB98E6B73BCF}"/>
                  </a:ext>
                </a:extLst>
              </p:cNvPr>
              <p:cNvSpPr>
                <a:spLocks noRot="1" noChangeAspect="1" noMove="1" noResize="1" noEditPoints="1" noAdjustHandles="1" noChangeArrowheads="1" noChangeShapeType="1" noTextEdit="1"/>
              </p:cNvSpPr>
              <p:nvPr/>
            </p:nvSpPr>
            <p:spPr>
              <a:xfrm>
                <a:off x="8742306" y="3492866"/>
                <a:ext cx="1861650" cy="307777"/>
              </a:xfrm>
              <a:prstGeom prst="rect">
                <a:avLst/>
              </a:prstGeom>
              <a:blipFill>
                <a:blip r:embed="rId9"/>
                <a:stretch>
                  <a:fillRect t="-4000" b="-20000"/>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91927FBB-F627-6190-AAFA-84ED8E5F4450}"/>
              </a:ext>
            </a:extLst>
          </p:cNvPr>
          <p:cNvSpPr txBox="1"/>
          <p:nvPr/>
        </p:nvSpPr>
        <p:spPr>
          <a:xfrm>
            <a:off x="123854" y="510978"/>
            <a:ext cx="1210588" cy="707886"/>
          </a:xfrm>
          <a:prstGeom prst="rect">
            <a:avLst/>
          </a:prstGeom>
          <a:noFill/>
          <a:ln w="25400">
            <a:solidFill>
              <a:schemeClr val="tx1"/>
            </a:solidFill>
          </a:ln>
        </p:spPr>
        <p:txBody>
          <a:bodyPr wrap="none" rtlCol="0">
            <a:spAutoFit/>
          </a:bodyPr>
          <a:lstStyle/>
          <a:p>
            <a:r>
              <a:rPr kumimoji="1" lang="ja-JP" altLang="en-US" sz="4000" dirty="0"/>
              <a:t>補足</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CC6F3CC-DC35-4714-7DB5-F896B7C33B5C}"/>
                  </a:ext>
                </a:extLst>
              </p:cNvPr>
              <p:cNvSpPr txBox="1"/>
              <p:nvPr/>
            </p:nvSpPr>
            <p:spPr>
              <a:xfrm>
                <a:off x="25724" y="41659"/>
                <a:ext cx="2950940" cy="400110"/>
              </a:xfrm>
              <a:prstGeom prst="rect">
                <a:avLst/>
              </a:prstGeom>
              <a:noFill/>
              <a:ln>
                <a:solidFill>
                  <a:schemeClr val="tx1"/>
                </a:solidFill>
              </a:ln>
            </p:spPr>
            <p:txBody>
              <a:bodyPr wrap="square">
                <a:spAutoFit/>
              </a:bodyPr>
              <a:lstStyle/>
              <a:p>
                <a:pPr algn="ctr"/>
                <a:r>
                  <a:rPr lang="en-US" altLang="ja-JP" sz="2000" b="1" dirty="0"/>
                  <a:t>3.5 </a:t>
                </a:r>
                <a:r>
                  <a:rPr lang="ja-JP" altLang="en-US" sz="2000" b="1" dirty="0"/>
                  <a:t>下部臨界磁場 </a:t>
                </a:r>
                <a14:m>
                  <m:oMath xmlns:m="http://schemas.openxmlformats.org/officeDocument/2006/math">
                    <m:sSub>
                      <m:sSubPr>
                        <m:ctrlPr>
                          <a:rPr lang="en-US" altLang="ja-JP" sz="2000" b="1" i="1" smtClean="0">
                            <a:latin typeface="Cambria Math" panose="02040503050406030204" pitchFamily="18" charset="0"/>
                          </a:rPr>
                        </m:ctrlPr>
                      </m:sSubPr>
                      <m:e>
                        <m:r>
                          <a:rPr lang="en-US" altLang="ja-JP" sz="2000" b="1" i="1" smtClean="0">
                            <a:latin typeface="Cambria Math" panose="02040503050406030204" pitchFamily="18" charset="0"/>
                          </a:rPr>
                          <m:t>𝑩</m:t>
                        </m:r>
                      </m:e>
                      <m:sub>
                        <m:r>
                          <a:rPr lang="en-US" altLang="ja-JP" sz="2000" b="1" i="1" smtClean="0">
                            <a:latin typeface="Cambria Math" panose="02040503050406030204" pitchFamily="18" charset="0"/>
                          </a:rPr>
                          <m:t>𝒄</m:t>
                        </m:r>
                        <m:r>
                          <a:rPr lang="en-US" altLang="ja-JP" sz="2000" b="1" i="1" smtClean="0">
                            <a:latin typeface="Cambria Math" panose="02040503050406030204" pitchFamily="18" charset="0"/>
                          </a:rPr>
                          <m:t>𝟏</m:t>
                        </m:r>
                      </m:sub>
                    </m:sSub>
                  </m:oMath>
                </a14:m>
                <a:endParaRPr kumimoji="1" lang="en-US" altLang="ja-JP" sz="2000" b="1" dirty="0"/>
              </a:p>
            </p:txBody>
          </p:sp>
        </mc:Choice>
        <mc:Fallback xmlns="">
          <p:sp>
            <p:nvSpPr>
              <p:cNvPr id="7" name="テキスト ボックス 6">
                <a:extLst>
                  <a:ext uri="{FF2B5EF4-FFF2-40B4-BE49-F238E27FC236}">
                    <a16:creationId xmlns:a16="http://schemas.microsoft.com/office/drawing/2014/main" id="{CCC6F3CC-DC35-4714-7DB5-F896B7C33B5C}"/>
                  </a:ext>
                </a:extLst>
              </p:cNvPr>
              <p:cNvSpPr txBox="1">
                <a:spLocks noRot="1" noChangeAspect="1" noMove="1" noResize="1" noEditPoints="1" noAdjustHandles="1" noChangeArrowheads="1" noChangeShapeType="1" noTextEdit="1"/>
              </p:cNvSpPr>
              <p:nvPr/>
            </p:nvSpPr>
            <p:spPr>
              <a:xfrm>
                <a:off x="25724" y="41659"/>
                <a:ext cx="2950940" cy="400110"/>
              </a:xfrm>
              <a:prstGeom prst="rect">
                <a:avLst/>
              </a:prstGeom>
              <a:blipFill>
                <a:blip r:embed="rId10"/>
                <a:stretch>
                  <a:fillRect t="-5970" b="-26866"/>
                </a:stretch>
              </a:blipFill>
              <a:ln>
                <a:solidFill>
                  <a:schemeClr val="tx1"/>
                </a:solidFill>
              </a:ln>
            </p:spPr>
            <p:txBody>
              <a:bodyPr/>
              <a:lstStyle/>
              <a:p>
                <a:r>
                  <a:rPr lang="ja-JP" altLang="en-US">
                    <a:noFill/>
                  </a:rPr>
                  <a:t> </a:t>
                </a:r>
              </a:p>
            </p:txBody>
          </p:sp>
        </mc:Fallback>
      </mc:AlternateContent>
    </p:spTree>
    <p:extLst>
      <p:ext uri="{BB962C8B-B14F-4D97-AF65-F5344CB8AC3E}">
        <p14:creationId xmlns:p14="http://schemas.microsoft.com/office/powerpoint/2010/main" val="8595267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F7744013-C9F9-83B9-C108-5CBA382C07A6}"/>
              </a:ext>
            </a:extLst>
          </p:cNvPr>
          <p:cNvSpPr txBox="1"/>
          <p:nvPr/>
        </p:nvSpPr>
        <p:spPr>
          <a:xfrm>
            <a:off x="1983342" y="1861028"/>
            <a:ext cx="5769179" cy="3785652"/>
          </a:xfrm>
          <a:prstGeom prst="rect">
            <a:avLst/>
          </a:prstGeom>
          <a:noFill/>
        </p:spPr>
        <p:txBody>
          <a:bodyPr wrap="square">
            <a:spAutoFit/>
          </a:bodyPr>
          <a:lstStyle/>
          <a:p>
            <a:r>
              <a:rPr lang="ja-JP" altLang="en-US" sz="2400" dirty="0"/>
              <a:t>ただし、　　　　　　　　　　　</a:t>
            </a:r>
            <a:endParaRPr lang="en-US" altLang="ja-JP" sz="2400" dirty="0"/>
          </a:p>
          <a:p>
            <a:endParaRPr lang="en-US" altLang="ja-JP" sz="2400" dirty="0"/>
          </a:p>
          <a:p>
            <a:endParaRPr lang="en-US" altLang="ja-JP" sz="2400" dirty="0"/>
          </a:p>
          <a:p>
            <a:endParaRPr lang="en-US" altLang="ja-JP" sz="2400" dirty="0"/>
          </a:p>
          <a:p>
            <a:r>
              <a:rPr lang="ja-JP" altLang="en-US" sz="2400" dirty="0"/>
              <a:t>および</a:t>
            </a:r>
            <a:endParaRPr lang="en-US" altLang="ja-JP" sz="2400" dirty="0"/>
          </a:p>
          <a:p>
            <a:endParaRPr lang="en-US" altLang="ja-JP" sz="2400" dirty="0"/>
          </a:p>
          <a:p>
            <a:endParaRPr lang="en-US" altLang="ja-JP" sz="2400" dirty="0"/>
          </a:p>
          <a:p>
            <a:endParaRPr lang="en-US" altLang="ja-JP" sz="2400" dirty="0"/>
          </a:p>
          <a:p>
            <a:endParaRPr lang="en-US" altLang="ja-JP" sz="2400" dirty="0"/>
          </a:p>
          <a:p>
            <a:r>
              <a:rPr lang="ja-JP" altLang="en-US" sz="2400" dirty="0"/>
              <a:t>を用いて良い。   </a:t>
            </a:r>
            <a:endParaRPr kumimoji="1" lang="ja-JP" altLang="en-US" sz="2400" dirty="0"/>
          </a:p>
        </p:txBody>
      </p:sp>
      <p:sp>
        <p:nvSpPr>
          <p:cNvPr id="2" name="テキスト ボックス 1">
            <a:extLst>
              <a:ext uri="{FF2B5EF4-FFF2-40B4-BE49-F238E27FC236}">
                <a16:creationId xmlns:a16="http://schemas.microsoft.com/office/drawing/2014/main" id="{A08ADBB1-65E8-1FEC-050D-0A79B9B7783A}"/>
              </a:ext>
            </a:extLst>
          </p:cNvPr>
          <p:cNvSpPr txBox="1"/>
          <p:nvPr/>
        </p:nvSpPr>
        <p:spPr>
          <a:xfrm>
            <a:off x="76272" y="663240"/>
            <a:ext cx="1495922" cy="707886"/>
          </a:xfrm>
          <a:prstGeom prst="rect">
            <a:avLst/>
          </a:prstGeom>
          <a:noFill/>
          <a:ln w="25400">
            <a:solidFill>
              <a:schemeClr val="tx1"/>
            </a:solidFill>
          </a:ln>
        </p:spPr>
        <p:txBody>
          <a:bodyPr wrap="none" rtlCol="0">
            <a:spAutoFit/>
          </a:bodyPr>
          <a:lstStyle/>
          <a:p>
            <a:r>
              <a:rPr kumimoji="1" lang="ja-JP" altLang="en-US" sz="4000" dirty="0"/>
              <a:t>問題</a:t>
            </a:r>
            <a:r>
              <a:rPr lang="en-US" altLang="ja-JP" sz="4000" dirty="0"/>
              <a:t>6</a:t>
            </a:r>
            <a:endParaRPr kumimoji="1" lang="ja-JP" altLang="en-US" sz="4000" dirty="0"/>
          </a:p>
        </p:txBody>
      </p:sp>
      <p:sp>
        <p:nvSpPr>
          <p:cNvPr id="3" name="テキスト ボックス 2">
            <a:extLst>
              <a:ext uri="{FF2B5EF4-FFF2-40B4-BE49-F238E27FC236}">
                <a16:creationId xmlns:a16="http://schemas.microsoft.com/office/drawing/2014/main" id="{B52AF760-B830-06A1-F7FE-EFD927EDB80B}"/>
              </a:ext>
            </a:extLst>
          </p:cNvPr>
          <p:cNvSpPr txBox="1"/>
          <p:nvPr/>
        </p:nvSpPr>
        <p:spPr>
          <a:xfrm>
            <a:off x="1983343" y="1017183"/>
            <a:ext cx="6615914" cy="523220"/>
          </a:xfrm>
          <a:prstGeom prst="rect">
            <a:avLst/>
          </a:prstGeom>
          <a:noFill/>
        </p:spPr>
        <p:txBody>
          <a:bodyPr wrap="none" rtlCol="0">
            <a:spAutoFit/>
          </a:bodyPr>
          <a:lstStyle/>
          <a:p>
            <a:r>
              <a:rPr kumimoji="1" lang="en-US" altLang="ja-JP" sz="2800" dirty="0"/>
              <a:t>Nb</a:t>
            </a:r>
            <a:r>
              <a:rPr kumimoji="1" lang="en-US" altLang="ja-JP" sz="2800" baseline="-25000" dirty="0"/>
              <a:t>3</a:t>
            </a:r>
            <a:r>
              <a:rPr kumimoji="1" lang="en-US" altLang="ja-JP" sz="2800" dirty="0"/>
              <a:t>Sn</a:t>
            </a:r>
            <a:r>
              <a:rPr kumimoji="1" lang="ja-JP" altLang="en-US" sz="2800" dirty="0"/>
              <a:t>の下部臨界磁場の値を評価せよ。</a:t>
            </a:r>
            <a:endParaRPr kumimoji="1" lang="en-US" altLang="ja-JP" sz="28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2840AB3-5F9E-F1AB-AE02-5814E0906677}"/>
                  </a:ext>
                </a:extLst>
              </p:cNvPr>
              <p:cNvSpPr txBox="1"/>
              <p:nvPr/>
            </p:nvSpPr>
            <p:spPr>
              <a:xfrm>
                <a:off x="4101204" y="1740483"/>
                <a:ext cx="2110706" cy="762388"/>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𝐵</m:t>
                          </m:r>
                        </m:e>
                        <m:sub>
                          <m:r>
                            <a:rPr kumimoji="1" lang="en-US" altLang="ja-JP" sz="2400" b="0" i="1" smtClean="0">
                              <a:latin typeface="Cambria Math" panose="02040503050406030204" pitchFamily="18" charset="0"/>
                            </a:rPr>
                            <m:t>𝑐</m:t>
                          </m:r>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𝜙</m:t>
                              </m:r>
                            </m:e>
                            <m:sub>
                              <m:r>
                                <a:rPr kumimoji="1" lang="en-US" altLang="ja-JP" sz="2400" b="0" i="1" smtClean="0">
                                  <a:latin typeface="Cambria Math" panose="02040503050406030204" pitchFamily="18" charset="0"/>
                                </a:rPr>
                                <m:t>0</m:t>
                              </m:r>
                            </m:sub>
                          </m:sSub>
                        </m:num>
                        <m:den>
                          <m:r>
                            <a:rPr kumimoji="1" lang="en-US" altLang="ja-JP" sz="2400" b="0" i="1" smtClean="0">
                              <a:latin typeface="Cambria Math" panose="02040503050406030204" pitchFamily="18" charset="0"/>
                            </a:rPr>
                            <m:t>4</m:t>
                          </m:r>
                          <m:r>
                            <a:rPr kumimoji="1" lang="en-US" altLang="ja-JP" sz="2400" b="0" i="1" smtClean="0">
                              <a:latin typeface="Cambria Math" panose="02040503050406030204" pitchFamily="18" charset="0"/>
                            </a:rPr>
                            <m:t>𝜋</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𝜆</m:t>
                              </m:r>
                            </m:e>
                            <m:sup>
                              <m:r>
                                <a:rPr kumimoji="1" lang="en-US" altLang="ja-JP" sz="2400" b="0" i="1" smtClean="0">
                                  <a:latin typeface="Cambria Math" panose="02040503050406030204" pitchFamily="18" charset="0"/>
                                </a:rPr>
                                <m:t>2</m:t>
                              </m:r>
                            </m:sup>
                          </m:sSup>
                        </m:den>
                      </m:f>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ln</m:t>
                          </m:r>
                        </m:fName>
                        <m:e>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𝜆</m:t>
                              </m:r>
                            </m:num>
                            <m:den>
                              <m:r>
                                <a:rPr kumimoji="1" lang="en-US" altLang="ja-JP" sz="2400" b="0" i="1" smtClean="0">
                                  <a:latin typeface="Cambria Math" panose="02040503050406030204" pitchFamily="18" charset="0"/>
                                </a:rPr>
                                <m:t>𝜉</m:t>
                              </m:r>
                            </m:den>
                          </m:f>
                        </m:e>
                      </m:func>
                    </m:oMath>
                  </m:oMathPara>
                </a14:m>
                <a:endParaRPr kumimoji="1" lang="ja-JP" altLang="en-US" sz="2400" dirty="0"/>
              </a:p>
            </p:txBody>
          </p:sp>
        </mc:Choice>
        <mc:Fallback xmlns="">
          <p:sp>
            <p:nvSpPr>
              <p:cNvPr id="4" name="テキスト ボックス 3">
                <a:extLst>
                  <a:ext uri="{FF2B5EF4-FFF2-40B4-BE49-F238E27FC236}">
                    <a16:creationId xmlns:a16="http://schemas.microsoft.com/office/drawing/2014/main" id="{22840AB3-5F9E-F1AB-AE02-5814E0906677}"/>
                  </a:ext>
                </a:extLst>
              </p:cNvPr>
              <p:cNvSpPr txBox="1">
                <a:spLocks noRot="1" noChangeAspect="1" noMove="1" noResize="1" noEditPoints="1" noAdjustHandles="1" noChangeArrowheads="1" noChangeShapeType="1" noTextEdit="1"/>
              </p:cNvSpPr>
              <p:nvPr/>
            </p:nvSpPr>
            <p:spPr>
              <a:xfrm>
                <a:off x="4101204" y="1740483"/>
                <a:ext cx="2110706" cy="762388"/>
              </a:xfrm>
              <a:prstGeom prst="rect">
                <a:avLst/>
              </a:prstGeom>
              <a:blipFill>
                <a:blip r:embed="rId2"/>
                <a:stretch>
                  <a:fillRect/>
                </a:stretch>
              </a:blipFill>
              <a:ln w="38100">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TextBox 37">
                <a:extLst>
                  <a:ext uri="{FF2B5EF4-FFF2-40B4-BE49-F238E27FC236}">
                    <a16:creationId xmlns:a16="http://schemas.microsoft.com/office/drawing/2014/main" id="{C7337847-CEAA-55E6-8826-487835B702DA}"/>
                  </a:ext>
                </a:extLst>
              </p:cNvPr>
              <p:cNvSpPr txBox="1"/>
              <p:nvPr/>
            </p:nvSpPr>
            <p:spPr>
              <a:xfrm>
                <a:off x="4283469" y="3117173"/>
                <a:ext cx="3117777" cy="1915204"/>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𝜙</m:t>
                          </m:r>
                        </m:e>
                        <m:sub>
                          <m:r>
                            <a:rPr lang="en-US" sz="2400" i="1">
                              <a:latin typeface="Cambria Math" panose="02040503050406030204" pitchFamily="18" charset="0"/>
                            </a:rPr>
                            <m:t>0</m:t>
                          </m:r>
                        </m:sub>
                      </m:sSub>
                      <m:r>
                        <a:rPr lang="en-US" sz="2400" i="1">
                          <a:latin typeface="Cambria Math" panose="02040503050406030204" pitchFamily="18" charset="0"/>
                        </a:rPr>
                        <m:t>=2.07×</m:t>
                      </m:r>
                      <m:sSup>
                        <m:sSupPr>
                          <m:ctrlPr>
                            <a:rPr lang="en-US" sz="2400" i="1">
                              <a:latin typeface="Cambria Math" panose="02040503050406030204" pitchFamily="18" charset="0"/>
                            </a:rPr>
                          </m:ctrlPr>
                        </m:sSupPr>
                        <m:e>
                          <m:r>
                            <a:rPr lang="en-US" sz="2400" i="1">
                              <a:latin typeface="Cambria Math" panose="02040503050406030204" pitchFamily="18" charset="0"/>
                            </a:rPr>
                            <m:t>10</m:t>
                          </m:r>
                        </m:e>
                        <m:sup>
                          <m:r>
                            <a:rPr lang="en-US" sz="2400" i="1">
                              <a:latin typeface="Cambria Math" panose="02040503050406030204" pitchFamily="18" charset="0"/>
                            </a:rPr>
                            <m:t>−15</m:t>
                          </m:r>
                        </m:sup>
                      </m:sSup>
                      <m:r>
                        <a:rPr lang="en-US" sz="2400" i="1">
                          <a:latin typeface="Cambria Math" panose="02040503050406030204" pitchFamily="18" charset="0"/>
                        </a:rPr>
                        <m:t> </m:t>
                      </m:r>
                      <m:r>
                        <m:rPr>
                          <m:sty m:val="p"/>
                        </m:rPr>
                        <a:rPr lang="en-US" sz="2400">
                          <a:latin typeface="Cambria Math" panose="02040503050406030204" pitchFamily="18" charset="0"/>
                        </a:rPr>
                        <m:t>Wb</m:t>
                      </m:r>
                    </m:oMath>
                  </m:oMathPara>
                </a14:m>
                <a:endParaRPr lang="en-US" sz="2400" dirty="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=4</m:t>
                      </m:r>
                      <m:r>
                        <a:rPr lang="en-US" sz="2400" b="0" i="1" smtClean="0">
                          <a:latin typeface="Cambria Math" panose="02040503050406030204" pitchFamily="18" charset="0"/>
                        </a:rPr>
                        <m:t>𝜋</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−7</m:t>
                          </m:r>
                        </m:sup>
                      </m:sSup>
                      <m:r>
                        <a:rPr lang="en-US" sz="2400" b="0" i="1" smtClean="0">
                          <a:latin typeface="Cambria Math" panose="02040503050406030204" pitchFamily="18" charset="0"/>
                        </a:rPr>
                        <m:t> </m:t>
                      </m:r>
                      <m:r>
                        <m:rPr>
                          <m:nor/>
                        </m:rPr>
                        <a:rPr lang="en-US" sz="2400" b="0" i="0" smtClean="0">
                          <a:latin typeface="Cambria Math" panose="02040503050406030204" pitchFamily="18" charset="0"/>
                        </a:rPr>
                        <m:t>N</m:t>
                      </m:r>
                      <m:r>
                        <m:rPr>
                          <m:nor/>
                        </m:rPr>
                        <a:rPr lang="en-US" sz="2400" b="0" i="0" smtClean="0">
                          <a:latin typeface="Cambria Math" panose="02040503050406030204" pitchFamily="18" charset="0"/>
                        </a:rPr>
                        <m:t>⋅</m:t>
                      </m:r>
                      <m:sSup>
                        <m:sSupPr>
                          <m:ctrlPr>
                            <a:rPr lang="en-US" sz="2400" b="0" i="1" smtClean="0">
                              <a:latin typeface="Cambria Math" panose="02040503050406030204" pitchFamily="18" charset="0"/>
                            </a:rPr>
                          </m:ctrlPr>
                        </m:sSupPr>
                        <m:e>
                          <m:r>
                            <m:rPr>
                              <m:nor/>
                            </m:rPr>
                            <a:rPr lang="en-US" sz="2400" b="0" i="0" smtClean="0">
                              <a:latin typeface="Cambria Math" panose="02040503050406030204" pitchFamily="18" charset="0"/>
                            </a:rPr>
                            <m:t>A</m:t>
                          </m:r>
                        </m:e>
                        <m:sup>
                          <m:r>
                            <m:rPr>
                              <m:nor/>
                            </m:rPr>
                            <a:rPr lang="en-US" sz="2400" b="0" i="0" smtClean="0">
                              <a:latin typeface="Cambria Math" panose="02040503050406030204" pitchFamily="18" charset="0"/>
                            </a:rPr>
                            <m:t>−2</m:t>
                          </m:r>
                        </m:sup>
                      </m:sSup>
                    </m:oMath>
                  </m:oMathPara>
                </a14:m>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𝜆</m:t>
                      </m:r>
                      <m:r>
                        <a:rPr lang="en-US" sz="2400" b="0" i="1" smtClean="0">
                          <a:latin typeface="Cambria Math" panose="02040503050406030204" pitchFamily="18" charset="0"/>
                        </a:rPr>
                        <m:t>=100</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nm</m:t>
                      </m:r>
                    </m:oMath>
                  </m:oMathPara>
                </a14:m>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𝜉</m:t>
                      </m:r>
                      <m:r>
                        <a:rPr lang="en-US" sz="2400" b="0" i="1" smtClean="0">
                          <a:latin typeface="Cambria Math" panose="02040503050406030204" pitchFamily="18" charset="0"/>
                        </a:rPr>
                        <m:t>=4 </m:t>
                      </m:r>
                      <m:r>
                        <m:rPr>
                          <m:sty m:val="p"/>
                        </m:rPr>
                        <a:rPr lang="en-US" sz="2400" b="0" i="0" smtClean="0">
                          <a:latin typeface="Cambria Math" panose="02040503050406030204" pitchFamily="18" charset="0"/>
                        </a:rPr>
                        <m:t>nm</m:t>
                      </m:r>
                    </m:oMath>
                  </m:oMathPara>
                </a14:m>
                <a:endParaRPr lang="en-US" sz="2400" dirty="0"/>
              </a:p>
              <a:p>
                <a:pPr/>
                <a14:m>
                  <m:oMathPara xmlns:m="http://schemas.openxmlformats.org/officeDocument/2006/math">
                    <m:oMathParaPr>
                      <m:jc m:val="centerGroup"/>
                    </m:oMathParaPr>
                    <m:oMath xmlns:m="http://schemas.openxmlformats.org/officeDocument/2006/math">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ln</m:t>
                          </m:r>
                        </m:fName>
                        <m:e>
                          <m:r>
                            <a:rPr kumimoji="1" lang="en-US" altLang="ja-JP" sz="2400" b="0" i="1" smtClean="0">
                              <a:latin typeface="Cambria Math" panose="02040503050406030204" pitchFamily="18" charset="0"/>
                            </a:rPr>
                            <m:t>(25)</m:t>
                          </m:r>
                        </m:e>
                      </m:func>
                      <m:r>
                        <a:rPr kumimoji="1" lang="en-US" altLang="ja-JP" sz="2400" b="0" i="1" smtClean="0">
                          <a:latin typeface="Cambria Math" panose="02040503050406030204" pitchFamily="18" charset="0"/>
                        </a:rPr>
                        <m:t>≃3</m:t>
                      </m:r>
                    </m:oMath>
                  </m:oMathPara>
                </a14:m>
                <a:endParaRPr lang="en-US" sz="2400" dirty="0"/>
              </a:p>
            </p:txBody>
          </p:sp>
        </mc:Choice>
        <mc:Fallback xmlns="">
          <p:sp>
            <p:nvSpPr>
              <p:cNvPr id="5" name="TextBox 37">
                <a:extLst>
                  <a:ext uri="{FF2B5EF4-FFF2-40B4-BE49-F238E27FC236}">
                    <a16:creationId xmlns:a16="http://schemas.microsoft.com/office/drawing/2014/main" id="{C7337847-CEAA-55E6-8826-487835B702DA}"/>
                  </a:ext>
                </a:extLst>
              </p:cNvPr>
              <p:cNvSpPr txBox="1">
                <a:spLocks noRot="1" noChangeAspect="1" noMove="1" noResize="1" noEditPoints="1" noAdjustHandles="1" noChangeArrowheads="1" noChangeShapeType="1" noTextEdit="1"/>
              </p:cNvSpPr>
              <p:nvPr/>
            </p:nvSpPr>
            <p:spPr>
              <a:xfrm>
                <a:off x="4283469" y="3117173"/>
                <a:ext cx="3117777" cy="1915204"/>
              </a:xfrm>
              <a:prstGeom prst="rect">
                <a:avLst/>
              </a:prstGeom>
              <a:blipFill>
                <a:blip r:embed="rId3"/>
                <a:stretch>
                  <a:fillRect l="-1761" t="-317" r="-978" b="-5397"/>
                </a:stretch>
              </a:blipFill>
              <a:ln w="25400">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F5A0E73A-0FDB-92D1-F904-04C28090C5A8}"/>
                  </a:ext>
                </a:extLst>
              </p:cNvPr>
              <p:cNvSpPr txBox="1"/>
              <p:nvPr/>
            </p:nvSpPr>
            <p:spPr>
              <a:xfrm>
                <a:off x="25724" y="41659"/>
                <a:ext cx="2950940" cy="400110"/>
              </a:xfrm>
              <a:prstGeom prst="rect">
                <a:avLst/>
              </a:prstGeom>
              <a:noFill/>
              <a:ln>
                <a:solidFill>
                  <a:schemeClr val="tx1"/>
                </a:solidFill>
              </a:ln>
            </p:spPr>
            <p:txBody>
              <a:bodyPr wrap="square">
                <a:spAutoFit/>
              </a:bodyPr>
              <a:lstStyle/>
              <a:p>
                <a:pPr algn="ctr"/>
                <a:r>
                  <a:rPr lang="en-US" altLang="ja-JP" sz="2000" b="1" dirty="0"/>
                  <a:t>3.5 </a:t>
                </a:r>
                <a:r>
                  <a:rPr lang="ja-JP" altLang="en-US" sz="2000" b="1" dirty="0"/>
                  <a:t>下部臨界磁場 </a:t>
                </a:r>
                <a14:m>
                  <m:oMath xmlns:m="http://schemas.openxmlformats.org/officeDocument/2006/math">
                    <m:sSub>
                      <m:sSubPr>
                        <m:ctrlPr>
                          <a:rPr lang="en-US" altLang="ja-JP" sz="2000" b="1" i="1" smtClean="0">
                            <a:latin typeface="Cambria Math" panose="02040503050406030204" pitchFamily="18" charset="0"/>
                          </a:rPr>
                        </m:ctrlPr>
                      </m:sSubPr>
                      <m:e>
                        <m:r>
                          <a:rPr lang="en-US" altLang="ja-JP" sz="2000" b="1" i="1" smtClean="0">
                            <a:latin typeface="Cambria Math" panose="02040503050406030204" pitchFamily="18" charset="0"/>
                          </a:rPr>
                          <m:t>𝑩</m:t>
                        </m:r>
                      </m:e>
                      <m:sub>
                        <m:r>
                          <a:rPr lang="en-US" altLang="ja-JP" sz="2000" b="1" i="1" smtClean="0">
                            <a:latin typeface="Cambria Math" panose="02040503050406030204" pitchFamily="18" charset="0"/>
                          </a:rPr>
                          <m:t>𝒄</m:t>
                        </m:r>
                        <m:r>
                          <a:rPr lang="en-US" altLang="ja-JP" sz="2000" b="1" i="1" smtClean="0">
                            <a:latin typeface="Cambria Math" panose="02040503050406030204" pitchFamily="18" charset="0"/>
                          </a:rPr>
                          <m:t>𝟏</m:t>
                        </m:r>
                      </m:sub>
                    </m:sSub>
                  </m:oMath>
                </a14:m>
                <a:endParaRPr kumimoji="1" lang="en-US" altLang="ja-JP" sz="2000" b="1" dirty="0"/>
              </a:p>
            </p:txBody>
          </p:sp>
        </mc:Choice>
        <mc:Fallback xmlns="">
          <p:sp>
            <p:nvSpPr>
              <p:cNvPr id="10" name="テキスト ボックス 9">
                <a:extLst>
                  <a:ext uri="{FF2B5EF4-FFF2-40B4-BE49-F238E27FC236}">
                    <a16:creationId xmlns:a16="http://schemas.microsoft.com/office/drawing/2014/main" id="{F5A0E73A-0FDB-92D1-F904-04C28090C5A8}"/>
                  </a:ext>
                </a:extLst>
              </p:cNvPr>
              <p:cNvSpPr txBox="1">
                <a:spLocks noRot="1" noChangeAspect="1" noMove="1" noResize="1" noEditPoints="1" noAdjustHandles="1" noChangeArrowheads="1" noChangeShapeType="1" noTextEdit="1"/>
              </p:cNvSpPr>
              <p:nvPr/>
            </p:nvSpPr>
            <p:spPr>
              <a:xfrm>
                <a:off x="25724" y="41659"/>
                <a:ext cx="2950940" cy="400110"/>
              </a:xfrm>
              <a:prstGeom prst="rect">
                <a:avLst/>
              </a:prstGeom>
              <a:blipFill>
                <a:blip r:embed="rId4"/>
                <a:stretch>
                  <a:fillRect t="-5970" b="-26866"/>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31F189D6-4CFD-09F6-A0D8-0BBAC52523C7}"/>
                  </a:ext>
                </a:extLst>
              </p:cNvPr>
              <p:cNvSpPr txBox="1"/>
              <p:nvPr/>
            </p:nvSpPr>
            <p:spPr>
              <a:xfrm>
                <a:off x="6566108" y="1853081"/>
                <a:ext cx="2498631" cy="581891"/>
              </a:xfrm>
              <a:prstGeom prst="rect">
                <a:avLst/>
              </a:prstGeom>
              <a:noFill/>
            </p:spPr>
            <p:txBody>
              <a:bodyPr wrap="square">
                <a:spAutoFit/>
              </a:bodyPr>
              <a:lstStyle/>
              <a:p>
                <a:r>
                  <a:rPr kumimoji="1" lang="ja-JP" altLang="en-US" sz="2000" b="0" dirty="0"/>
                  <a:t>（ただし、</a:t>
                </a:r>
                <a14:m>
                  <m:oMath xmlns:m="http://schemas.openxmlformats.org/officeDocument/2006/math">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𝜆</m:t>
                        </m:r>
                      </m:num>
                      <m:den>
                        <m:r>
                          <a:rPr kumimoji="1" lang="en-US" altLang="ja-JP" sz="2000" b="0" i="1" smtClean="0">
                            <a:latin typeface="Cambria Math" panose="02040503050406030204" pitchFamily="18" charset="0"/>
                          </a:rPr>
                          <m:t>𝜉</m:t>
                        </m:r>
                      </m:den>
                    </m:f>
                    <m:r>
                      <a:rPr kumimoji="1" lang="en-US" altLang="ja-JP" sz="2000" b="0" i="1" smtClean="0">
                        <a:latin typeface="Cambria Math" panose="02040503050406030204" pitchFamily="18" charset="0"/>
                      </a:rPr>
                      <m:t>≫1</m:t>
                    </m:r>
                  </m:oMath>
                </a14:m>
                <a:r>
                  <a:rPr lang="ja-JP" altLang="en-US" sz="2000" dirty="0"/>
                  <a:t>）</a:t>
                </a:r>
              </a:p>
            </p:txBody>
          </p:sp>
        </mc:Choice>
        <mc:Fallback xmlns="">
          <p:sp>
            <p:nvSpPr>
              <p:cNvPr id="11" name="テキスト ボックス 10">
                <a:extLst>
                  <a:ext uri="{FF2B5EF4-FFF2-40B4-BE49-F238E27FC236}">
                    <a16:creationId xmlns:a16="http://schemas.microsoft.com/office/drawing/2014/main" id="{31F189D6-4CFD-09F6-A0D8-0BBAC52523C7}"/>
                  </a:ext>
                </a:extLst>
              </p:cNvPr>
              <p:cNvSpPr txBox="1">
                <a:spLocks noRot="1" noChangeAspect="1" noMove="1" noResize="1" noEditPoints="1" noAdjustHandles="1" noChangeArrowheads="1" noChangeShapeType="1" noTextEdit="1"/>
              </p:cNvSpPr>
              <p:nvPr/>
            </p:nvSpPr>
            <p:spPr>
              <a:xfrm>
                <a:off x="6566108" y="1853081"/>
                <a:ext cx="2498631" cy="581891"/>
              </a:xfrm>
              <a:prstGeom prst="rect">
                <a:avLst/>
              </a:prstGeom>
              <a:blipFill>
                <a:blip r:embed="rId5"/>
                <a:stretch>
                  <a:fillRect l="-2439" b="-2105"/>
                </a:stretch>
              </a:blipFill>
            </p:spPr>
            <p:txBody>
              <a:bodyPr/>
              <a:lstStyle/>
              <a:p>
                <a:r>
                  <a:rPr lang="ja-JP" altLang="en-US">
                    <a:noFill/>
                  </a:rPr>
                  <a:t> </a:t>
                </a:r>
              </a:p>
            </p:txBody>
          </p:sp>
        </mc:Fallback>
      </mc:AlternateContent>
      <p:sp>
        <p:nvSpPr>
          <p:cNvPr id="12" name="左中かっこ 11">
            <a:extLst>
              <a:ext uri="{FF2B5EF4-FFF2-40B4-BE49-F238E27FC236}">
                <a16:creationId xmlns:a16="http://schemas.microsoft.com/office/drawing/2014/main" id="{C263FF04-5D42-01EF-F512-EF9E02E0F02D}"/>
              </a:ext>
            </a:extLst>
          </p:cNvPr>
          <p:cNvSpPr/>
          <p:nvPr/>
        </p:nvSpPr>
        <p:spPr>
          <a:xfrm>
            <a:off x="3955478" y="3117173"/>
            <a:ext cx="477376" cy="1915204"/>
          </a:xfrm>
          <a:prstGeom prst="leftBrace">
            <a:avLst>
              <a:gd name="adj1" fmla="val 24989"/>
              <a:gd name="adj2" fmla="val 33393"/>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605457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E95F4BC-7637-7967-6C37-74A7380C8E90}"/>
              </a:ext>
            </a:extLst>
          </p:cNvPr>
          <p:cNvSpPr txBox="1"/>
          <p:nvPr/>
        </p:nvSpPr>
        <p:spPr>
          <a:xfrm>
            <a:off x="2987617" y="2967335"/>
            <a:ext cx="6216766" cy="923330"/>
          </a:xfrm>
          <a:prstGeom prst="rect">
            <a:avLst/>
          </a:prstGeom>
          <a:noFill/>
          <a:ln>
            <a:solidFill>
              <a:schemeClr val="tx1"/>
            </a:solidFill>
          </a:ln>
        </p:spPr>
        <p:txBody>
          <a:bodyPr wrap="none" rtlCol="0">
            <a:spAutoFit/>
          </a:bodyPr>
          <a:lstStyle/>
          <a:p>
            <a:r>
              <a:rPr kumimoji="1" lang="en-US" altLang="ja-JP" sz="5400" b="1" dirty="0"/>
              <a:t>2.1 </a:t>
            </a:r>
            <a:r>
              <a:rPr kumimoji="1" lang="ja-JP" altLang="en-US" sz="5400" b="1" dirty="0"/>
              <a:t>超伝導加速空洞</a:t>
            </a:r>
          </a:p>
        </p:txBody>
      </p:sp>
      <p:sp>
        <p:nvSpPr>
          <p:cNvPr id="3" name="テキスト ボックス 2">
            <a:extLst>
              <a:ext uri="{FF2B5EF4-FFF2-40B4-BE49-F238E27FC236}">
                <a16:creationId xmlns:a16="http://schemas.microsoft.com/office/drawing/2014/main" id="{5CBF62AE-0A14-CEA3-A0AB-A227F9D1FCB0}"/>
              </a:ext>
            </a:extLst>
          </p:cNvPr>
          <p:cNvSpPr txBox="1"/>
          <p:nvPr/>
        </p:nvSpPr>
        <p:spPr>
          <a:xfrm>
            <a:off x="-1428549" y="914113"/>
            <a:ext cx="1220206" cy="369332"/>
          </a:xfrm>
          <a:prstGeom prst="rect">
            <a:avLst/>
          </a:prstGeom>
          <a:noFill/>
        </p:spPr>
        <p:txBody>
          <a:bodyPr wrap="none" rtlCol="0">
            <a:spAutoFit/>
          </a:bodyPr>
          <a:lstStyle/>
          <a:p>
            <a:r>
              <a:rPr kumimoji="1" lang="en-US" altLang="ja-JP" dirty="0"/>
              <a:t>2.1: 5-6</a:t>
            </a:r>
            <a:r>
              <a:rPr kumimoji="1" lang="ja-JP" altLang="en-US" dirty="0"/>
              <a:t>分</a:t>
            </a:r>
          </a:p>
        </p:txBody>
      </p:sp>
      <p:sp>
        <p:nvSpPr>
          <p:cNvPr id="4" name="テキスト ボックス 3">
            <a:extLst>
              <a:ext uri="{FF2B5EF4-FFF2-40B4-BE49-F238E27FC236}">
                <a16:creationId xmlns:a16="http://schemas.microsoft.com/office/drawing/2014/main" id="{3CF734C3-10FB-2B6C-C988-C607EC7D773A}"/>
              </a:ext>
            </a:extLst>
          </p:cNvPr>
          <p:cNvSpPr txBox="1"/>
          <p:nvPr/>
        </p:nvSpPr>
        <p:spPr>
          <a:xfrm>
            <a:off x="-1011768" y="294368"/>
            <a:ext cx="803425" cy="369332"/>
          </a:xfrm>
          <a:prstGeom prst="rect">
            <a:avLst/>
          </a:prstGeom>
          <a:noFill/>
        </p:spPr>
        <p:txBody>
          <a:bodyPr wrap="none" rtlCol="0">
            <a:spAutoFit/>
          </a:bodyPr>
          <a:lstStyle/>
          <a:p>
            <a:r>
              <a:rPr kumimoji="1" lang="en-US" altLang="ja-JP" dirty="0"/>
              <a:t>1: 5</a:t>
            </a:r>
            <a:r>
              <a:rPr kumimoji="1" lang="ja-JP" altLang="en-US" dirty="0"/>
              <a:t>分</a:t>
            </a:r>
          </a:p>
        </p:txBody>
      </p:sp>
    </p:spTree>
    <p:extLst>
      <p:ext uri="{BB962C8B-B14F-4D97-AF65-F5344CB8AC3E}">
        <p14:creationId xmlns:p14="http://schemas.microsoft.com/office/powerpoint/2010/main" val="6672793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A6D177C-BC55-0658-DBC6-3A1AE01B1EF5}"/>
              </a:ext>
            </a:extLst>
          </p:cNvPr>
          <p:cNvSpPr txBox="1"/>
          <p:nvPr/>
        </p:nvSpPr>
        <p:spPr>
          <a:xfrm>
            <a:off x="76272" y="663240"/>
            <a:ext cx="2552302" cy="707886"/>
          </a:xfrm>
          <a:prstGeom prst="rect">
            <a:avLst/>
          </a:prstGeom>
          <a:noFill/>
          <a:ln w="25400">
            <a:solidFill>
              <a:schemeClr val="tx1"/>
            </a:solidFill>
          </a:ln>
        </p:spPr>
        <p:txBody>
          <a:bodyPr wrap="none" rtlCol="0">
            <a:spAutoFit/>
          </a:bodyPr>
          <a:lstStyle/>
          <a:p>
            <a:r>
              <a:rPr kumimoji="1" lang="ja-JP" altLang="en-US" sz="4000" dirty="0"/>
              <a:t>問題</a:t>
            </a:r>
            <a:r>
              <a:rPr lang="en-US" altLang="ja-JP" sz="4000" dirty="0"/>
              <a:t>6</a:t>
            </a:r>
            <a:r>
              <a:rPr kumimoji="1" lang="en-US" altLang="ja-JP" sz="4000" dirty="0"/>
              <a:t> (</a:t>
            </a:r>
            <a:r>
              <a:rPr kumimoji="1" lang="ja-JP" altLang="en-US" sz="4000" dirty="0"/>
              <a:t>解</a:t>
            </a:r>
            <a:r>
              <a:rPr kumimoji="1" lang="en-US" altLang="ja-JP" sz="4000" dirty="0"/>
              <a:t>)</a:t>
            </a:r>
            <a:endParaRPr kumimoji="1" lang="ja-JP" altLang="en-US" sz="4000"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EB20814-DA20-0DF6-1A54-70ECA8E16C72}"/>
                  </a:ext>
                </a:extLst>
              </p:cNvPr>
              <p:cNvSpPr txBox="1"/>
              <p:nvPr/>
            </p:nvSpPr>
            <p:spPr>
              <a:xfrm>
                <a:off x="25724" y="41659"/>
                <a:ext cx="2950940" cy="400110"/>
              </a:xfrm>
              <a:prstGeom prst="rect">
                <a:avLst/>
              </a:prstGeom>
              <a:noFill/>
              <a:ln>
                <a:solidFill>
                  <a:schemeClr val="tx1"/>
                </a:solidFill>
              </a:ln>
            </p:spPr>
            <p:txBody>
              <a:bodyPr wrap="square">
                <a:spAutoFit/>
              </a:bodyPr>
              <a:lstStyle/>
              <a:p>
                <a:pPr algn="ctr"/>
                <a:r>
                  <a:rPr lang="en-US" altLang="ja-JP" sz="2000" b="1" dirty="0"/>
                  <a:t>3.5 </a:t>
                </a:r>
                <a:r>
                  <a:rPr lang="ja-JP" altLang="en-US" sz="2000" b="1" dirty="0"/>
                  <a:t>下部臨界磁場 </a:t>
                </a:r>
                <a14:m>
                  <m:oMath xmlns:m="http://schemas.openxmlformats.org/officeDocument/2006/math">
                    <m:sSub>
                      <m:sSubPr>
                        <m:ctrlPr>
                          <a:rPr lang="en-US" altLang="ja-JP" sz="2000" b="1" i="1" smtClean="0">
                            <a:latin typeface="Cambria Math" panose="02040503050406030204" pitchFamily="18" charset="0"/>
                          </a:rPr>
                        </m:ctrlPr>
                      </m:sSubPr>
                      <m:e>
                        <m:r>
                          <a:rPr lang="en-US" altLang="ja-JP" sz="2000" b="1" i="1" smtClean="0">
                            <a:latin typeface="Cambria Math" panose="02040503050406030204" pitchFamily="18" charset="0"/>
                          </a:rPr>
                          <m:t>𝑩</m:t>
                        </m:r>
                      </m:e>
                      <m:sub>
                        <m:r>
                          <a:rPr lang="en-US" altLang="ja-JP" sz="2000" b="1" i="1" smtClean="0">
                            <a:latin typeface="Cambria Math" panose="02040503050406030204" pitchFamily="18" charset="0"/>
                          </a:rPr>
                          <m:t>𝒄</m:t>
                        </m:r>
                        <m:r>
                          <a:rPr lang="en-US" altLang="ja-JP" sz="2000" b="1" i="1" smtClean="0">
                            <a:latin typeface="Cambria Math" panose="02040503050406030204" pitchFamily="18" charset="0"/>
                          </a:rPr>
                          <m:t>𝟏</m:t>
                        </m:r>
                      </m:sub>
                    </m:sSub>
                  </m:oMath>
                </a14:m>
                <a:endParaRPr kumimoji="1" lang="en-US" altLang="ja-JP" sz="2000" b="1" dirty="0"/>
              </a:p>
            </p:txBody>
          </p:sp>
        </mc:Choice>
        <mc:Fallback xmlns="">
          <p:sp>
            <p:nvSpPr>
              <p:cNvPr id="3" name="テキスト ボックス 2">
                <a:extLst>
                  <a:ext uri="{FF2B5EF4-FFF2-40B4-BE49-F238E27FC236}">
                    <a16:creationId xmlns:a16="http://schemas.microsoft.com/office/drawing/2014/main" id="{6EB20814-DA20-0DF6-1A54-70ECA8E16C72}"/>
                  </a:ext>
                </a:extLst>
              </p:cNvPr>
              <p:cNvSpPr txBox="1">
                <a:spLocks noRot="1" noChangeAspect="1" noMove="1" noResize="1" noEditPoints="1" noAdjustHandles="1" noChangeArrowheads="1" noChangeShapeType="1" noTextEdit="1"/>
              </p:cNvSpPr>
              <p:nvPr/>
            </p:nvSpPr>
            <p:spPr>
              <a:xfrm>
                <a:off x="25724" y="41659"/>
                <a:ext cx="2950940" cy="400110"/>
              </a:xfrm>
              <a:prstGeom prst="rect">
                <a:avLst/>
              </a:prstGeom>
              <a:blipFill>
                <a:blip r:embed="rId2"/>
                <a:stretch>
                  <a:fillRect t="-5970" b="-26866"/>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02B7010-F879-4A92-5083-8768457E788E}"/>
                  </a:ext>
                </a:extLst>
              </p:cNvPr>
              <p:cNvSpPr txBox="1"/>
              <p:nvPr/>
            </p:nvSpPr>
            <p:spPr>
              <a:xfrm>
                <a:off x="4418553" y="942019"/>
                <a:ext cx="419358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𝐵</m:t>
                          </m:r>
                        </m:e>
                        <m:sub>
                          <m:r>
                            <a:rPr kumimoji="1" lang="en-US" altLang="ja-JP" sz="3200" b="0" i="1" smtClean="0">
                              <a:latin typeface="Cambria Math" panose="02040503050406030204" pitchFamily="18" charset="0"/>
                            </a:rPr>
                            <m:t>𝑐</m:t>
                          </m:r>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≃0.05 </m:t>
                      </m:r>
                      <m:r>
                        <m:rPr>
                          <m:sty m:val="p"/>
                        </m:rPr>
                        <a:rPr kumimoji="1" lang="en-US" altLang="ja-JP" sz="3200" b="0" i="0" smtClean="0">
                          <a:latin typeface="Cambria Math" panose="02040503050406030204" pitchFamily="18" charset="0"/>
                        </a:rPr>
                        <m:t>T</m:t>
                      </m:r>
                      <m:r>
                        <a:rPr kumimoji="1" lang="en-US" altLang="ja-JP" sz="3200" b="0" i="1" smtClean="0">
                          <a:latin typeface="Cambria Math" panose="02040503050406030204" pitchFamily="18" charset="0"/>
                        </a:rPr>
                        <m:t>=50 </m:t>
                      </m:r>
                      <m:r>
                        <m:rPr>
                          <m:sty m:val="p"/>
                        </m:rPr>
                        <a:rPr kumimoji="1" lang="en-US" altLang="ja-JP" sz="3200" b="0" i="0" smtClean="0">
                          <a:latin typeface="Cambria Math" panose="02040503050406030204" pitchFamily="18" charset="0"/>
                        </a:rPr>
                        <m:t>mT</m:t>
                      </m:r>
                    </m:oMath>
                  </m:oMathPara>
                </a14:m>
                <a:endParaRPr kumimoji="1" lang="ja-JP" altLang="en-US" sz="3200" dirty="0"/>
              </a:p>
            </p:txBody>
          </p:sp>
        </mc:Choice>
        <mc:Fallback xmlns="">
          <p:sp>
            <p:nvSpPr>
              <p:cNvPr id="4" name="テキスト ボックス 3">
                <a:extLst>
                  <a:ext uri="{FF2B5EF4-FFF2-40B4-BE49-F238E27FC236}">
                    <a16:creationId xmlns:a16="http://schemas.microsoft.com/office/drawing/2014/main" id="{D02B7010-F879-4A92-5083-8768457E788E}"/>
                  </a:ext>
                </a:extLst>
              </p:cNvPr>
              <p:cNvSpPr txBox="1">
                <a:spLocks noRot="1" noChangeAspect="1" noMove="1" noResize="1" noEditPoints="1" noAdjustHandles="1" noChangeArrowheads="1" noChangeShapeType="1" noTextEdit="1"/>
              </p:cNvSpPr>
              <p:nvPr/>
            </p:nvSpPr>
            <p:spPr>
              <a:xfrm>
                <a:off x="4418553" y="942019"/>
                <a:ext cx="4193584" cy="584775"/>
              </a:xfrm>
              <a:prstGeom prst="rect">
                <a:avLst/>
              </a:prstGeom>
              <a:blipFill>
                <a:blip r:embed="rId3"/>
                <a:stretch>
                  <a:fillRect/>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F34FE7D8-B66D-66D1-8960-E4544630E5AB}"/>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00478" y="2649191"/>
            <a:ext cx="6094905" cy="2587459"/>
          </a:xfrm>
          <a:prstGeom prst="rect">
            <a:avLst/>
          </a:prstGeom>
        </p:spPr>
      </p:pic>
      <p:sp>
        <p:nvSpPr>
          <p:cNvPr id="6" name="正方形/長方形 5">
            <a:extLst>
              <a:ext uri="{FF2B5EF4-FFF2-40B4-BE49-F238E27FC236}">
                <a16:creationId xmlns:a16="http://schemas.microsoft.com/office/drawing/2014/main" id="{56815BC2-7AB4-0253-40F5-37E75BED395F}"/>
              </a:ext>
            </a:extLst>
          </p:cNvPr>
          <p:cNvSpPr/>
          <p:nvPr/>
        </p:nvSpPr>
        <p:spPr>
          <a:xfrm>
            <a:off x="1282494" y="3962798"/>
            <a:ext cx="562535" cy="240183"/>
          </a:xfrm>
          <a:prstGeom prst="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AC75D931-CB43-27BA-48A0-5224C771901E}"/>
                  </a:ext>
                </a:extLst>
              </p:cNvPr>
              <p:cNvSpPr txBox="1"/>
              <p:nvPr/>
            </p:nvSpPr>
            <p:spPr>
              <a:xfrm>
                <a:off x="2760969" y="557298"/>
                <a:ext cx="9034791" cy="1938992"/>
              </a:xfrm>
              <a:prstGeom prst="rect">
                <a:avLst/>
              </a:prstGeom>
              <a:noFill/>
            </p:spPr>
            <p:txBody>
              <a:bodyPr wrap="square" rtlCol="0">
                <a:spAutoFit/>
              </a:bodyPr>
              <a:lstStyle/>
              <a:p>
                <a:r>
                  <a:rPr kumimoji="1" lang="ja-JP" altLang="en-US" sz="2400" dirty="0"/>
                  <a:t>数値を代入すると</a:t>
                </a:r>
                <a:endParaRPr kumimoji="1" lang="en-US" altLang="ja-JP" sz="2400" dirty="0"/>
              </a:p>
              <a:p>
                <a:endParaRPr lang="en-US" altLang="ja-JP" sz="2400" dirty="0"/>
              </a:p>
              <a:p>
                <a:endParaRPr lang="en-US" altLang="ja-JP" sz="2400" dirty="0"/>
              </a:p>
              <a:p>
                <a:r>
                  <a:rPr kumimoji="1" lang="ja-JP" altLang="en-US" sz="2400" dirty="0"/>
                  <a:t>が得られる。</a:t>
                </a:r>
                <a:r>
                  <a:rPr kumimoji="1" lang="ja-JP" altLang="en-US" sz="2400" b="1" dirty="0"/>
                  <a:t>ただし、不純物の量によって</a:t>
                </a:r>
                <a14:m>
                  <m:oMath xmlns:m="http://schemas.openxmlformats.org/officeDocument/2006/math">
                    <m:r>
                      <a:rPr kumimoji="1" lang="en-US" altLang="ja-JP" sz="2400" b="1" i="1" smtClean="0">
                        <a:latin typeface="Cambria Math" panose="02040503050406030204" pitchFamily="18" charset="0"/>
                      </a:rPr>
                      <m:t>𝝀</m:t>
                    </m:r>
                  </m:oMath>
                </a14:m>
                <a:r>
                  <a:rPr kumimoji="1" lang="ja-JP" altLang="en-US" sz="2400" b="1" dirty="0"/>
                  <a:t>や</a:t>
                </a:r>
                <a14:m>
                  <m:oMath xmlns:m="http://schemas.openxmlformats.org/officeDocument/2006/math">
                    <m:r>
                      <a:rPr lang="en-US" altLang="ja-JP" sz="2400" b="1" i="1">
                        <a:latin typeface="Cambria Math" panose="02040503050406030204" pitchFamily="18" charset="0"/>
                      </a:rPr>
                      <m:t>𝝃</m:t>
                    </m:r>
                  </m:oMath>
                </a14:m>
                <a:r>
                  <a:rPr kumimoji="1" lang="ja-JP" altLang="en-US" sz="2400" b="1" dirty="0"/>
                  <a:t>は変化するので、</a:t>
                </a:r>
                <a14:m>
                  <m:oMath xmlns:m="http://schemas.openxmlformats.org/officeDocument/2006/math">
                    <m:sSub>
                      <m:sSubPr>
                        <m:ctrlPr>
                          <a:rPr kumimoji="1" lang="en-US" altLang="ja-JP" sz="2400" b="1" i="1" smtClean="0">
                            <a:latin typeface="Cambria Math" panose="02040503050406030204" pitchFamily="18" charset="0"/>
                          </a:rPr>
                        </m:ctrlPr>
                      </m:sSubPr>
                      <m:e>
                        <m:r>
                          <a:rPr kumimoji="1" lang="en-US" altLang="ja-JP" sz="2400" b="1" i="1" smtClean="0">
                            <a:latin typeface="Cambria Math" panose="02040503050406030204" pitchFamily="18" charset="0"/>
                          </a:rPr>
                          <m:t>𝑩</m:t>
                        </m:r>
                      </m:e>
                      <m:sub>
                        <m:r>
                          <a:rPr kumimoji="1" lang="en-US" altLang="ja-JP" sz="2400" b="1" i="1" smtClean="0">
                            <a:latin typeface="Cambria Math" panose="02040503050406030204" pitchFamily="18" charset="0"/>
                          </a:rPr>
                          <m:t>𝒄</m:t>
                        </m:r>
                        <m:r>
                          <a:rPr kumimoji="1" lang="en-US" altLang="ja-JP" sz="2400" b="1" i="1" smtClean="0">
                            <a:latin typeface="Cambria Math" panose="02040503050406030204" pitchFamily="18" charset="0"/>
                          </a:rPr>
                          <m:t>𝟏</m:t>
                        </m:r>
                      </m:sub>
                    </m:sSub>
                  </m:oMath>
                </a14:m>
                <a:r>
                  <a:rPr kumimoji="1" lang="ja-JP" altLang="en-US" sz="2400" b="1" dirty="0"/>
                  <a:t>も変化する</a:t>
                </a:r>
                <a:r>
                  <a:rPr kumimoji="1" lang="ja-JP" altLang="en-US" sz="2400" dirty="0"/>
                  <a:t>。</a:t>
                </a:r>
              </a:p>
            </p:txBody>
          </p:sp>
        </mc:Choice>
        <mc:Fallback xmlns="">
          <p:sp>
            <p:nvSpPr>
              <p:cNvPr id="7" name="テキスト ボックス 6">
                <a:extLst>
                  <a:ext uri="{FF2B5EF4-FFF2-40B4-BE49-F238E27FC236}">
                    <a16:creationId xmlns:a16="http://schemas.microsoft.com/office/drawing/2014/main" id="{AC75D931-CB43-27BA-48A0-5224C771901E}"/>
                  </a:ext>
                </a:extLst>
              </p:cNvPr>
              <p:cNvSpPr txBox="1">
                <a:spLocks noRot="1" noChangeAspect="1" noMove="1" noResize="1" noEditPoints="1" noAdjustHandles="1" noChangeArrowheads="1" noChangeShapeType="1" noTextEdit="1"/>
              </p:cNvSpPr>
              <p:nvPr/>
            </p:nvSpPr>
            <p:spPr>
              <a:xfrm>
                <a:off x="2760969" y="557298"/>
                <a:ext cx="9034791" cy="1938992"/>
              </a:xfrm>
              <a:prstGeom prst="rect">
                <a:avLst/>
              </a:prstGeom>
              <a:blipFill>
                <a:blip r:embed="rId5"/>
                <a:stretch>
                  <a:fillRect l="-1080" t="-2516" r="-4386" b="-6289"/>
                </a:stretch>
              </a:blipFill>
            </p:spPr>
            <p:txBody>
              <a:bodyPr/>
              <a:lstStyle/>
              <a:p>
                <a:r>
                  <a:rPr lang="ja-JP" altLang="en-US">
                    <a:noFill/>
                  </a:rPr>
                  <a:t> </a:t>
                </a:r>
              </a:p>
            </p:txBody>
          </p:sp>
        </mc:Fallback>
      </mc:AlternateContent>
      <p:sp>
        <p:nvSpPr>
          <p:cNvPr id="8" name="正方形/長方形 7">
            <a:extLst>
              <a:ext uri="{FF2B5EF4-FFF2-40B4-BE49-F238E27FC236}">
                <a16:creationId xmlns:a16="http://schemas.microsoft.com/office/drawing/2014/main" id="{23F816FE-CC48-8B3F-8F9E-976595CF6285}"/>
              </a:ext>
            </a:extLst>
          </p:cNvPr>
          <p:cNvSpPr/>
          <p:nvPr/>
        </p:nvSpPr>
        <p:spPr>
          <a:xfrm>
            <a:off x="3856018" y="3962798"/>
            <a:ext cx="562535" cy="240183"/>
          </a:xfrm>
          <a:prstGeom prst="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1F2B939-F82A-8B38-7D82-2A06AB6D034F}"/>
                  </a:ext>
                </a:extLst>
              </p:cNvPr>
              <p:cNvSpPr txBox="1"/>
              <p:nvPr/>
            </p:nvSpPr>
            <p:spPr>
              <a:xfrm>
                <a:off x="8311676" y="3298058"/>
                <a:ext cx="3262432" cy="1569660"/>
              </a:xfrm>
              <a:prstGeom prst="rect">
                <a:avLst/>
              </a:prstGeom>
              <a:noFill/>
            </p:spPr>
            <p:txBody>
              <a:bodyPr wrap="none" rtlCol="0">
                <a:spAutoFit/>
              </a:bodyPr>
              <a:lstStyle/>
              <a:p>
                <a:r>
                  <a:rPr kumimoji="1" lang="ja-JP" altLang="en-US" sz="2400" dirty="0"/>
                  <a:t>他の材料は、例えば、</a:t>
                </a:r>
                <a:endParaRPr kumimoji="1" lang="en-US" altLang="ja-JP" sz="2400" dirty="0"/>
              </a:p>
              <a:p>
                <a:pPr marL="342900" indent="-342900">
                  <a:buFont typeface="Wingdings" panose="05000000000000000000" pitchFamily="2" charset="2"/>
                  <a:buChar char="l"/>
                </a:pPr>
                <a:r>
                  <a:rPr lang="en-US" altLang="ja-JP" sz="2400" dirty="0"/>
                  <a:t>Nb: </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𝐵</m:t>
                        </m:r>
                      </m:e>
                      <m:sub>
                        <m:r>
                          <a:rPr kumimoji="1" lang="en-US" altLang="ja-JP" sz="2400" b="0" i="1" smtClean="0">
                            <a:latin typeface="Cambria Math" panose="02040503050406030204" pitchFamily="18" charset="0"/>
                          </a:rPr>
                          <m:t>𝑐</m:t>
                        </m:r>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≃180</m:t>
                    </m:r>
                    <m:r>
                      <m:rPr>
                        <m:sty m:val="p"/>
                      </m:rPr>
                      <a:rPr kumimoji="1" lang="en-US" altLang="ja-JP" sz="2400" b="0" i="0" smtClean="0">
                        <a:latin typeface="Cambria Math" panose="02040503050406030204" pitchFamily="18" charset="0"/>
                      </a:rPr>
                      <m:t>mT</m:t>
                    </m:r>
                  </m:oMath>
                </a14:m>
                <a:endParaRPr kumimoji="1" lang="en-US" altLang="ja-JP" sz="2400" dirty="0"/>
              </a:p>
              <a:p>
                <a:pPr marL="342900" indent="-342900">
                  <a:buFont typeface="Wingdings" panose="05000000000000000000" pitchFamily="2" charset="2"/>
                  <a:buChar char="l"/>
                </a:pPr>
                <a:r>
                  <a:rPr lang="en-US" altLang="ja-JP" sz="2400" dirty="0" err="1"/>
                  <a:t>NbN</a:t>
                </a:r>
                <a:r>
                  <a:rPr lang="en-US" altLang="ja-JP" sz="2400" dirty="0"/>
                  <a:t>: </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𝐵</m:t>
                        </m:r>
                      </m:e>
                      <m:sub>
                        <m:r>
                          <a:rPr kumimoji="1" lang="en-US" altLang="ja-JP" sz="2400" b="0" i="1" smtClean="0">
                            <a:latin typeface="Cambria Math" panose="02040503050406030204" pitchFamily="18" charset="0"/>
                          </a:rPr>
                          <m:t>𝑐</m:t>
                        </m:r>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≃20</m:t>
                    </m:r>
                    <m:r>
                      <m:rPr>
                        <m:sty m:val="p"/>
                      </m:rPr>
                      <a:rPr kumimoji="1" lang="en-US" altLang="ja-JP" sz="2400" b="0" i="0" smtClean="0">
                        <a:latin typeface="Cambria Math" panose="02040503050406030204" pitchFamily="18" charset="0"/>
                      </a:rPr>
                      <m:t>mT</m:t>
                    </m:r>
                  </m:oMath>
                </a14:m>
                <a:endParaRPr kumimoji="1" lang="ja-JP" altLang="en-US" sz="2400" dirty="0"/>
              </a:p>
              <a:p>
                <a:r>
                  <a:rPr kumimoji="1" lang="ja-JP" altLang="en-US" sz="2400" dirty="0"/>
                  <a:t>など。</a:t>
                </a:r>
              </a:p>
            </p:txBody>
          </p:sp>
        </mc:Choice>
        <mc:Fallback xmlns="">
          <p:sp>
            <p:nvSpPr>
              <p:cNvPr id="11" name="テキスト ボックス 10">
                <a:extLst>
                  <a:ext uri="{FF2B5EF4-FFF2-40B4-BE49-F238E27FC236}">
                    <a16:creationId xmlns:a16="http://schemas.microsoft.com/office/drawing/2014/main" id="{C1F2B939-F82A-8B38-7D82-2A06AB6D034F}"/>
                  </a:ext>
                </a:extLst>
              </p:cNvPr>
              <p:cNvSpPr txBox="1">
                <a:spLocks noRot="1" noChangeAspect="1" noMove="1" noResize="1" noEditPoints="1" noAdjustHandles="1" noChangeArrowheads="1" noChangeShapeType="1" noTextEdit="1"/>
              </p:cNvSpPr>
              <p:nvPr/>
            </p:nvSpPr>
            <p:spPr>
              <a:xfrm>
                <a:off x="8311676" y="3298058"/>
                <a:ext cx="3262432" cy="1569660"/>
              </a:xfrm>
              <a:prstGeom prst="rect">
                <a:avLst/>
              </a:prstGeom>
              <a:blipFill>
                <a:blip r:embed="rId6"/>
                <a:stretch>
                  <a:fillRect l="-2799" t="-3101" r="-1866" b="-77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0913C2C5-84EB-A720-B30F-BB35A66AA26D}"/>
                  </a:ext>
                </a:extLst>
              </p:cNvPr>
              <p:cNvSpPr txBox="1"/>
              <p:nvPr/>
            </p:nvSpPr>
            <p:spPr>
              <a:xfrm>
                <a:off x="1" y="5373394"/>
                <a:ext cx="12192000" cy="1384995"/>
              </a:xfrm>
              <a:prstGeom prst="rect">
                <a:avLst/>
              </a:prstGeom>
              <a:noFill/>
            </p:spPr>
            <p:txBody>
              <a:bodyPr wrap="square" rtlCol="0">
                <a:spAutoFit/>
              </a:bodyPr>
              <a:lstStyle/>
              <a:p>
                <a:r>
                  <a:rPr kumimoji="1" lang="ja-JP" altLang="en-US" sz="2800" b="1" dirty="0">
                    <a:solidFill>
                      <a:srgbClr val="FF0000"/>
                    </a:solidFill>
                  </a:rPr>
                  <a:t>注意</a:t>
                </a:r>
                <a:r>
                  <a:rPr kumimoji="1" lang="ja-JP" altLang="en-US" sz="2800" dirty="0"/>
                  <a:t>：上で用いた公式は</a:t>
                </a:r>
                <a14:m>
                  <m:oMath xmlns:m="http://schemas.openxmlformats.org/officeDocument/2006/math">
                    <m:r>
                      <a:rPr kumimoji="1" lang="en-US" altLang="ja-JP" sz="2800" b="0" i="1" smtClean="0">
                        <a:latin typeface="Cambria Math" panose="02040503050406030204" pitchFamily="18" charset="0"/>
                      </a:rPr>
                      <m:t>𝜆</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𝜉</m:t>
                    </m:r>
                    <m:r>
                      <a:rPr lang="ja-JP" altLang="en-US" sz="2800" i="1">
                        <a:latin typeface="Cambria Math" panose="02040503050406030204" pitchFamily="18" charset="0"/>
                      </a:rPr>
                      <m:t>でないと</m:t>
                    </m:r>
                  </m:oMath>
                </a14:m>
                <a:r>
                  <a:rPr kumimoji="1" lang="ja-JP" altLang="en-US" sz="2800" dirty="0"/>
                  <a:t>使えないので、</a:t>
                </a:r>
                <a:r>
                  <a:rPr kumimoji="1" lang="ja-JP" altLang="en-US" sz="2800" b="1" dirty="0">
                    <a:solidFill>
                      <a:srgbClr val="FF0000"/>
                    </a:solidFill>
                  </a:rPr>
                  <a:t>同じ公式は高純度ニオブには適用できない</a:t>
                </a:r>
                <a:r>
                  <a:rPr kumimoji="1" lang="ja-JP" altLang="en-US" sz="2800" dirty="0">
                    <a:solidFill>
                      <a:schemeClr val="tx1"/>
                    </a:solidFill>
                  </a:rPr>
                  <a:t>（ただし不純物を多く含む場合は</a:t>
                </a:r>
                <a14:m>
                  <m:oMath xmlns:m="http://schemas.openxmlformats.org/officeDocument/2006/math">
                    <m:r>
                      <a:rPr lang="en-US" altLang="ja-JP" sz="2800" b="0" i="1" smtClean="0">
                        <a:solidFill>
                          <a:schemeClr val="tx1"/>
                        </a:solidFill>
                        <a:latin typeface="Cambria Math" panose="02040503050406030204" pitchFamily="18" charset="0"/>
                      </a:rPr>
                      <m:t>𝜆</m:t>
                    </m:r>
                    <m:r>
                      <a:rPr lang="en-US" altLang="ja-JP" sz="2800" b="0" i="1" smtClean="0">
                        <a:solidFill>
                          <a:schemeClr val="tx1"/>
                        </a:solidFill>
                        <a:latin typeface="Cambria Math" panose="02040503050406030204" pitchFamily="18" charset="0"/>
                      </a:rPr>
                      <m:t>≫</m:t>
                    </m:r>
                    <m:r>
                      <a:rPr lang="en-US" altLang="ja-JP" sz="2800" b="0" i="1" smtClean="0">
                        <a:solidFill>
                          <a:schemeClr val="tx1"/>
                        </a:solidFill>
                        <a:latin typeface="Cambria Math" panose="02040503050406030204" pitchFamily="18" charset="0"/>
                      </a:rPr>
                      <m:t>𝜉</m:t>
                    </m:r>
                    <m:r>
                      <a:rPr lang="en-US" altLang="ja-JP" sz="2800" b="0" i="1" smtClean="0">
                        <a:solidFill>
                          <a:schemeClr val="tx1"/>
                        </a:solidFill>
                        <a:latin typeface="Cambria Math" panose="02040503050406030204" pitchFamily="18" charset="0"/>
                      </a:rPr>
                      <m:t> </m:t>
                    </m:r>
                  </m:oMath>
                </a14:m>
                <a:r>
                  <a:rPr kumimoji="1" lang="ja-JP" altLang="en-US" sz="2800" dirty="0">
                    <a:solidFill>
                      <a:schemeClr val="tx1"/>
                    </a:solidFill>
                  </a:rPr>
                  <a:t>となって適用できるようになる）。</a:t>
                </a:r>
                <a:endParaRPr kumimoji="1" lang="ja-JP" altLang="en-US" sz="2800" dirty="0">
                  <a:solidFill>
                    <a:srgbClr val="FF0000"/>
                  </a:solidFill>
                </a:endParaRPr>
              </a:p>
            </p:txBody>
          </p:sp>
        </mc:Choice>
        <mc:Fallback xmlns="">
          <p:sp>
            <p:nvSpPr>
              <p:cNvPr id="12" name="テキスト ボックス 11">
                <a:extLst>
                  <a:ext uri="{FF2B5EF4-FFF2-40B4-BE49-F238E27FC236}">
                    <a16:creationId xmlns:a16="http://schemas.microsoft.com/office/drawing/2014/main" id="{0913C2C5-84EB-A720-B30F-BB35A66AA26D}"/>
                  </a:ext>
                </a:extLst>
              </p:cNvPr>
              <p:cNvSpPr txBox="1">
                <a:spLocks noRot="1" noChangeAspect="1" noMove="1" noResize="1" noEditPoints="1" noAdjustHandles="1" noChangeArrowheads="1" noChangeShapeType="1" noTextEdit="1"/>
              </p:cNvSpPr>
              <p:nvPr/>
            </p:nvSpPr>
            <p:spPr>
              <a:xfrm>
                <a:off x="1" y="5373394"/>
                <a:ext cx="12192000" cy="1384995"/>
              </a:xfrm>
              <a:prstGeom prst="rect">
                <a:avLst/>
              </a:prstGeom>
              <a:blipFill>
                <a:blip r:embed="rId7"/>
                <a:stretch>
                  <a:fillRect l="-1000" t="-4386" r="-600" b="-1140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091204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F7BC046-047B-FACB-1D50-2A4920BCD742}"/>
              </a:ext>
            </a:extLst>
          </p:cNvPr>
          <p:cNvSpPr txBox="1"/>
          <p:nvPr/>
        </p:nvSpPr>
        <p:spPr>
          <a:xfrm>
            <a:off x="2766392" y="2884250"/>
            <a:ext cx="6659216" cy="923330"/>
          </a:xfrm>
          <a:prstGeom prst="rect">
            <a:avLst/>
          </a:prstGeom>
          <a:noFill/>
          <a:ln w="63500">
            <a:solidFill>
              <a:schemeClr val="tx1"/>
            </a:solidFill>
          </a:ln>
        </p:spPr>
        <p:txBody>
          <a:bodyPr wrap="square">
            <a:spAutoFit/>
          </a:bodyPr>
          <a:lstStyle/>
          <a:p>
            <a:pPr algn="ctr"/>
            <a:r>
              <a:rPr lang="en-US" altLang="ja-JP" sz="5400" b="1" dirty="0"/>
              <a:t>3.6 </a:t>
            </a:r>
            <a:r>
              <a:rPr lang="ja-JP" altLang="en-US" sz="5400" b="1" dirty="0"/>
              <a:t>対破壊電流密度</a:t>
            </a:r>
            <a:endParaRPr kumimoji="1" lang="en-US" altLang="ja-JP" sz="5400" b="1" dirty="0"/>
          </a:p>
        </p:txBody>
      </p:sp>
      <p:sp>
        <p:nvSpPr>
          <p:cNvPr id="3" name="テキスト ボックス 2">
            <a:extLst>
              <a:ext uri="{FF2B5EF4-FFF2-40B4-BE49-F238E27FC236}">
                <a16:creationId xmlns:a16="http://schemas.microsoft.com/office/drawing/2014/main" id="{57503BED-28B1-C7A0-D556-2C73A95A236F}"/>
              </a:ext>
            </a:extLst>
          </p:cNvPr>
          <p:cNvSpPr txBox="1"/>
          <p:nvPr/>
        </p:nvSpPr>
        <p:spPr>
          <a:xfrm>
            <a:off x="2385391" y="4084983"/>
            <a:ext cx="7109639" cy="707886"/>
          </a:xfrm>
          <a:prstGeom prst="rect">
            <a:avLst/>
          </a:prstGeom>
          <a:noFill/>
        </p:spPr>
        <p:txBody>
          <a:bodyPr wrap="none" rtlCol="0">
            <a:spAutoFit/>
          </a:bodyPr>
          <a:lstStyle/>
          <a:p>
            <a:r>
              <a:rPr kumimoji="1" lang="en-US" altLang="ja-JP" sz="2000" dirty="0">
                <a:solidFill>
                  <a:srgbClr val="FF0000"/>
                </a:solidFill>
              </a:rPr>
              <a:t>※</a:t>
            </a:r>
            <a:r>
              <a:rPr kumimoji="1" lang="ja-JP" altLang="en-US" sz="2000" dirty="0">
                <a:solidFill>
                  <a:srgbClr val="FF0000"/>
                </a:solidFill>
              </a:rPr>
              <a:t>空洞性能の限界を論ずる際に現れる</a:t>
            </a:r>
            <a:r>
              <a:rPr lang="ja-JP" altLang="en-US" sz="2000" dirty="0">
                <a:solidFill>
                  <a:srgbClr val="FF0000"/>
                </a:solidFill>
              </a:rPr>
              <a:t>過熱</a:t>
            </a:r>
            <a:r>
              <a:rPr kumimoji="1" lang="ja-JP" altLang="en-US" sz="2000" dirty="0">
                <a:solidFill>
                  <a:srgbClr val="FF0000"/>
                </a:solidFill>
              </a:rPr>
              <a:t>磁場の理解に必要</a:t>
            </a:r>
            <a:endParaRPr kumimoji="1" lang="en-US" altLang="ja-JP" sz="2000" dirty="0">
              <a:solidFill>
                <a:srgbClr val="FF0000"/>
              </a:solidFill>
            </a:endParaRPr>
          </a:p>
          <a:p>
            <a:r>
              <a:rPr lang="ja-JP" altLang="en-US" sz="2000" dirty="0">
                <a:solidFill>
                  <a:srgbClr val="FF0000"/>
                </a:solidFill>
              </a:rPr>
              <a:t>また、次章で行う積層薄膜についての計算にも現れる</a:t>
            </a:r>
            <a:endParaRPr kumimoji="1" lang="ja-JP" altLang="en-US" sz="2000" dirty="0">
              <a:solidFill>
                <a:srgbClr val="FF0000"/>
              </a:solidFill>
            </a:endParaRPr>
          </a:p>
        </p:txBody>
      </p:sp>
      <p:sp>
        <p:nvSpPr>
          <p:cNvPr id="4" name="テキスト ボックス 3">
            <a:extLst>
              <a:ext uri="{FF2B5EF4-FFF2-40B4-BE49-F238E27FC236}">
                <a16:creationId xmlns:a16="http://schemas.microsoft.com/office/drawing/2014/main" id="{AE0C6C6D-557F-6DDF-852F-97A42B39ACE9}"/>
              </a:ext>
            </a:extLst>
          </p:cNvPr>
          <p:cNvSpPr txBox="1"/>
          <p:nvPr/>
        </p:nvSpPr>
        <p:spPr>
          <a:xfrm>
            <a:off x="-1649893" y="1960920"/>
            <a:ext cx="1569660" cy="923330"/>
          </a:xfrm>
          <a:prstGeom prst="rect">
            <a:avLst/>
          </a:prstGeom>
          <a:noFill/>
        </p:spPr>
        <p:txBody>
          <a:bodyPr wrap="none" rtlCol="0">
            <a:spAutoFit/>
          </a:bodyPr>
          <a:lstStyle/>
          <a:p>
            <a:r>
              <a:rPr kumimoji="1" lang="en-US" altLang="ja-JP" dirty="0"/>
              <a:t>3.6: </a:t>
            </a:r>
          </a:p>
          <a:p>
            <a:r>
              <a:rPr kumimoji="1" lang="ja-JP" altLang="en-US" dirty="0"/>
              <a:t>問題あわせて</a:t>
            </a:r>
            <a:endParaRPr kumimoji="1" lang="en-US" altLang="ja-JP" dirty="0"/>
          </a:p>
          <a:p>
            <a:r>
              <a:rPr kumimoji="1" lang="en-US" altLang="ja-JP" dirty="0"/>
              <a:t>10</a:t>
            </a:r>
            <a:r>
              <a:rPr kumimoji="1" lang="ja-JP" altLang="en-US" dirty="0"/>
              <a:t>分くらい</a:t>
            </a:r>
          </a:p>
        </p:txBody>
      </p:sp>
      <p:sp>
        <p:nvSpPr>
          <p:cNvPr id="5" name="テキスト ボックス 4">
            <a:extLst>
              <a:ext uri="{FF2B5EF4-FFF2-40B4-BE49-F238E27FC236}">
                <a16:creationId xmlns:a16="http://schemas.microsoft.com/office/drawing/2014/main" id="{06D055EA-43FE-CB8F-35C0-948B32010769}"/>
              </a:ext>
            </a:extLst>
          </p:cNvPr>
          <p:cNvSpPr txBox="1"/>
          <p:nvPr/>
        </p:nvSpPr>
        <p:spPr>
          <a:xfrm>
            <a:off x="-1451121" y="524214"/>
            <a:ext cx="1172116" cy="923330"/>
          </a:xfrm>
          <a:prstGeom prst="rect">
            <a:avLst/>
          </a:prstGeom>
          <a:noFill/>
        </p:spPr>
        <p:txBody>
          <a:bodyPr wrap="none" rtlCol="0">
            <a:spAutoFit/>
          </a:bodyPr>
          <a:lstStyle/>
          <a:p>
            <a:r>
              <a:rPr kumimoji="1" lang="en-US" altLang="ja-JP" dirty="0"/>
              <a:t>3.5: </a:t>
            </a:r>
          </a:p>
          <a:p>
            <a:r>
              <a:rPr kumimoji="1" lang="en-US" altLang="ja-JP" dirty="0"/>
              <a:t>14</a:t>
            </a:r>
            <a:r>
              <a:rPr kumimoji="1" lang="ja-JP" altLang="en-US" dirty="0"/>
              <a:t>分</a:t>
            </a:r>
            <a:endParaRPr kumimoji="1" lang="en-US" altLang="ja-JP" dirty="0"/>
          </a:p>
          <a:p>
            <a:r>
              <a:rPr kumimoji="1" lang="en-US" altLang="ja-JP" dirty="0"/>
              <a:t>+</a:t>
            </a:r>
            <a:r>
              <a:rPr kumimoji="1" lang="ja-JP" altLang="en-US" dirty="0"/>
              <a:t>問題</a:t>
            </a:r>
            <a:r>
              <a:rPr kumimoji="1" lang="en-US" altLang="ja-JP" dirty="0"/>
              <a:t>5</a:t>
            </a:r>
            <a:r>
              <a:rPr kumimoji="1" lang="ja-JP" altLang="en-US" dirty="0"/>
              <a:t>分</a:t>
            </a:r>
          </a:p>
        </p:txBody>
      </p:sp>
    </p:spTree>
    <p:extLst>
      <p:ext uri="{BB962C8B-B14F-4D97-AF65-F5344CB8AC3E}">
        <p14:creationId xmlns:p14="http://schemas.microsoft.com/office/powerpoint/2010/main" val="38669755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25EA9BB-B9A5-4ADE-95B0-7B4D30E95DA1}"/>
              </a:ext>
            </a:extLst>
          </p:cNvPr>
          <p:cNvSpPr txBox="1"/>
          <p:nvPr/>
        </p:nvSpPr>
        <p:spPr>
          <a:xfrm>
            <a:off x="2767790" y="85475"/>
            <a:ext cx="9123029" cy="461665"/>
          </a:xfrm>
          <a:prstGeom prst="rect">
            <a:avLst/>
          </a:prstGeom>
          <a:noFill/>
          <a:ln>
            <a:noFill/>
          </a:ln>
        </p:spPr>
        <p:txBody>
          <a:bodyPr wrap="square" rtlCol="0">
            <a:spAutoFit/>
          </a:bodyPr>
          <a:lstStyle/>
          <a:p>
            <a:r>
              <a:rPr kumimoji="1" lang="en-US" altLang="ja-JP" sz="2400" dirty="0"/>
              <a:t>London</a:t>
            </a:r>
            <a:r>
              <a:rPr kumimoji="1" lang="ja-JP" altLang="en-US" sz="2400" dirty="0"/>
              <a:t>理論に基づく対破壊電流の見積り</a:t>
            </a:r>
            <a:endParaRPr kumimoji="1" lang="en-US" altLang="ja-JP" sz="24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2788033-6BA9-4F25-A487-BBA7E344E493}"/>
                  </a:ext>
                </a:extLst>
              </p:cNvPr>
              <p:cNvSpPr txBox="1"/>
              <p:nvPr/>
            </p:nvSpPr>
            <p:spPr>
              <a:xfrm>
                <a:off x="0" y="711533"/>
                <a:ext cx="12191999" cy="1083566"/>
              </a:xfrm>
              <a:prstGeom prst="rect">
                <a:avLst/>
              </a:prstGeom>
              <a:noFill/>
            </p:spPr>
            <p:txBody>
              <a:bodyPr wrap="square" rtlCol="0">
                <a:spAutoFit/>
              </a:bodyPr>
              <a:lstStyle/>
              <a:p>
                <a:r>
                  <a:rPr kumimoji="1" lang="ja-JP" altLang="en-US" sz="2400" dirty="0"/>
                  <a:t>単位体積あたりの超伝導電子の運動エネルギー</a:t>
                </a:r>
                <a14:m>
                  <m:oMath xmlns:m="http://schemas.openxmlformats.org/officeDocument/2006/math">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den>
                    </m:f>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𝑛</m:t>
                        </m:r>
                      </m:e>
                      <m:sub>
                        <m:r>
                          <a:rPr lang="en-US" altLang="ja-JP" sz="2400" i="1">
                            <a:latin typeface="Cambria Math" panose="02040503050406030204" pitchFamily="18" charset="0"/>
                          </a:rPr>
                          <m:t>𝑠</m:t>
                        </m:r>
                      </m:sub>
                    </m:sSub>
                    <m:r>
                      <a:rPr lang="en-US" altLang="ja-JP" sz="2400" i="1">
                        <a:latin typeface="Cambria Math" panose="02040503050406030204" pitchFamily="18" charset="0"/>
                      </a:rPr>
                      <m:t>𝑚</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𝑣</m:t>
                        </m:r>
                      </m:e>
                      <m:sub>
                        <m:r>
                          <a:rPr lang="en-US" altLang="ja-JP" sz="2400" i="1">
                            <a:latin typeface="Cambria Math" panose="02040503050406030204" pitchFamily="18" charset="0"/>
                          </a:rPr>
                          <m:t>𝑠</m:t>
                        </m:r>
                      </m:sub>
                      <m:sup>
                        <m:r>
                          <a:rPr lang="en-US" altLang="ja-JP" sz="2400" i="1">
                            <a:latin typeface="Cambria Math" panose="02040503050406030204" pitchFamily="18" charset="0"/>
                          </a:rPr>
                          <m:t>2</m:t>
                        </m:r>
                      </m:sup>
                    </m:sSubSup>
                  </m:oMath>
                </a14:m>
                <a:r>
                  <a:rPr kumimoji="1" lang="ja-JP" altLang="en-US" sz="2400" dirty="0"/>
                  <a:t>が凝縮エネルギー密度 </a:t>
                </a:r>
                <a14:m>
                  <m:oMath xmlns:m="http://schemas.openxmlformats.org/officeDocument/2006/math">
                    <m:sSub>
                      <m:sSubPr>
                        <m:ctrlPr>
                          <a:rPr kumimoji="1" lang="en-US" altLang="ja-JP" sz="2400" b="0" i="1" smtClean="0">
                            <a:latin typeface="Cambria Math" panose="02040503050406030204" pitchFamily="18" charset="0"/>
                          </a:rPr>
                        </m:ctrlPr>
                      </m:sSubPr>
                      <m:e>
                        <m:r>
                          <m:rPr>
                            <m:sty m:val="p"/>
                          </m:rPr>
                          <a:rPr kumimoji="1" lang="en-US" altLang="ja-JP" sz="2400" b="0" i="0" smtClean="0">
                            <a:latin typeface="Cambria Math" panose="02040503050406030204" pitchFamily="18" charset="0"/>
                          </a:rPr>
                          <m:t>E</m:t>
                        </m:r>
                      </m:e>
                      <m:sub>
                        <m:r>
                          <m:rPr>
                            <m:sty m:val="p"/>
                          </m:rPr>
                          <a:rPr kumimoji="1" lang="en-US" altLang="ja-JP" sz="2400" b="0" i="0" smtClean="0">
                            <a:latin typeface="Cambria Math" panose="02040503050406030204" pitchFamily="18" charset="0"/>
                          </a:rPr>
                          <m:t>c</m:t>
                        </m:r>
                      </m:sub>
                    </m:sSub>
                    <m:r>
                      <a:rPr kumimoji="1" lang="en-US" altLang="ja-JP" sz="2400" b="0" i="0"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𝐵</m:t>
                            </m:r>
                          </m:e>
                          <m:sub>
                            <m:r>
                              <a:rPr kumimoji="1" lang="en-US" altLang="ja-JP" sz="2400" b="0" i="1" smtClean="0">
                                <a:latin typeface="Cambria Math" panose="02040503050406030204" pitchFamily="18" charset="0"/>
                              </a:rPr>
                              <m:t>𝑐</m:t>
                            </m:r>
                          </m:sub>
                          <m:sup>
                            <m:r>
                              <a:rPr kumimoji="1" lang="en-US" altLang="ja-JP" sz="2400" b="0" i="1" smtClean="0">
                                <a:latin typeface="Cambria Math" panose="02040503050406030204" pitchFamily="18" charset="0"/>
                              </a:rPr>
                              <m:t>2</m:t>
                            </m:r>
                          </m:sup>
                        </m:sSubSup>
                      </m:num>
                      <m:den>
                        <m:r>
                          <a:rPr kumimoji="1" lang="en-US" altLang="ja-JP" sz="2400" b="0" i="1" smtClean="0">
                            <a:latin typeface="Cambria Math" panose="02040503050406030204" pitchFamily="18" charset="0"/>
                          </a:rPr>
                          <m:t>2</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𝜇</m:t>
                            </m:r>
                          </m:e>
                          <m:sub>
                            <m:r>
                              <a:rPr kumimoji="1" lang="en-US" altLang="ja-JP" sz="2400" b="0" i="1" smtClean="0">
                                <a:latin typeface="Cambria Math" panose="02040503050406030204" pitchFamily="18" charset="0"/>
                              </a:rPr>
                              <m:t>0</m:t>
                            </m:r>
                          </m:sub>
                        </m:sSub>
                      </m:den>
                    </m:f>
                  </m:oMath>
                </a14:m>
                <a:r>
                  <a:rPr kumimoji="1" lang="ja-JP" altLang="en-US" sz="2400" dirty="0"/>
                  <a:t>と等しくなる辺りが超電流の最大値（対破壊電流密度）を決める。これより、</a:t>
                </a:r>
              </a:p>
            </p:txBody>
          </p:sp>
        </mc:Choice>
        <mc:Fallback xmlns="">
          <p:sp>
            <p:nvSpPr>
              <p:cNvPr id="4" name="テキスト ボックス 3">
                <a:extLst>
                  <a:ext uri="{FF2B5EF4-FFF2-40B4-BE49-F238E27FC236}">
                    <a16:creationId xmlns:a16="http://schemas.microsoft.com/office/drawing/2014/main" id="{A2788033-6BA9-4F25-A487-BBA7E344E493}"/>
                  </a:ext>
                </a:extLst>
              </p:cNvPr>
              <p:cNvSpPr txBox="1">
                <a:spLocks noRot="1" noChangeAspect="1" noMove="1" noResize="1" noEditPoints="1" noAdjustHandles="1" noChangeArrowheads="1" noChangeShapeType="1" noTextEdit="1"/>
              </p:cNvSpPr>
              <p:nvPr/>
            </p:nvSpPr>
            <p:spPr>
              <a:xfrm>
                <a:off x="0" y="711533"/>
                <a:ext cx="12191999" cy="1083566"/>
              </a:xfrm>
              <a:prstGeom prst="rect">
                <a:avLst/>
              </a:prstGeom>
              <a:blipFill>
                <a:blip r:embed="rId2"/>
                <a:stretch>
                  <a:fillRect l="-750" r="-600" b="-12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4A4F60B-C9FF-4BE9-9917-DCC5AA814B55}"/>
                  </a:ext>
                </a:extLst>
              </p:cNvPr>
              <p:cNvSpPr txBox="1"/>
              <p:nvPr/>
            </p:nvSpPr>
            <p:spPr>
              <a:xfrm>
                <a:off x="4902499" y="1734139"/>
                <a:ext cx="1608004" cy="972126"/>
              </a:xfrm>
              <a:prstGeom prst="rect">
                <a:avLst/>
              </a:prstGeom>
              <a:noFill/>
              <a:ln w="25400">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𝐽</m:t>
                          </m:r>
                        </m:e>
                        <m:sub>
                          <m:r>
                            <a:rPr kumimoji="1" lang="en-US" altLang="ja-JP" sz="2800" b="0" i="1" smtClean="0">
                              <a:latin typeface="Cambria Math" panose="02040503050406030204" pitchFamily="18" charset="0"/>
                            </a:rPr>
                            <m:t>𝑑</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𝑐</m:t>
                              </m:r>
                            </m:sub>
                          </m:sSub>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𝜇</m:t>
                              </m:r>
                            </m:e>
                            <m:sub>
                              <m:r>
                                <a:rPr kumimoji="1" lang="en-US" altLang="ja-JP" sz="2800" b="0" i="1" smtClean="0">
                                  <a:latin typeface="Cambria Math" panose="02040503050406030204" pitchFamily="18" charset="0"/>
                                </a:rPr>
                                <m:t>0</m:t>
                              </m:r>
                            </m:sub>
                          </m:sSub>
                          <m:r>
                            <a:rPr kumimoji="1" lang="en-US" altLang="ja-JP" sz="2800" b="0" i="1" smtClean="0">
                              <a:latin typeface="Cambria Math" panose="02040503050406030204" pitchFamily="18" charset="0"/>
                            </a:rPr>
                            <m:t>𝜆</m:t>
                          </m:r>
                        </m:den>
                      </m:f>
                    </m:oMath>
                  </m:oMathPara>
                </a14:m>
                <a:endParaRPr kumimoji="1" lang="ja-JP" altLang="en-US" sz="2800" dirty="0"/>
              </a:p>
            </p:txBody>
          </p:sp>
        </mc:Choice>
        <mc:Fallback xmlns="">
          <p:sp>
            <p:nvSpPr>
              <p:cNvPr id="7" name="テキスト ボックス 6">
                <a:extLst>
                  <a:ext uri="{FF2B5EF4-FFF2-40B4-BE49-F238E27FC236}">
                    <a16:creationId xmlns:a16="http://schemas.microsoft.com/office/drawing/2014/main" id="{14A4F60B-C9FF-4BE9-9917-DCC5AA814B55}"/>
                  </a:ext>
                </a:extLst>
              </p:cNvPr>
              <p:cNvSpPr txBox="1">
                <a:spLocks noRot="1" noChangeAspect="1" noMove="1" noResize="1" noEditPoints="1" noAdjustHandles="1" noChangeArrowheads="1" noChangeShapeType="1" noTextEdit="1"/>
              </p:cNvSpPr>
              <p:nvPr/>
            </p:nvSpPr>
            <p:spPr>
              <a:xfrm>
                <a:off x="4902499" y="1734139"/>
                <a:ext cx="1608004" cy="972126"/>
              </a:xfrm>
              <a:prstGeom prst="rect">
                <a:avLst/>
              </a:prstGeom>
              <a:blipFill>
                <a:blip r:embed="rId3"/>
                <a:stretch>
                  <a:fillRect/>
                </a:stretch>
              </a:blipFill>
              <a:ln w="25400">
                <a:solidFill>
                  <a:srgbClr val="FF0000"/>
                </a:solidFill>
              </a:ln>
            </p:spPr>
            <p:txBody>
              <a:bodyPr/>
              <a:lstStyle/>
              <a:p>
                <a:r>
                  <a:rPr lang="ja-JP" altLang="en-US">
                    <a:noFill/>
                  </a:rPr>
                  <a:t> </a:t>
                </a:r>
              </a:p>
            </p:txBody>
          </p:sp>
        </mc:Fallback>
      </mc:AlternateContent>
      <p:sp>
        <p:nvSpPr>
          <p:cNvPr id="2" name="テキスト ボックス 1">
            <a:extLst>
              <a:ext uri="{FF2B5EF4-FFF2-40B4-BE49-F238E27FC236}">
                <a16:creationId xmlns:a16="http://schemas.microsoft.com/office/drawing/2014/main" id="{6A724473-2EF2-AC3F-F58A-5F11240EA79F}"/>
              </a:ext>
            </a:extLst>
          </p:cNvPr>
          <p:cNvSpPr txBox="1"/>
          <p:nvPr/>
        </p:nvSpPr>
        <p:spPr>
          <a:xfrm>
            <a:off x="25724" y="41659"/>
            <a:ext cx="2571561" cy="400110"/>
          </a:xfrm>
          <a:prstGeom prst="rect">
            <a:avLst/>
          </a:prstGeom>
          <a:noFill/>
          <a:ln w="63500">
            <a:solidFill>
              <a:schemeClr val="tx1"/>
            </a:solidFill>
          </a:ln>
        </p:spPr>
        <p:txBody>
          <a:bodyPr wrap="square">
            <a:spAutoFit/>
          </a:bodyPr>
          <a:lstStyle/>
          <a:p>
            <a:pPr algn="ctr"/>
            <a:r>
              <a:rPr lang="en-US" altLang="ja-JP" sz="2000" b="1" dirty="0"/>
              <a:t>3.6 </a:t>
            </a:r>
            <a:r>
              <a:rPr lang="ja-JP" altLang="en-US" sz="2000" b="1" dirty="0"/>
              <a:t>対破壊電流密度</a:t>
            </a:r>
            <a:endParaRPr kumimoji="1" lang="en-US" altLang="ja-JP" sz="2000" b="1" dirty="0"/>
          </a:p>
        </p:txBody>
      </p:sp>
    </p:spTree>
    <p:extLst>
      <p:ext uri="{BB962C8B-B14F-4D97-AF65-F5344CB8AC3E}">
        <p14:creationId xmlns:p14="http://schemas.microsoft.com/office/powerpoint/2010/main" val="17548562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6E09B38-48CB-1B56-FD68-B42E70605246}"/>
                  </a:ext>
                </a:extLst>
              </p:cNvPr>
              <p:cNvSpPr txBox="1"/>
              <p:nvPr/>
            </p:nvSpPr>
            <p:spPr>
              <a:xfrm>
                <a:off x="1791362" y="550044"/>
                <a:ext cx="9543553" cy="2413353"/>
              </a:xfrm>
              <a:prstGeom prst="rect">
                <a:avLst/>
              </a:prstGeom>
              <a:noFill/>
            </p:spPr>
            <p:txBody>
              <a:bodyPr wrap="square">
                <a:spAutoFit/>
              </a:bodyPr>
              <a:lstStyle/>
              <a:p>
                <a:r>
                  <a:rPr lang="en-US" altLang="ja-JP" sz="2400" dirty="0"/>
                  <a:t>(1) </a:t>
                </a:r>
                <a:r>
                  <a:rPr lang="ja-JP" altLang="en-US" sz="2400" dirty="0"/>
                  <a:t>単位体積あたりの</a:t>
                </a:r>
                <a:r>
                  <a:rPr kumimoji="1" lang="ja-JP" altLang="en-US" sz="2400" dirty="0"/>
                  <a:t>超伝導電子の運動エネルギー</a:t>
                </a:r>
                <a14:m>
                  <m:oMath xmlns:m="http://schemas.openxmlformats.org/officeDocument/2006/math">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2</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𝑛</m:t>
                        </m:r>
                      </m:e>
                      <m:sub>
                        <m:r>
                          <a:rPr kumimoji="1" lang="en-US" altLang="ja-JP" sz="2400" b="0" i="1" smtClean="0">
                            <a:latin typeface="Cambria Math" panose="02040503050406030204" pitchFamily="18" charset="0"/>
                          </a:rPr>
                          <m:t>𝑠</m:t>
                        </m:r>
                      </m:sub>
                    </m:sSub>
                    <m:r>
                      <a:rPr kumimoji="1" lang="en-US" altLang="ja-JP" sz="2400" b="0" i="1" smtClean="0">
                        <a:latin typeface="Cambria Math" panose="02040503050406030204" pitchFamily="18" charset="0"/>
                      </a:rPr>
                      <m:t>𝑚</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𝑠</m:t>
                        </m:r>
                      </m:sub>
                      <m:sup>
                        <m:r>
                          <a:rPr kumimoji="1" lang="en-US" altLang="ja-JP" sz="2400" b="0" i="1" smtClean="0">
                            <a:latin typeface="Cambria Math" panose="02040503050406030204" pitchFamily="18" charset="0"/>
                          </a:rPr>
                          <m:t>2</m:t>
                        </m:r>
                      </m:sup>
                    </m:sSubSup>
                  </m:oMath>
                </a14:m>
                <a:r>
                  <a:rPr lang="ja-JP" altLang="en-US" sz="2400" dirty="0"/>
                  <a:t>は電流密度</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𝐽</m:t>
                        </m:r>
                      </m:e>
                      <m:sub>
                        <m:r>
                          <a:rPr lang="en-US" altLang="ja-JP" sz="2400" b="0" i="1" smtClean="0">
                            <a:latin typeface="Cambria Math" panose="02040503050406030204" pitchFamily="18" charset="0"/>
                          </a:rPr>
                          <m:t>𝑠</m:t>
                        </m:r>
                      </m:sub>
                    </m:sSub>
                  </m:oMath>
                </a14:m>
                <a:r>
                  <a:rPr lang="ja-JP" altLang="en-US" sz="2400" dirty="0"/>
                  <a:t>を用いて</a:t>
                </a:r>
                <a:endParaRPr kumimoji="1" lang="en-US" altLang="ja-JP"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2</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𝑛</m:t>
                          </m:r>
                        </m:e>
                        <m:sub>
                          <m:r>
                            <a:rPr kumimoji="1" lang="en-US" altLang="ja-JP" sz="2400" b="0" i="1" smtClean="0">
                              <a:latin typeface="Cambria Math" panose="02040503050406030204" pitchFamily="18" charset="0"/>
                            </a:rPr>
                            <m:t>𝑠</m:t>
                          </m:r>
                        </m:sub>
                      </m:sSub>
                      <m:r>
                        <a:rPr kumimoji="1" lang="en-US" altLang="ja-JP" sz="2400" b="0" i="1" smtClean="0">
                          <a:latin typeface="Cambria Math" panose="02040503050406030204" pitchFamily="18" charset="0"/>
                        </a:rPr>
                        <m:t>𝑚</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𝑠</m:t>
                          </m:r>
                        </m:sub>
                        <m:sup>
                          <m:r>
                            <a:rPr kumimoji="1" lang="en-US" altLang="ja-JP" sz="2400" b="0" i="1" smtClean="0">
                              <a:latin typeface="Cambria Math" panose="02040503050406030204" pitchFamily="18" charset="0"/>
                            </a:rPr>
                            <m:t>2</m:t>
                          </m:r>
                        </m:sup>
                      </m:sSubSup>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2</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𝜇</m:t>
                          </m:r>
                        </m:e>
                        <m:sub>
                          <m:r>
                            <a:rPr kumimoji="1" lang="en-US" altLang="ja-JP" sz="2400" b="0" i="1" smtClean="0">
                              <a:latin typeface="Cambria Math" panose="02040503050406030204" pitchFamily="18" charset="0"/>
                            </a:rPr>
                            <m:t>0</m:t>
                          </m:r>
                        </m:sub>
                      </m:sSub>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𝜆</m:t>
                          </m:r>
                        </m:e>
                        <m:sup>
                          <m:r>
                            <a:rPr kumimoji="1" lang="en-US" altLang="ja-JP" sz="2400" b="0" i="1" smtClean="0">
                              <a:latin typeface="Cambria Math" panose="02040503050406030204" pitchFamily="18" charset="0"/>
                            </a:rPr>
                            <m:t>2</m:t>
                          </m:r>
                        </m:sup>
                      </m:sSup>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𝐽</m:t>
                          </m:r>
                        </m:e>
                        <m:sub>
                          <m:r>
                            <a:rPr kumimoji="1" lang="en-US" altLang="ja-JP" sz="2400" b="0" i="1" smtClean="0">
                              <a:latin typeface="Cambria Math" panose="02040503050406030204" pitchFamily="18" charset="0"/>
                            </a:rPr>
                            <m:t>𝑠</m:t>
                          </m:r>
                        </m:sub>
                        <m:sup>
                          <m:r>
                            <a:rPr kumimoji="1" lang="en-US" altLang="ja-JP" sz="2400" b="0" i="1" smtClean="0">
                              <a:latin typeface="Cambria Math" panose="02040503050406030204" pitchFamily="18" charset="0"/>
                            </a:rPr>
                            <m:t>2</m:t>
                          </m:r>
                        </m:sup>
                      </m:sSubSup>
                    </m:oMath>
                  </m:oMathPara>
                </a14:m>
                <a:endParaRPr kumimoji="1" lang="en-US" altLang="ja-JP" sz="2400" dirty="0"/>
              </a:p>
              <a:p>
                <a:r>
                  <a:rPr kumimoji="1" lang="ja-JP" altLang="en-US" sz="2400" dirty="0"/>
                  <a:t>と書けることを示せ。</a:t>
                </a:r>
                <a:endParaRPr kumimoji="1" lang="en-US" altLang="ja-JP" sz="2400" dirty="0"/>
              </a:p>
              <a:p>
                <a:r>
                  <a:rPr kumimoji="1" lang="ja-JP" altLang="en-US" sz="2400" dirty="0"/>
                  <a:t>ただし</a:t>
                </a:r>
                <a:endParaRPr kumimoji="1" lang="en-US" altLang="ja-JP" sz="2400" dirty="0"/>
              </a:p>
            </p:txBody>
          </p:sp>
        </mc:Choice>
        <mc:Fallback xmlns="">
          <p:sp>
            <p:nvSpPr>
              <p:cNvPr id="3" name="テキスト ボックス 2">
                <a:extLst>
                  <a:ext uri="{FF2B5EF4-FFF2-40B4-BE49-F238E27FC236}">
                    <a16:creationId xmlns:a16="http://schemas.microsoft.com/office/drawing/2014/main" id="{B6E09B38-48CB-1B56-FD68-B42E70605246}"/>
                  </a:ext>
                </a:extLst>
              </p:cNvPr>
              <p:cNvSpPr txBox="1">
                <a:spLocks noRot="1" noChangeAspect="1" noMove="1" noResize="1" noEditPoints="1" noAdjustHandles="1" noChangeArrowheads="1" noChangeShapeType="1" noTextEdit="1"/>
              </p:cNvSpPr>
              <p:nvPr/>
            </p:nvSpPr>
            <p:spPr>
              <a:xfrm>
                <a:off x="1791362" y="550044"/>
                <a:ext cx="9543553" cy="2413353"/>
              </a:xfrm>
              <a:prstGeom prst="rect">
                <a:avLst/>
              </a:prstGeom>
              <a:blipFill>
                <a:blip r:embed="rId2"/>
                <a:stretch>
                  <a:fillRect l="-1022" b="-4798"/>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1A6980CA-4E99-F6BF-23D9-0B60880E4063}"/>
              </a:ext>
            </a:extLst>
          </p:cNvPr>
          <p:cNvSpPr txBox="1"/>
          <p:nvPr/>
        </p:nvSpPr>
        <p:spPr>
          <a:xfrm>
            <a:off x="76272" y="663240"/>
            <a:ext cx="1495922" cy="707886"/>
          </a:xfrm>
          <a:prstGeom prst="rect">
            <a:avLst/>
          </a:prstGeom>
          <a:noFill/>
          <a:ln w="25400">
            <a:solidFill>
              <a:schemeClr val="tx1"/>
            </a:solidFill>
          </a:ln>
        </p:spPr>
        <p:txBody>
          <a:bodyPr wrap="none" rtlCol="0">
            <a:spAutoFit/>
          </a:bodyPr>
          <a:lstStyle/>
          <a:p>
            <a:r>
              <a:rPr kumimoji="1" lang="ja-JP" altLang="en-US" sz="4000" dirty="0"/>
              <a:t>問題</a:t>
            </a:r>
            <a:r>
              <a:rPr lang="en-US" altLang="ja-JP" sz="4000" dirty="0"/>
              <a:t>7</a:t>
            </a:r>
            <a:endParaRPr kumimoji="1" lang="ja-JP" altLang="en-US" sz="4000" dirty="0"/>
          </a:p>
        </p:txBody>
      </p:sp>
      <p:sp>
        <p:nvSpPr>
          <p:cNvPr id="5" name="テキスト ボックス 4">
            <a:extLst>
              <a:ext uri="{FF2B5EF4-FFF2-40B4-BE49-F238E27FC236}">
                <a16:creationId xmlns:a16="http://schemas.microsoft.com/office/drawing/2014/main" id="{8017E125-8D64-0A33-3727-356B869D339E}"/>
              </a:ext>
            </a:extLst>
          </p:cNvPr>
          <p:cNvSpPr txBox="1"/>
          <p:nvPr/>
        </p:nvSpPr>
        <p:spPr>
          <a:xfrm>
            <a:off x="25724" y="41659"/>
            <a:ext cx="2571561" cy="400110"/>
          </a:xfrm>
          <a:prstGeom prst="rect">
            <a:avLst/>
          </a:prstGeom>
          <a:noFill/>
          <a:ln w="9525">
            <a:solidFill>
              <a:schemeClr val="tx1"/>
            </a:solidFill>
          </a:ln>
        </p:spPr>
        <p:txBody>
          <a:bodyPr wrap="square">
            <a:spAutoFit/>
          </a:bodyPr>
          <a:lstStyle/>
          <a:p>
            <a:pPr algn="ctr"/>
            <a:r>
              <a:rPr lang="en-US" altLang="ja-JP" sz="2000" b="1" dirty="0"/>
              <a:t>3.6 </a:t>
            </a:r>
            <a:r>
              <a:rPr lang="ja-JP" altLang="en-US" sz="2000" b="1" dirty="0"/>
              <a:t>対破壊電流密度</a:t>
            </a:r>
            <a:endParaRPr kumimoji="1" lang="en-US" altLang="ja-JP" sz="2000" b="1"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71EBAE80-461A-4F89-1E7C-F9470127D27D}"/>
                  </a:ext>
                </a:extLst>
              </p:cNvPr>
              <p:cNvSpPr txBox="1"/>
              <p:nvPr/>
            </p:nvSpPr>
            <p:spPr>
              <a:xfrm>
                <a:off x="3178937" y="2610007"/>
                <a:ext cx="3333270" cy="461665"/>
              </a:xfrm>
              <a:prstGeom prst="rect">
                <a:avLst/>
              </a:prstGeom>
              <a:noFill/>
            </p:spPr>
            <p:txBody>
              <a:bodyPr wrap="square">
                <a:spAutoFit/>
              </a:bodyPr>
              <a:lstStyle/>
              <a:p>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𝐽</m:t>
                        </m:r>
                      </m:e>
                      <m:sub>
                        <m:r>
                          <a:rPr kumimoji="1" lang="en-US" altLang="ja-JP" sz="2400" b="0" i="1" smtClean="0">
                            <a:latin typeface="Cambria Math" panose="02040503050406030204" pitchFamily="18" charset="0"/>
                          </a:rPr>
                          <m:t>𝑠</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𝑛</m:t>
                        </m:r>
                      </m:e>
                      <m:sub>
                        <m:r>
                          <a:rPr kumimoji="1" lang="en-US" altLang="ja-JP" sz="2400" b="0" i="1" smtClean="0">
                            <a:latin typeface="Cambria Math" panose="02040503050406030204" pitchFamily="18" charset="0"/>
                          </a:rPr>
                          <m:t>𝑠</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𝑒</m:t>
                        </m:r>
                      </m:e>
                    </m:d>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𝑠</m:t>
                        </m:r>
                      </m:sub>
                    </m:sSub>
                  </m:oMath>
                </a14:m>
                <a:r>
                  <a:rPr kumimoji="1" lang="ja-JP" altLang="en-US" sz="2400" dirty="0"/>
                  <a:t>　</a:t>
                </a:r>
                <a:endParaRPr lang="ja-JP" altLang="en-US" sz="2400" dirty="0"/>
              </a:p>
            </p:txBody>
          </p:sp>
        </mc:Choice>
        <mc:Fallback xmlns="">
          <p:sp>
            <p:nvSpPr>
              <p:cNvPr id="8" name="テキスト ボックス 7">
                <a:extLst>
                  <a:ext uri="{FF2B5EF4-FFF2-40B4-BE49-F238E27FC236}">
                    <a16:creationId xmlns:a16="http://schemas.microsoft.com/office/drawing/2014/main" id="{71EBAE80-461A-4F89-1E7C-F9470127D27D}"/>
                  </a:ext>
                </a:extLst>
              </p:cNvPr>
              <p:cNvSpPr txBox="1">
                <a:spLocks noRot="1" noChangeAspect="1" noMove="1" noResize="1" noEditPoints="1" noAdjustHandles="1" noChangeArrowheads="1" noChangeShapeType="1" noTextEdit="1"/>
              </p:cNvSpPr>
              <p:nvPr/>
            </p:nvSpPr>
            <p:spPr>
              <a:xfrm>
                <a:off x="3178937" y="2610007"/>
                <a:ext cx="3333270" cy="461665"/>
              </a:xfrm>
              <a:prstGeom prst="rect">
                <a:avLst/>
              </a:prstGeom>
              <a:blipFill>
                <a:blip r:embed="rId3"/>
                <a:stretch>
                  <a:fillRect l="-1280" b="-118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0310B0CA-DFBE-76D8-30A2-D0ECDCA25DAE}"/>
                  </a:ext>
                </a:extLst>
              </p:cNvPr>
              <p:cNvSpPr txBox="1"/>
              <p:nvPr/>
            </p:nvSpPr>
            <p:spPr>
              <a:xfrm>
                <a:off x="5120982" y="2305429"/>
                <a:ext cx="2350603" cy="1001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i="1" smtClean="0">
                          <a:latin typeface="Cambria Math" panose="02040503050406030204" pitchFamily="18" charset="0"/>
                        </a:rPr>
                        <m:t>𝜆</m:t>
                      </m:r>
                      <m:r>
                        <a:rPr lang="en-US" altLang="ja-JP" sz="2000" i="1">
                          <a:latin typeface="Cambria Math" panose="02040503050406030204" pitchFamily="18" charset="0"/>
                        </a:rPr>
                        <m:t>=</m:t>
                      </m:r>
                      <m:rad>
                        <m:radPr>
                          <m:degHide m:val="on"/>
                          <m:ctrlPr>
                            <a:rPr lang="en-US" altLang="ja-JP" sz="2000" i="1">
                              <a:latin typeface="Cambria Math" panose="02040503050406030204" pitchFamily="18" charset="0"/>
                            </a:rPr>
                          </m:ctrlPr>
                        </m:radPr>
                        <m:deg/>
                        <m:e>
                          <m:f>
                            <m:fPr>
                              <m:ctrlPr>
                                <a:rPr lang="en-US" altLang="ja-JP" sz="2000" i="1">
                                  <a:latin typeface="Cambria Math" panose="02040503050406030204" pitchFamily="18" charset="0"/>
                                </a:rPr>
                              </m:ctrlPr>
                            </m:fPr>
                            <m:num>
                              <m:r>
                                <a:rPr lang="en-US" altLang="ja-JP" sz="2000" i="1">
                                  <a:latin typeface="Cambria Math" panose="02040503050406030204" pitchFamily="18" charset="0"/>
                                </a:rPr>
                                <m:t>𝑚</m:t>
                              </m:r>
                            </m:num>
                            <m:den>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𝜇</m:t>
                                  </m:r>
                                </m:e>
                                <m:sub>
                                  <m:r>
                                    <a:rPr lang="en-US" altLang="ja-JP" sz="2000" i="1">
                                      <a:latin typeface="Cambria Math" panose="02040503050406030204" pitchFamily="18" charset="0"/>
                                    </a:rPr>
                                    <m:t>0</m:t>
                                  </m:r>
                                </m:sub>
                              </m:s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𝑛</m:t>
                                  </m:r>
                                </m:e>
                                <m:sub>
                                  <m:r>
                                    <a:rPr lang="en-US" altLang="ja-JP" sz="2000" i="1">
                                      <a:latin typeface="Cambria Math" panose="02040503050406030204" pitchFamily="18" charset="0"/>
                                    </a:rPr>
                                    <m:t>𝑠</m:t>
                                  </m:r>
                                </m:sub>
                              </m:sSub>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2</m:t>
                                  </m:r>
                                </m:sup>
                              </m:sSup>
                            </m:den>
                          </m:f>
                        </m:e>
                      </m:rad>
                    </m:oMath>
                  </m:oMathPara>
                </a14:m>
                <a:endParaRPr lang="ja-JP" altLang="en-US" sz="2000" dirty="0"/>
              </a:p>
            </p:txBody>
          </p:sp>
        </mc:Choice>
        <mc:Fallback xmlns="">
          <p:sp>
            <p:nvSpPr>
              <p:cNvPr id="9" name="テキスト ボックス 8">
                <a:extLst>
                  <a:ext uri="{FF2B5EF4-FFF2-40B4-BE49-F238E27FC236}">
                    <a16:creationId xmlns:a16="http://schemas.microsoft.com/office/drawing/2014/main" id="{0310B0CA-DFBE-76D8-30A2-D0ECDCA25DAE}"/>
                  </a:ext>
                </a:extLst>
              </p:cNvPr>
              <p:cNvSpPr txBox="1">
                <a:spLocks noRot="1" noChangeAspect="1" noMove="1" noResize="1" noEditPoints="1" noAdjustHandles="1" noChangeArrowheads="1" noChangeShapeType="1" noTextEdit="1"/>
              </p:cNvSpPr>
              <p:nvPr/>
            </p:nvSpPr>
            <p:spPr>
              <a:xfrm>
                <a:off x="5120982" y="2305429"/>
                <a:ext cx="2350603" cy="100168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2375AB24-D96E-860A-0A6D-82D03055A0F7}"/>
                  </a:ext>
                </a:extLst>
              </p:cNvPr>
              <p:cNvSpPr txBox="1"/>
              <p:nvPr/>
            </p:nvSpPr>
            <p:spPr>
              <a:xfrm>
                <a:off x="608608" y="3429000"/>
                <a:ext cx="11156010" cy="1517275"/>
              </a:xfrm>
              <a:prstGeom prst="rect">
                <a:avLst/>
              </a:prstGeom>
              <a:noFill/>
            </p:spPr>
            <p:txBody>
              <a:bodyPr wrap="square">
                <a:spAutoFit/>
              </a:bodyPr>
              <a:lstStyle/>
              <a:p>
                <a:r>
                  <a:rPr lang="en-US" altLang="ja-JP" sz="2400" dirty="0"/>
                  <a:t>(2) </a:t>
                </a:r>
                <a:r>
                  <a:rPr lang="ja-JP" altLang="en-US" sz="2400" dirty="0"/>
                  <a:t>これが凝縮エネルギー</a:t>
                </a:r>
                <a14:m>
                  <m:oMath xmlns:m="http://schemas.openxmlformats.org/officeDocument/2006/math">
                    <m:sSub>
                      <m:sSubPr>
                        <m:ctrlPr>
                          <a:rPr kumimoji="1" lang="en-US" altLang="ja-JP" sz="2400" b="0" i="1" smtClean="0">
                            <a:latin typeface="Cambria Math" panose="02040503050406030204" pitchFamily="18" charset="0"/>
                          </a:rPr>
                        </m:ctrlPr>
                      </m:sSubPr>
                      <m:e>
                        <m:r>
                          <m:rPr>
                            <m:sty m:val="p"/>
                          </m:rPr>
                          <a:rPr kumimoji="1" lang="en-US" altLang="ja-JP" sz="2400" b="0" i="0" smtClean="0">
                            <a:latin typeface="Cambria Math" panose="02040503050406030204" pitchFamily="18" charset="0"/>
                          </a:rPr>
                          <m:t>E</m:t>
                        </m:r>
                      </m:e>
                      <m:sub>
                        <m:r>
                          <m:rPr>
                            <m:sty m:val="p"/>
                          </m:rPr>
                          <a:rPr kumimoji="1" lang="en-US" altLang="ja-JP" sz="2400" b="0" i="0" smtClean="0">
                            <a:latin typeface="Cambria Math" panose="02040503050406030204" pitchFamily="18" charset="0"/>
                          </a:rPr>
                          <m:t>c</m:t>
                        </m:r>
                      </m:sub>
                    </m:sSub>
                    <m:r>
                      <a:rPr kumimoji="1" lang="en-US" altLang="ja-JP" sz="2400" b="0" i="0"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𝐵</m:t>
                            </m:r>
                          </m:e>
                          <m:sub>
                            <m:r>
                              <a:rPr kumimoji="1" lang="en-US" altLang="ja-JP" sz="2400" b="0" i="1" smtClean="0">
                                <a:latin typeface="Cambria Math" panose="02040503050406030204" pitchFamily="18" charset="0"/>
                              </a:rPr>
                              <m:t>𝑐</m:t>
                            </m:r>
                          </m:sub>
                          <m:sup>
                            <m:r>
                              <a:rPr kumimoji="1" lang="en-US" altLang="ja-JP" sz="2400" b="0" i="1" smtClean="0">
                                <a:latin typeface="Cambria Math" panose="02040503050406030204" pitchFamily="18" charset="0"/>
                              </a:rPr>
                              <m:t>2</m:t>
                            </m:r>
                          </m:sup>
                        </m:sSubSup>
                      </m:num>
                      <m:den>
                        <m:r>
                          <a:rPr kumimoji="1" lang="en-US" altLang="ja-JP" sz="2400" b="0" i="1" smtClean="0">
                            <a:latin typeface="Cambria Math" panose="02040503050406030204" pitchFamily="18" charset="0"/>
                          </a:rPr>
                          <m:t>2</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𝜇</m:t>
                            </m:r>
                          </m:e>
                          <m:sub>
                            <m:r>
                              <a:rPr kumimoji="1" lang="en-US" altLang="ja-JP" sz="2400" b="0" i="1" smtClean="0">
                                <a:latin typeface="Cambria Math" panose="02040503050406030204" pitchFamily="18" charset="0"/>
                              </a:rPr>
                              <m:t>0</m:t>
                            </m:r>
                          </m:sub>
                        </m:sSub>
                      </m:den>
                    </m:f>
                  </m:oMath>
                </a14:m>
                <a:r>
                  <a:rPr lang="ja-JP" altLang="en-US" sz="2400" dirty="0"/>
                  <a:t>と等しいとして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𝐽</m:t>
                        </m:r>
                      </m:e>
                      <m:sub>
                        <m:r>
                          <a:rPr lang="en-US" altLang="ja-JP" sz="2400" i="1">
                            <a:latin typeface="Cambria Math" panose="02040503050406030204" pitchFamily="18" charset="0"/>
                          </a:rPr>
                          <m:t>𝑑</m:t>
                        </m:r>
                      </m:sub>
                    </m:sSub>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𝐵</m:t>
                            </m:r>
                          </m:e>
                          <m:sub>
                            <m:r>
                              <a:rPr lang="en-US" altLang="ja-JP" sz="2400" i="1">
                                <a:latin typeface="Cambria Math" panose="02040503050406030204" pitchFamily="18" charset="0"/>
                              </a:rPr>
                              <m:t>𝑐</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𝜇</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𝜆</m:t>
                        </m:r>
                      </m:den>
                    </m:f>
                    <m:r>
                      <a:rPr lang="en-US" altLang="ja-JP" sz="2400" i="1">
                        <a:latin typeface="Cambria Math" panose="02040503050406030204" pitchFamily="18" charset="0"/>
                      </a:rPr>
                      <m:t> </m:t>
                    </m:r>
                  </m:oMath>
                </a14:m>
                <a:r>
                  <a:rPr lang="ja-JP" altLang="en-US" sz="2400" dirty="0"/>
                  <a:t>が得られる。これが対破壊電流の大雑把な値を与える。高純度ニオブの</a:t>
                </a:r>
                <a:r>
                  <a:rPr lang="en-US" altLang="ja-JP" sz="2400" dirty="0"/>
                  <a:t>T=0</a:t>
                </a:r>
                <a:r>
                  <a:rPr lang="ja-JP" altLang="en-US" sz="2400" dirty="0"/>
                  <a:t>での対破壊電流を見積もれ。</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𝐵</m:t>
                        </m:r>
                      </m:e>
                      <m:sub>
                        <m:r>
                          <a:rPr lang="en-US" altLang="ja-JP" sz="2400" b="0" i="1" smtClean="0">
                            <a:latin typeface="Cambria Math" panose="02040503050406030204" pitchFamily="18" charset="0"/>
                          </a:rPr>
                          <m:t>𝑐</m:t>
                        </m:r>
                      </m:sub>
                    </m:sSub>
                    <m:r>
                      <a:rPr lang="en-US" altLang="ja-JP" sz="2400" b="0" i="1" smtClean="0">
                        <a:latin typeface="Cambria Math" panose="02040503050406030204" pitchFamily="18" charset="0"/>
                      </a:rPr>
                      <m:t>=0.2 </m:t>
                    </m:r>
                    <m:r>
                      <m:rPr>
                        <m:sty m:val="p"/>
                      </m:rPr>
                      <a:rPr lang="en-US" altLang="ja-JP" sz="2400" b="0" i="0" smtClean="0">
                        <a:latin typeface="Cambria Math" panose="02040503050406030204" pitchFamily="18" charset="0"/>
                      </a:rPr>
                      <m:t>T</m:t>
                    </m:r>
                  </m:oMath>
                </a14:m>
                <a:r>
                  <a:rPr lang="en-US" altLang="ja-JP" sz="2400" dirty="0"/>
                  <a:t>, </a:t>
                </a:r>
                <a14:m>
                  <m:oMath xmlns:m="http://schemas.openxmlformats.org/officeDocument/2006/math">
                    <m:r>
                      <a:rPr lang="en-US" altLang="ja-JP" sz="2400" b="0" i="1" smtClean="0">
                        <a:latin typeface="Cambria Math" panose="02040503050406030204" pitchFamily="18" charset="0"/>
                      </a:rPr>
                      <m:t>𝜆</m:t>
                    </m:r>
                    <m:r>
                      <a:rPr lang="en-US" altLang="ja-JP" sz="2400" b="0" i="1" smtClean="0">
                        <a:latin typeface="Cambria Math" panose="02040503050406030204" pitchFamily="18" charset="0"/>
                      </a:rPr>
                      <m:t>=40 </m:t>
                    </m:r>
                    <m:r>
                      <m:rPr>
                        <m:sty m:val="p"/>
                      </m:rPr>
                      <a:rPr lang="en-US" altLang="ja-JP" sz="2400" b="0" i="0" smtClean="0">
                        <a:latin typeface="Cambria Math" panose="02040503050406030204" pitchFamily="18" charset="0"/>
                      </a:rPr>
                      <m:t>nm</m:t>
                    </m:r>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𝜇</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=4</m:t>
                    </m:r>
                    <m:r>
                      <a:rPr lang="en-US" altLang="ja-JP" sz="2400" i="1">
                        <a:latin typeface="Cambria Math" panose="02040503050406030204" pitchFamily="18" charset="0"/>
                      </a:rPr>
                      <m:t>𝜋</m:t>
                    </m:r>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10</m:t>
                        </m:r>
                      </m:e>
                      <m:sup>
                        <m:r>
                          <a:rPr lang="en-US" altLang="ja-JP" sz="2400" i="1">
                            <a:latin typeface="Cambria Math" panose="02040503050406030204" pitchFamily="18" charset="0"/>
                          </a:rPr>
                          <m:t>−7</m:t>
                        </m:r>
                      </m:sup>
                    </m:sSup>
                    <m:r>
                      <a:rPr lang="en-US" altLang="ja-JP" sz="2400" i="1">
                        <a:latin typeface="Cambria Math" panose="02040503050406030204" pitchFamily="18" charset="0"/>
                      </a:rPr>
                      <m:t> </m:t>
                    </m:r>
                    <m:r>
                      <m:rPr>
                        <m:nor/>
                      </m:rPr>
                      <a:rPr lang="en-US" altLang="ja-JP" sz="2400">
                        <a:latin typeface="Cambria Math" panose="02040503050406030204" pitchFamily="18" charset="0"/>
                      </a:rPr>
                      <m:t>N</m:t>
                    </m:r>
                    <m:r>
                      <m:rPr>
                        <m:nor/>
                      </m:rPr>
                      <a:rPr lang="en-US" altLang="ja-JP" sz="2400">
                        <a:latin typeface="Cambria Math" panose="02040503050406030204" pitchFamily="18" charset="0"/>
                      </a:rPr>
                      <m:t>⋅</m:t>
                    </m:r>
                    <m:sSup>
                      <m:sSupPr>
                        <m:ctrlPr>
                          <a:rPr lang="en-US" altLang="ja-JP" sz="2400" i="1">
                            <a:latin typeface="Cambria Math" panose="02040503050406030204" pitchFamily="18" charset="0"/>
                          </a:rPr>
                        </m:ctrlPr>
                      </m:sSupPr>
                      <m:e>
                        <m:r>
                          <m:rPr>
                            <m:nor/>
                          </m:rPr>
                          <a:rPr lang="en-US" altLang="ja-JP" sz="2400">
                            <a:latin typeface="Cambria Math" panose="02040503050406030204" pitchFamily="18" charset="0"/>
                          </a:rPr>
                          <m:t>A</m:t>
                        </m:r>
                      </m:e>
                      <m:sup>
                        <m:r>
                          <m:rPr>
                            <m:nor/>
                          </m:rPr>
                          <a:rPr lang="en-US" altLang="ja-JP" sz="2400">
                            <a:latin typeface="Cambria Math" panose="02040503050406030204" pitchFamily="18" charset="0"/>
                          </a:rPr>
                          <m:t>−2</m:t>
                        </m:r>
                      </m:sup>
                    </m:sSup>
                  </m:oMath>
                </a14:m>
                <a:r>
                  <a:rPr lang="ja-JP" altLang="en-US" sz="2400" dirty="0"/>
                  <a:t>を用いて良い。</a:t>
                </a:r>
              </a:p>
            </p:txBody>
          </p:sp>
        </mc:Choice>
        <mc:Fallback xmlns="">
          <p:sp>
            <p:nvSpPr>
              <p:cNvPr id="11" name="テキスト ボックス 10">
                <a:extLst>
                  <a:ext uri="{FF2B5EF4-FFF2-40B4-BE49-F238E27FC236}">
                    <a16:creationId xmlns:a16="http://schemas.microsoft.com/office/drawing/2014/main" id="{2375AB24-D96E-860A-0A6D-82D03055A0F7}"/>
                  </a:ext>
                </a:extLst>
              </p:cNvPr>
              <p:cNvSpPr txBox="1">
                <a:spLocks noRot="1" noChangeAspect="1" noMove="1" noResize="1" noEditPoints="1" noAdjustHandles="1" noChangeArrowheads="1" noChangeShapeType="1" noTextEdit="1"/>
              </p:cNvSpPr>
              <p:nvPr/>
            </p:nvSpPr>
            <p:spPr>
              <a:xfrm>
                <a:off x="608608" y="3429000"/>
                <a:ext cx="11156010" cy="1517275"/>
              </a:xfrm>
              <a:prstGeom prst="rect">
                <a:avLst/>
              </a:prstGeom>
              <a:blipFill>
                <a:blip r:embed="rId5"/>
                <a:stretch>
                  <a:fillRect l="-874" r="-546" b="-846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663049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1B7007C3-EAB5-0BF7-13D8-3D96D642E402}"/>
                  </a:ext>
                </a:extLst>
              </p:cNvPr>
              <p:cNvSpPr txBox="1"/>
              <p:nvPr/>
            </p:nvSpPr>
            <p:spPr>
              <a:xfrm>
                <a:off x="2442541" y="1427169"/>
                <a:ext cx="8082646" cy="825995"/>
              </a:xfrm>
              <a:prstGeom prst="rect">
                <a:avLst/>
              </a:prstGeom>
              <a:noFill/>
            </p:spPr>
            <p:txBody>
              <a:bodyPr wrap="square">
                <a:spAutoFit/>
              </a:bodyPr>
              <a:lstStyle/>
              <a:p>
                <a:r>
                  <a:rPr kumimoji="1" lang="en-US" altLang="ja-JP" sz="2800" b="0" dirty="0"/>
                  <a:t>(1) </a:t>
                </a:r>
                <a14:m>
                  <m:oMath xmlns:m="http://schemas.openxmlformats.org/officeDocument/2006/math">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2</m:t>
                        </m:r>
                      </m:den>
                    </m:f>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𝑛</m:t>
                        </m:r>
                      </m:e>
                      <m:sub>
                        <m:r>
                          <a:rPr kumimoji="1" lang="en-US" altLang="ja-JP" sz="2800" b="0" i="1" smtClean="0">
                            <a:latin typeface="Cambria Math" panose="02040503050406030204" pitchFamily="18" charset="0"/>
                          </a:rPr>
                          <m:t>𝑠</m:t>
                        </m:r>
                      </m:sub>
                    </m:sSub>
                    <m:r>
                      <a:rPr kumimoji="1" lang="en-US" altLang="ja-JP" sz="2800" b="0" i="1" smtClean="0">
                        <a:latin typeface="Cambria Math" panose="02040503050406030204" pitchFamily="18" charset="0"/>
                      </a:rPr>
                      <m:t>𝑚</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𝑣</m:t>
                        </m:r>
                      </m:e>
                      <m:sub>
                        <m:r>
                          <a:rPr kumimoji="1" lang="en-US" altLang="ja-JP" sz="2800" b="0" i="1" smtClean="0">
                            <a:latin typeface="Cambria Math" panose="02040503050406030204" pitchFamily="18" charset="0"/>
                          </a:rPr>
                          <m:t>𝑠</m:t>
                        </m:r>
                      </m:sub>
                      <m:sup>
                        <m:r>
                          <a:rPr kumimoji="1" lang="en-US" altLang="ja-JP" sz="2800" b="0" i="1" smtClean="0">
                            <a:latin typeface="Cambria Math" panose="02040503050406030204" pitchFamily="18" charset="0"/>
                          </a:rPr>
                          <m:t>2</m:t>
                        </m:r>
                      </m:sup>
                    </m:sSubSup>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2</m:t>
                        </m:r>
                      </m:den>
                    </m:f>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𝑛</m:t>
                        </m:r>
                      </m:e>
                      <m:sub>
                        <m:r>
                          <a:rPr lang="en-US" altLang="ja-JP" sz="2800" i="1">
                            <a:latin typeface="Cambria Math" panose="02040503050406030204" pitchFamily="18" charset="0"/>
                          </a:rPr>
                          <m:t>𝑠</m:t>
                        </m:r>
                      </m:sub>
                    </m:sSub>
                    <m:r>
                      <a:rPr lang="en-US" altLang="ja-JP" sz="2800" i="1">
                        <a:latin typeface="Cambria Math" panose="02040503050406030204" pitchFamily="18" charset="0"/>
                      </a:rPr>
                      <m:t>𝑚</m:t>
                    </m:r>
                    <m:f>
                      <m:fPr>
                        <m:ctrlPr>
                          <a:rPr kumimoji="1" lang="en-US" altLang="ja-JP" sz="2800" b="0" i="1" smtClean="0">
                            <a:latin typeface="Cambria Math" panose="02040503050406030204" pitchFamily="18" charset="0"/>
                          </a:rPr>
                        </m:ctrlPr>
                      </m:fPr>
                      <m:num>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𝐽</m:t>
                            </m:r>
                          </m:e>
                          <m:sub>
                            <m:r>
                              <a:rPr kumimoji="1" lang="en-US" altLang="ja-JP" sz="2800" b="0" i="1" smtClean="0">
                                <a:latin typeface="Cambria Math" panose="02040503050406030204" pitchFamily="18" charset="0"/>
                              </a:rPr>
                              <m:t>𝑠</m:t>
                            </m:r>
                          </m:sub>
                          <m:sup>
                            <m:r>
                              <a:rPr kumimoji="1" lang="en-US" altLang="ja-JP" sz="2800" b="0" i="1" smtClean="0">
                                <a:latin typeface="Cambria Math" panose="02040503050406030204" pitchFamily="18" charset="0"/>
                              </a:rPr>
                              <m:t>2</m:t>
                            </m:r>
                          </m:sup>
                        </m:sSubSup>
                      </m:num>
                      <m:den>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𝑛</m:t>
                            </m:r>
                          </m:e>
                          <m:sub>
                            <m:r>
                              <a:rPr kumimoji="1" lang="en-US" altLang="ja-JP" sz="2800" b="0" i="1" smtClean="0">
                                <a:latin typeface="Cambria Math" panose="02040503050406030204" pitchFamily="18" charset="0"/>
                              </a:rPr>
                              <m:t>𝑠</m:t>
                            </m:r>
                          </m:sub>
                          <m:sup>
                            <m:r>
                              <a:rPr kumimoji="1" lang="en-US" altLang="ja-JP" sz="2800" b="0" i="1" smtClean="0">
                                <a:latin typeface="Cambria Math" panose="02040503050406030204" pitchFamily="18" charset="0"/>
                              </a:rPr>
                              <m:t>2</m:t>
                            </m:r>
                          </m:sup>
                        </m:sSubSup>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𝑒</m:t>
                            </m:r>
                          </m:e>
                          <m:sup>
                            <m:r>
                              <a:rPr kumimoji="1" lang="en-US" altLang="ja-JP" sz="2800" b="0" i="1" smtClean="0">
                                <a:latin typeface="Cambria Math" panose="02040503050406030204" pitchFamily="18" charset="0"/>
                              </a:rPr>
                              <m:t>2</m:t>
                            </m:r>
                          </m:sup>
                        </m:sSup>
                      </m:den>
                    </m:f>
                    <m:r>
                      <a:rPr kumimoji="1"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1</m:t>
                        </m:r>
                      </m:num>
                      <m:den>
                        <m:r>
                          <a:rPr lang="en-US" altLang="ja-JP" sz="2800" i="1">
                            <a:latin typeface="Cambria Math" panose="02040503050406030204" pitchFamily="18" charset="0"/>
                          </a:rPr>
                          <m:t>2</m:t>
                        </m:r>
                      </m:den>
                    </m:f>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𝜇</m:t>
                        </m:r>
                      </m:e>
                      <m:sub>
                        <m:r>
                          <a:rPr lang="en-US" altLang="ja-JP" sz="2800" b="0" i="1" smtClean="0">
                            <a:latin typeface="Cambria Math" panose="02040503050406030204" pitchFamily="18" charset="0"/>
                          </a:rPr>
                          <m:t>0</m:t>
                        </m:r>
                      </m:sub>
                    </m:sSub>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𝑚</m:t>
                        </m:r>
                      </m:num>
                      <m:den>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𝜇</m:t>
                            </m:r>
                          </m:e>
                          <m:sub>
                            <m:r>
                              <a:rPr lang="en-US" altLang="ja-JP" sz="2800" b="0" i="1" smtClean="0">
                                <a:latin typeface="Cambria Math" panose="02040503050406030204" pitchFamily="18" charset="0"/>
                              </a:rPr>
                              <m:t>0</m:t>
                            </m:r>
                          </m:sub>
                        </m:sSub>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𝑛</m:t>
                            </m:r>
                          </m:e>
                          <m:sub>
                            <m:r>
                              <a:rPr lang="en-US" altLang="ja-JP" sz="2800" b="0" i="1" smtClean="0">
                                <a:latin typeface="Cambria Math" panose="02040503050406030204" pitchFamily="18" charset="0"/>
                              </a:rPr>
                              <m:t>𝑆</m:t>
                            </m:r>
                          </m:sub>
                        </m:sSub>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𝑒</m:t>
                            </m:r>
                          </m:e>
                          <m:sup>
                            <m:r>
                              <a:rPr lang="en-US" altLang="ja-JP" sz="2800" b="0" i="1" smtClean="0">
                                <a:latin typeface="Cambria Math" panose="02040503050406030204" pitchFamily="18" charset="0"/>
                              </a:rPr>
                              <m:t>2</m:t>
                            </m:r>
                          </m:sup>
                        </m:sSup>
                      </m:den>
                    </m:f>
                    <m:sSubSup>
                      <m:sSubSupPr>
                        <m:ctrlPr>
                          <a:rPr lang="en-US" altLang="ja-JP" sz="2800" b="0" i="1" smtClean="0">
                            <a:latin typeface="Cambria Math" panose="02040503050406030204" pitchFamily="18" charset="0"/>
                          </a:rPr>
                        </m:ctrlPr>
                      </m:sSubSupPr>
                      <m:e>
                        <m:r>
                          <a:rPr lang="en-US" altLang="ja-JP" sz="2800" b="0" i="1" smtClean="0">
                            <a:latin typeface="Cambria Math" panose="02040503050406030204" pitchFamily="18" charset="0"/>
                          </a:rPr>
                          <m:t>𝐽</m:t>
                        </m:r>
                      </m:e>
                      <m:sub>
                        <m:r>
                          <a:rPr lang="en-US" altLang="ja-JP" sz="2800" b="0" i="1" smtClean="0">
                            <a:latin typeface="Cambria Math" panose="02040503050406030204" pitchFamily="18" charset="0"/>
                          </a:rPr>
                          <m:t>𝑠</m:t>
                        </m:r>
                      </m:sub>
                      <m:sup>
                        <m:r>
                          <a:rPr lang="en-US" altLang="ja-JP" sz="2800" b="0" i="1" smtClean="0">
                            <a:latin typeface="Cambria Math" panose="02040503050406030204" pitchFamily="18" charset="0"/>
                          </a:rPr>
                          <m:t>2</m:t>
                        </m:r>
                      </m:sup>
                    </m:sSubSup>
                    <m:r>
                      <a:rPr lang="en-US" altLang="ja-JP" sz="2800" b="0" i="1" smtClean="0">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1</m:t>
                        </m:r>
                      </m:num>
                      <m:den>
                        <m:r>
                          <a:rPr lang="en-US" altLang="ja-JP" sz="2800" i="1">
                            <a:latin typeface="Cambria Math" panose="02040503050406030204" pitchFamily="18" charset="0"/>
                          </a:rPr>
                          <m:t>2</m:t>
                        </m:r>
                      </m:den>
                    </m:f>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𝜇</m:t>
                        </m:r>
                      </m:e>
                      <m:sub>
                        <m:r>
                          <a:rPr lang="en-US" altLang="ja-JP" sz="2800" i="1">
                            <a:latin typeface="Cambria Math" panose="02040503050406030204" pitchFamily="18" charset="0"/>
                          </a:rPr>
                          <m:t>0</m:t>
                        </m:r>
                      </m:sub>
                    </m:sSub>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𝜆</m:t>
                        </m:r>
                      </m:e>
                      <m:sup>
                        <m:r>
                          <a:rPr lang="en-US" altLang="ja-JP" sz="2800" b="0" i="1" smtClean="0">
                            <a:latin typeface="Cambria Math" panose="02040503050406030204" pitchFamily="18" charset="0"/>
                          </a:rPr>
                          <m:t>2</m:t>
                        </m:r>
                      </m:sup>
                    </m:sSup>
                    <m:sSubSup>
                      <m:sSubSupPr>
                        <m:ctrlPr>
                          <a:rPr lang="en-US" altLang="ja-JP" sz="2800" i="1">
                            <a:latin typeface="Cambria Math" panose="02040503050406030204" pitchFamily="18" charset="0"/>
                          </a:rPr>
                        </m:ctrlPr>
                      </m:sSubSupPr>
                      <m:e>
                        <m:r>
                          <a:rPr lang="en-US" altLang="ja-JP" sz="2800" i="1">
                            <a:latin typeface="Cambria Math" panose="02040503050406030204" pitchFamily="18" charset="0"/>
                          </a:rPr>
                          <m:t>𝐽</m:t>
                        </m:r>
                      </m:e>
                      <m:sub>
                        <m:r>
                          <a:rPr lang="en-US" altLang="ja-JP" sz="2800" i="1">
                            <a:latin typeface="Cambria Math" panose="02040503050406030204" pitchFamily="18" charset="0"/>
                          </a:rPr>
                          <m:t>𝑠</m:t>
                        </m:r>
                      </m:sub>
                      <m:sup>
                        <m:r>
                          <a:rPr lang="en-US" altLang="ja-JP" sz="2800" i="1">
                            <a:latin typeface="Cambria Math" panose="02040503050406030204" pitchFamily="18" charset="0"/>
                          </a:rPr>
                          <m:t>2</m:t>
                        </m:r>
                      </m:sup>
                    </m:sSubSup>
                  </m:oMath>
                </a14:m>
                <a:endParaRPr lang="ja-JP" altLang="en-US" sz="2800" dirty="0"/>
              </a:p>
            </p:txBody>
          </p:sp>
        </mc:Choice>
        <mc:Fallback xmlns="">
          <p:sp>
            <p:nvSpPr>
              <p:cNvPr id="3" name="テキスト ボックス 2">
                <a:extLst>
                  <a:ext uri="{FF2B5EF4-FFF2-40B4-BE49-F238E27FC236}">
                    <a16:creationId xmlns:a16="http://schemas.microsoft.com/office/drawing/2014/main" id="{1B7007C3-EAB5-0BF7-13D8-3D96D642E402}"/>
                  </a:ext>
                </a:extLst>
              </p:cNvPr>
              <p:cNvSpPr txBox="1">
                <a:spLocks noRot="1" noChangeAspect="1" noMove="1" noResize="1" noEditPoints="1" noAdjustHandles="1" noChangeArrowheads="1" noChangeShapeType="1" noTextEdit="1"/>
              </p:cNvSpPr>
              <p:nvPr/>
            </p:nvSpPr>
            <p:spPr>
              <a:xfrm>
                <a:off x="2442541" y="1427169"/>
                <a:ext cx="8082646" cy="825995"/>
              </a:xfrm>
              <a:prstGeom prst="rect">
                <a:avLst/>
              </a:prstGeom>
              <a:blipFill>
                <a:blip r:embed="rId2"/>
                <a:stretch>
                  <a:fillRect l="-1584" b="-2206"/>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FA847D94-566B-7DE2-A019-1FDC5C0EB77C}"/>
              </a:ext>
            </a:extLst>
          </p:cNvPr>
          <p:cNvSpPr txBox="1"/>
          <p:nvPr/>
        </p:nvSpPr>
        <p:spPr>
          <a:xfrm>
            <a:off x="76272" y="663240"/>
            <a:ext cx="2552302" cy="707886"/>
          </a:xfrm>
          <a:prstGeom prst="rect">
            <a:avLst/>
          </a:prstGeom>
          <a:noFill/>
          <a:ln w="25400">
            <a:solidFill>
              <a:schemeClr val="tx1"/>
            </a:solidFill>
          </a:ln>
        </p:spPr>
        <p:txBody>
          <a:bodyPr wrap="none" rtlCol="0">
            <a:spAutoFit/>
          </a:bodyPr>
          <a:lstStyle/>
          <a:p>
            <a:r>
              <a:rPr kumimoji="1" lang="ja-JP" altLang="en-US" sz="4000" dirty="0"/>
              <a:t>問題</a:t>
            </a:r>
            <a:r>
              <a:rPr lang="en-US" altLang="ja-JP" sz="4000" dirty="0"/>
              <a:t>7 (</a:t>
            </a:r>
            <a:r>
              <a:rPr lang="ja-JP" altLang="en-US" sz="4000" dirty="0"/>
              <a:t>解</a:t>
            </a:r>
            <a:r>
              <a:rPr lang="en-US" altLang="ja-JP" sz="4000" dirty="0"/>
              <a:t>)</a:t>
            </a:r>
            <a:endParaRPr kumimoji="1" lang="ja-JP" altLang="en-US" sz="4000" dirty="0"/>
          </a:p>
        </p:txBody>
      </p:sp>
      <p:sp>
        <p:nvSpPr>
          <p:cNvPr id="5" name="テキスト ボックス 4">
            <a:extLst>
              <a:ext uri="{FF2B5EF4-FFF2-40B4-BE49-F238E27FC236}">
                <a16:creationId xmlns:a16="http://schemas.microsoft.com/office/drawing/2014/main" id="{D02043B4-CDC5-CB3B-C884-4FE69A1AE679}"/>
              </a:ext>
            </a:extLst>
          </p:cNvPr>
          <p:cNvSpPr txBox="1"/>
          <p:nvPr/>
        </p:nvSpPr>
        <p:spPr>
          <a:xfrm>
            <a:off x="25724" y="41659"/>
            <a:ext cx="2571561" cy="400110"/>
          </a:xfrm>
          <a:prstGeom prst="rect">
            <a:avLst/>
          </a:prstGeom>
          <a:noFill/>
          <a:ln w="9525">
            <a:solidFill>
              <a:schemeClr val="tx1"/>
            </a:solidFill>
          </a:ln>
        </p:spPr>
        <p:txBody>
          <a:bodyPr wrap="square">
            <a:spAutoFit/>
          </a:bodyPr>
          <a:lstStyle/>
          <a:p>
            <a:pPr algn="ctr"/>
            <a:r>
              <a:rPr lang="en-US" altLang="ja-JP" sz="2000" b="1" dirty="0"/>
              <a:t>3.6 </a:t>
            </a:r>
            <a:r>
              <a:rPr lang="ja-JP" altLang="en-US" sz="2000" b="1" dirty="0"/>
              <a:t>対破壊電流密度</a:t>
            </a:r>
            <a:endParaRPr kumimoji="1" lang="en-US" altLang="ja-JP" sz="2000" b="1"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D9823FE-A109-B0C1-4841-02D1776826C4}"/>
                  </a:ext>
                </a:extLst>
              </p:cNvPr>
              <p:cNvSpPr txBox="1"/>
              <p:nvPr/>
            </p:nvSpPr>
            <p:spPr>
              <a:xfrm>
                <a:off x="1418810" y="2524539"/>
                <a:ext cx="9633150" cy="757708"/>
              </a:xfrm>
              <a:prstGeom prst="rect">
                <a:avLst/>
              </a:prstGeom>
              <a:noFill/>
            </p:spPr>
            <p:txBody>
              <a:bodyPr wrap="none" rtlCol="0">
                <a:spAutoFit/>
              </a:bodyPr>
              <a:lstStyle/>
              <a:p>
                <a:r>
                  <a:rPr kumimoji="1" lang="en-US" altLang="ja-JP" sz="2800" dirty="0"/>
                  <a:t>(2) </a:t>
                </a:r>
                <a14:m>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𝐽</m:t>
                        </m:r>
                      </m:e>
                      <m:sub>
                        <m:r>
                          <a:rPr lang="en-US" altLang="ja-JP" sz="2800" i="1">
                            <a:latin typeface="Cambria Math" panose="02040503050406030204" pitchFamily="18" charset="0"/>
                          </a:rPr>
                          <m:t>𝑑</m:t>
                        </m:r>
                      </m:sub>
                    </m:sSub>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𝐵</m:t>
                            </m:r>
                          </m:e>
                          <m:sub>
                            <m:r>
                              <a:rPr lang="en-US" altLang="ja-JP" sz="2800" i="1">
                                <a:latin typeface="Cambria Math" panose="02040503050406030204" pitchFamily="18" charset="0"/>
                              </a:rPr>
                              <m:t>𝑐</m:t>
                            </m:r>
                          </m:sub>
                        </m:sSub>
                      </m:num>
                      <m:den>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𝜇</m:t>
                            </m:r>
                          </m:e>
                          <m:sub>
                            <m:r>
                              <a:rPr lang="en-US" altLang="ja-JP" sz="2800" i="1">
                                <a:latin typeface="Cambria Math" panose="02040503050406030204" pitchFamily="18" charset="0"/>
                              </a:rPr>
                              <m:t>0</m:t>
                            </m:r>
                          </m:sub>
                        </m:sSub>
                        <m:r>
                          <a:rPr lang="en-US" altLang="ja-JP" sz="2800" i="1">
                            <a:latin typeface="Cambria Math" panose="02040503050406030204" pitchFamily="18" charset="0"/>
                          </a:rPr>
                          <m:t>𝜆</m:t>
                        </m:r>
                      </m:den>
                    </m:f>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0.2</m:t>
                        </m:r>
                      </m:num>
                      <m:den>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10</m:t>
                            </m:r>
                          </m:e>
                          <m:sup>
                            <m:r>
                              <a:rPr lang="en-US" altLang="ja-JP" sz="2800" b="0" i="1" smtClean="0">
                                <a:latin typeface="Cambria Math" panose="02040503050406030204" pitchFamily="18" charset="0"/>
                              </a:rPr>
                              <m:t>−6</m:t>
                            </m:r>
                          </m:sup>
                        </m:sSup>
                        <m:r>
                          <a:rPr lang="en-US" altLang="ja-JP" sz="2800" b="0" i="1" smtClean="0">
                            <a:latin typeface="Cambria Math" panose="02040503050406030204" pitchFamily="18" charset="0"/>
                          </a:rPr>
                          <m:t>×40×</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10</m:t>
                            </m:r>
                          </m:e>
                          <m:sup>
                            <m:r>
                              <a:rPr lang="en-US" altLang="ja-JP" sz="2800" b="0" i="1" smtClean="0">
                                <a:latin typeface="Cambria Math" panose="02040503050406030204" pitchFamily="18" charset="0"/>
                              </a:rPr>
                              <m:t>−9</m:t>
                            </m:r>
                          </m:sup>
                        </m:sSup>
                      </m:den>
                    </m:f>
                    <m:r>
                      <a:rPr lang="en-US" altLang="ja-JP" sz="2800" b="0" i="1" smtClean="0">
                        <a:latin typeface="Cambria Math" panose="02040503050406030204" pitchFamily="18" charset="0"/>
                      </a:rPr>
                      <m:t> </m:t>
                    </m:r>
                    <m:r>
                      <m:rPr>
                        <m:sty m:val="p"/>
                      </m:rPr>
                      <a:rPr lang="en-US" altLang="ja-JP" sz="2800" b="0" i="0" smtClean="0">
                        <a:latin typeface="Cambria Math" panose="02040503050406030204" pitchFamily="18" charset="0"/>
                      </a:rPr>
                      <m:t>A</m:t>
                    </m:r>
                    <m:sSup>
                      <m:sSupPr>
                        <m:ctrlPr>
                          <a:rPr lang="en-US" altLang="ja-JP" sz="2800" b="0" i="1" smtClean="0">
                            <a:latin typeface="Cambria Math" panose="02040503050406030204" pitchFamily="18" charset="0"/>
                          </a:rPr>
                        </m:ctrlPr>
                      </m:sSupPr>
                      <m:e>
                        <m:r>
                          <m:rPr>
                            <m:sty m:val="p"/>
                          </m:rPr>
                          <a:rPr lang="en-US" altLang="ja-JP" sz="2800" b="0" i="0" smtClean="0">
                            <a:latin typeface="Cambria Math" panose="02040503050406030204" pitchFamily="18" charset="0"/>
                          </a:rPr>
                          <m:t>m</m:t>
                        </m:r>
                      </m:e>
                      <m:sup>
                        <m:r>
                          <a:rPr lang="en-US" altLang="ja-JP" sz="2800" b="0" i="0" smtClean="0">
                            <a:latin typeface="Cambria Math" panose="02040503050406030204" pitchFamily="18" charset="0"/>
                          </a:rPr>
                          <m:t>−2</m:t>
                        </m:r>
                      </m:sup>
                    </m:sSup>
                    <m:r>
                      <a:rPr lang="en-US" altLang="ja-JP" sz="2800" b="0" i="1"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10</m:t>
                        </m:r>
                      </m:e>
                      <m:sup>
                        <m:r>
                          <a:rPr lang="en-US" altLang="ja-JP" sz="2800" b="0" i="1" smtClean="0">
                            <a:latin typeface="Cambria Math" panose="02040503050406030204" pitchFamily="18" charset="0"/>
                          </a:rPr>
                          <m:t>12</m:t>
                        </m:r>
                      </m:sup>
                    </m:sSup>
                    <m:r>
                      <a:rPr lang="en-US" altLang="ja-JP" sz="2800" b="0" i="1" smtClean="0">
                        <a:latin typeface="Cambria Math" panose="02040503050406030204" pitchFamily="18" charset="0"/>
                      </a:rPr>
                      <m:t> </m:t>
                    </m:r>
                    <m:r>
                      <m:rPr>
                        <m:sty m:val="p"/>
                      </m:rPr>
                      <a:rPr lang="en-US" altLang="ja-JP" sz="2800" b="0" i="0" smtClean="0">
                        <a:latin typeface="Cambria Math" panose="02040503050406030204" pitchFamily="18" charset="0"/>
                      </a:rPr>
                      <m:t>A</m:t>
                    </m:r>
                    <m:sSup>
                      <m:sSupPr>
                        <m:ctrlPr>
                          <a:rPr lang="en-US" altLang="ja-JP" sz="2800" b="0" i="1" smtClean="0">
                            <a:latin typeface="Cambria Math" panose="02040503050406030204" pitchFamily="18" charset="0"/>
                          </a:rPr>
                        </m:ctrlPr>
                      </m:sSupPr>
                      <m:e>
                        <m:r>
                          <m:rPr>
                            <m:sty m:val="p"/>
                          </m:rPr>
                          <a:rPr lang="en-US" altLang="ja-JP" sz="2800" b="0" i="0" smtClean="0">
                            <a:latin typeface="Cambria Math" panose="02040503050406030204" pitchFamily="18" charset="0"/>
                          </a:rPr>
                          <m:t>m</m:t>
                        </m:r>
                      </m:e>
                      <m:sup>
                        <m:r>
                          <a:rPr lang="en-US" altLang="ja-JP" sz="2800" b="0" i="0" smtClean="0">
                            <a:latin typeface="Cambria Math" panose="02040503050406030204" pitchFamily="18" charset="0"/>
                          </a:rPr>
                          <m:t>−2</m:t>
                        </m:r>
                      </m:sup>
                    </m:sSup>
                    <m:r>
                      <a:rPr lang="en-US" altLang="ja-JP" sz="2800" b="0" i="0" smtClean="0">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0" smtClean="0">
                            <a:latin typeface="Cambria Math" panose="02040503050406030204" pitchFamily="18" charset="0"/>
                          </a:rPr>
                          <m:t>10</m:t>
                        </m:r>
                      </m:e>
                      <m:sup>
                        <m:r>
                          <a:rPr lang="en-US" altLang="ja-JP" sz="2800" b="0" i="0" smtClean="0">
                            <a:latin typeface="Cambria Math" panose="02040503050406030204" pitchFamily="18" charset="0"/>
                          </a:rPr>
                          <m:t>8</m:t>
                        </m:r>
                      </m:sup>
                    </m:sSup>
                    <m:r>
                      <a:rPr lang="en-US" altLang="ja-JP" sz="2800" b="0" i="0" smtClean="0">
                        <a:latin typeface="Cambria Math" panose="02040503050406030204" pitchFamily="18" charset="0"/>
                      </a:rPr>
                      <m:t> </m:t>
                    </m:r>
                    <m:sSup>
                      <m:sSupPr>
                        <m:ctrlPr>
                          <a:rPr lang="en-US" altLang="ja-JP" sz="2800" b="0" i="1" smtClean="0">
                            <a:latin typeface="Cambria Math" panose="02040503050406030204" pitchFamily="18" charset="0"/>
                          </a:rPr>
                        </m:ctrlPr>
                      </m:sSupPr>
                      <m:e>
                        <m:r>
                          <m:rPr>
                            <m:sty m:val="p"/>
                          </m:rPr>
                          <a:rPr lang="en-US" altLang="ja-JP" sz="2800" b="0" i="0" smtClean="0">
                            <a:latin typeface="Cambria Math" panose="02040503050406030204" pitchFamily="18" charset="0"/>
                          </a:rPr>
                          <m:t>Acm</m:t>
                        </m:r>
                      </m:e>
                      <m:sup>
                        <m:r>
                          <a:rPr lang="en-US" altLang="ja-JP" sz="2800" b="0" i="0" smtClean="0">
                            <a:latin typeface="Cambria Math" panose="02040503050406030204" pitchFamily="18" charset="0"/>
                          </a:rPr>
                          <m:t>−2</m:t>
                        </m:r>
                      </m:sup>
                    </m:sSup>
                  </m:oMath>
                </a14:m>
                <a:endParaRPr kumimoji="1" lang="ja-JP" altLang="en-US" sz="2800" dirty="0"/>
              </a:p>
            </p:txBody>
          </p:sp>
        </mc:Choice>
        <mc:Fallback xmlns="">
          <p:sp>
            <p:nvSpPr>
              <p:cNvPr id="6" name="テキスト ボックス 5">
                <a:extLst>
                  <a:ext uri="{FF2B5EF4-FFF2-40B4-BE49-F238E27FC236}">
                    <a16:creationId xmlns:a16="http://schemas.microsoft.com/office/drawing/2014/main" id="{8D9823FE-A109-B0C1-4841-02D1776826C4}"/>
                  </a:ext>
                </a:extLst>
              </p:cNvPr>
              <p:cNvSpPr txBox="1">
                <a:spLocks noRot="1" noChangeAspect="1" noMove="1" noResize="1" noEditPoints="1" noAdjustHandles="1" noChangeArrowheads="1" noChangeShapeType="1" noTextEdit="1"/>
              </p:cNvSpPr>
              <p:nvPr/>
            </p:nvSpPr>
            <p:spPr>
              <a:xfrm>
                <a:off x="1418810" y="2524539"/>
                <a:ext cx="9633150" cy="757708"/>
              </a:xfrm>
              <a:prstGeom prst="rect">
                <a:avLst/>
              </a:prstGeom>
              <a:blipFill>
                <a:blip r:embed="rId3"/>
                <a:stretch>
                  <a:fillRect l="-1329" b="-48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EA0664C3-5867-C024-C155-0C252564A774}"/>
                  </a:ext>
                </a:extLst>
              </p:cNvPr>
              <p:cNvSpPr txBox="1"/>
              <p:nvPr/>
            </p:nvSpPr>
            <p:spPr>
              <a:xfrm>
                <a:off x="-1" y="3878969"/>
                <a:ext cx="12192001" cy="1200329"/>
              </a:xfrm>
              <a:prstGeom prst="rect">
                <a:avLst/>
              </a:prstGeom>
              <a:noFill/>
            </p:spPr>
            <p:txBody>
              <a:bodyPr wrap="square" rtlCol="0">
                <a:spAutoFit/>
              </a:bodyPr>
              <a:lstStyle/>
              <a:p>
                <a:r>
                  <a:rPr kumimoji="1" lang="ja-JP" altLang="en-US" sz="2400" dirty="0"/>
                  <a:t>注：ニオブ空洞内面のマイクロ波磁場の世界記録は約</a:t>
                </a:r>
                <a:r>
                  <a:rPr kumimoji="1" lang="en-US" altLang="ja-JP" sz="2400" dirty="0"/>
                  <a:t>200mT(=0.2T)</a:t>
                </a:r>
                <a:r>
                  <a:rPr kumimoji="1" lang="ja-JP" altLang="en-US" sz="2400" dirty="0"/>
                  <a:t>で、ほぼ</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𝐵</m:t>
                        </m:r>
                      </m:e>
                      <m:sub>
                        <m:r>
                          <a:rPr lang="en-US" altLang="ja-JP" sz="2400" i="1">
                            <a:latin typeface="Cambria Math" panose="02040503050406030204" pitchFamily="18" charset="0"/>
                          </a:rPr>
                          <m:t>𝑐</m:t>
                        </m:r>
                      </m:sub>
                    </m:sSub>
                  </m:oMath>
                </a14:m>
                <a:r>
                  <a:rPr kumimoji="1" lang="ja-JP" altLang="en-US" sz="2400" dirty="0"/>
                  <a:t>程度である。すなわち、内面を流れる電流はほぼ対破壊電流程度であり、上で見積もったような電流が流れている。</a:t>
                </a:r>
              </a:p>
            </p:txBody>
          </p:sp>
        </mc:Choice>
        <mc:Fallback xmlns="">
          <p:sp>
            <p:nvSpPr>
              <p:cNvPr id="7" name="テキスト ボックス 6">
                <a:extLst>
                  <a:ext uri="{FF2B5EF4-FFF2-40B4-BE49-F238E27FC236}">
                    <a16:creationId xmlns:a16="http://schemas.microsoft.com/office/drawing/2014/main" id="{EA0664C3-5867-C024-C155-0C252564A774}"/>
                  </a:ext>
                </a:extLst>
              </p:cNvPr>
              <p:cNvSpPr txBox="1">
                <a:spLocks noRot="1" noChangeAspect="1" noMove="1" noResize="1" noEditPoints="1" noAdjustHandles="1" noChangeArrowheads="1" noChangeShapeType="1" noTextEdit="1"/>
              </p:cNvSpPr>
              <p:nvPr/>
            </p:nvSpPr>
            <p:spPr>
              <a:xfrm>
                <a:off x="-1" y="3878969"/>
                <a:ext cx="12192001" cy="1200329"/>
              </a:xfrm>
              <a:prstGeom prst="rect">
                <a:avLst/>
              </a:prstGeom>
              <a:blipFill>
                <a:blip r:embed="rId4"/>
                <a:stretch>
                  <a:fillRect l="-750" t="-4061" b="-1066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767102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25EA9BB-B9A5-4ADE-95B0-7B4D30E95DA1}"/>
              </a:ext>
            </a:extLst>
          </p:cNvPr>
          <p:cNvSpPr txBox="1"/>
          <p:nvPr/>
        </p:nvSpPr>
        <p:spPr>
          <a:xfrm>
            <a:off x="2767790" y="85475"/>
            <a:ext cx="9123029" cy="461665"/>
          </a:xfrm>
          <a:prstGeom prst="rect">
            <a:avLst/>
          </a:prstGeom>
          <a:noFill/>
          <a:ln>
            <a:noFill/>
          </a:ln>
        </p:spPr>
        <p:txBody>
          <a:bodyPr wrap="square" rtlCol="0">
            <a:spAutoFit/>
          </a:bodyPr>
          <a:lstStyle/>
          <a:p>
            <a:r>
              <a:rPr kumimoji="1" lang="en-US" altLang="ja-JP" sz="2400" dirty="0"/>
              <a:t>London</a:t>
            </a:r>
            <a:r>
              <a:rPr kumimoji="1" lang="ja-JP" altLang="en-US" sz="2400" dirty="0"/>
              <a:t>理論に基づく対破壊電流の見積り</a:t>
            </a:r>
            <a:endParaRPr kumimoji="1" lang="en-US" altLang="ja-JP" sz="24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2788033-6BA9-4F25-A487-BBA7E344E493}"/>
                  </a:ext>
                </a:extLst>
              </p:cNvPr>
              <p:cNvSpPr txBox="1"/>
              <p:nvPr/>
            </p:nvSpPr>
            <p:spPr>
              <a:xfrm>
                <a:off x="0" y="711533"/>
                <a:ext cx="12191999" cy="1083566"/>
              </a:xfrm>
              <a:prstGeom prst="rect">
                <a:avLst/>
              </a:prstGeom>
              <a:noFill/>
            </p:spPr>
            <p:txBody>
              <a:bodyPr wrap="square" rtlCol="0">
                <a:spAutoFit/>
              </a:bodyPr>
              <a:lstStyle/>
              <a:p>
                <a:r>
                  <a:rPr kumimoji="1" lang="ja-JP" altLang="en-US" sz="2400" dirty="0"/>
                  <a:t>単位体積あたりの超伝導電子の運動エネルギー</a:t>
                </a:r>
                <a14:m>
                  <m:oMath xmlns:m="http://schemas.openxmlformats.org/officeDocument/2006/math">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den>
                    </m:f>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𝑛</m:t>
                        </m:r>
                      </m:e>
                      <m:sub>
                        <m:r>
                          <a:rPr lang="en-US" altLang="ja-JP" sz="2400" i="1">
                            <a:latin typeface="Cambria Math" panose="02040503050406030204" pitchFamily="18" charset="0"/>
                          </a:rPr>
                          <m:t>𝑠</m:t>
                        </m:r>
                      </m:sub>
                    </m:sSub>
                    <m:r>
                      <a:rPr lang="en-US" altLang="ja-JP" sz="2400" i="1">
                        <a:latin typeface="Cambria Math" panose="02040503050406030204" pitchFamily="18" charset="0"/>
                      </a:rPr>
                      <m:t>𝑚</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𝑣</m:t>
                        </m:r>
                      </m:e>
                      <m:sub>
                        <m:r>
                          <a:rPr lang="en-US" altLang="ja-JP" sz="2400" i="1">
                            <a:latin typeface="Cambria Math" panose="02040503050406030204" pitchFamily="18" charset="0"/>
                          </a:rPr>
                          <m:t>𝑠</m:t>
                        </m:r>
                      </m:sub>
                      <m:sup>
                        <m:r>
                          <a:rPr lang="en-US" altLang="ja-JP" sz="2400" i="1">
                            <a:latin typeface="Cambria Math" panose="02040503050406030204" pitchFamily="18" charset="0"/>
                          </a:rPr>
                          <m:t>2</m:t>
                        </m:r>
                      </m:sup>
                    </m:sSubSup>
                  </m:oMath>
                </a14:m>
                <a:r>
                  <a:rPr kumimoji="1" lang="ja-JP" altLang="en-US" sz="2400" dirty="0"/>
                  <a:t>が凝縮エネルギー密度 </a:t>
                </a:r>
                <a14:m>
                  <m:oMath xmlns:m="http://schemas.openxmlformats.org/officeDocument/2006/math">
                    <m:sSub>
                      <m:sSubPr>
                        <m:ctrlPr>
                          <a:rPr kumimoji="1" lang="en-US" altLang="ja-JP" sz="2400" b="0" i="1" smtClean="0">
                            <a:latin typeface="Cambria Math" panose="02040503050406030204" pitchFamily="18" charset="0"/>
                          </a:rPr>
                        </m:ctrlPr>
                      </m:sSubPr>
                      <m:e>
                        <m:r>
                          <m:rPr>
                            <m:sty m:val="p"/>
                          </m:rPr>
                          <a:rPr kumimoji="1" lang="en-US" altLang="ja-JP" sz="2400" b="0" i="0" smtClean="0">
                            <a:latin typeface="Cambria Math" panose="02040503050406030204" pitchFamily="18" charset="0"/>
                          </a:rPr>
                          <m:t>E</m:t>
                        </m:r>
                      </m:e>
                      <m:sub>
                        <m:r>
                          <m:rPr>
                            <m:sty m:val="p"/>
                          </m:rPr>
                          <a:rPr kumimoji="1" lang="en-US" altLang="ja-JP" sz="2400" b="0" i="0" smtClean="0">
                            <a:latin typeface="Cambria Math" panose="02040503050406030204" pitchFamily="18" charset="0"/>
                          </a:rPr>
                          <m:t>c</m:t>
                        </m:r>
                      </m:sub>
                    </m:sSub>
                    <m:r>
                      <a:rPr kumimoji="1" lang="en-US" altLang="ja-JP" sz="2400" b="0" i="0"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𝐵</m:t>
                            </m:r>
                          </m:e>
                          <m:sub>
                            <m:r>
                              <a:rPr kumimoji="1" lang="en-US" altLang="ja-JP" sz="2400" b="0" i="1" smtClean="0">
                                <a:latin typeface="Cambria Math" panose="02040503050406030204" pitchFamily="18" charset="0"/>
                              </a:rPr>
                              <m:t>𝑐</m:t>
                            </m:r>
                          </m:sub>
                          <m:sup>
                            <m:r>
                              <a:rPr kumimoji="1" lang="en-US" altLang="ja-JP" sz="2400" b="0" i="1" smtClean="0">
                                <a:latin typeface="Cambria Math" panose="02040503050406030204" pitchFamily="18" charset="0"/>
                              </a:rPr>
                              <m:t>2</m:t>
                            </m:r>
                          </m:sup>
                        </m:sSubSup>
                      </m:num>
                      <m:den>
                        <m:r>
                          <a:rPr kumimoji="1" lang="en-US" altLang="ja-JP" sz="2400" b="0" i="1" smtClean="0">
                            <a:latin typeface="Cambria Math" panose="02040503050406030204" pitchFamily="18" charset="0"/>
                          </a:rPr>
                          <m:t>2</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𝜇</m:t>
                            </m:r>
                          </m:e>
                          <m:sub>
                            <m:r>
                              <a:rPr kumimoji="1" lang="en-US" altLang="ja-JP" sz="2400" b="0" i="1" smtClean="0">
                                <a:latin typeface="Cambria Math" panose="02040503050406030204" pitchFamily="18" charset="0"/>
                              </a:rPr>
                              <m:t>0</m:t>
                            </m:r>
                          </m:sub>
                        </m:sSub>
                      </m:den>
                    </m:f>
                  </m:oMath>
                </a14:m>
                <a:r>
                  <a:rPr kumimoji="1" lang="ja-JP" altLang="en-US" sz="2400" dirty="0"/>
                  <a:t>と等しくなる辺りが超電流の最大値（対破壊電流密度）を決める。これより、</a:t>
                </a:r>
              </a:p>
            </p:txBody>
          </p:sp>
        </mc:Choice>
        <mc:Fallback xmlns="">
          <p:sp>
            <p:nvSpPr>
              <p:cNvPr id="4" name="テキスト ボックス 3">
                <a:extLst>
                  <a:ext uri="{FF2B5EF4-FFF2-40B4-BE49-F238E27FC236}">
                    <a16:creationId xmlns:a16="http://schemas.microsoft.com/office/drawing/2014/main" id="{A2788033-6BA9-4F25-A487-BBA7E344E493}"/>
                  </a:ext>
                </a:extLst>
              </p:cNvPr>
              <p:cNvSpPr txBox="1">
                <a:spLocks noRot="1" noChangeAspect="1" noMove="1" noResize="1" noEditPoints="1" noAdjustHandles="1" noChangeArrowheads="1" noChangeShapeType="1" noTextEdit="1"/>
              </p:cNvSpPr>
              <p:nvPr/>
            </p:nvSpPr>
            <p:spPr>
              <a:xfrm>
                <a:off x="0" y="711533"/>
                <a:ext cx="12191999" cy="1083566"/>
              </a:xfrm>
              <a:prstGeom prst="rect">
                <a:avLst/>
              </a:prstGeom>
              <a:blipFill>
                <a:blip r:embed="rId2"/>
                <a:stretch>
                  <a:fillRect l="-750" r="-600" b="-12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4A4F60B-C9FF-4BE9-9917-DCC5AA814B55}"/>
                  </a:ext>
                </a:extLst>
              </p:cNvPr>
              <p:cNvSpPr txBox="1"/>
              <p:nvPr/>
            </p:nvSpPr>
            <p:spPr>
              <a:xfrm>
                <a:off x="4902499" y="1734139"/>
                <a:ext cx="1608004" cy="972126"/>
              </a:xfrm>
              <a:prstGeom prst="rect">
                <a:avLst/>
              </a:prstGeom>
              <a:noFill/>
              <a:ln w="25400">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𝐽</m:t>
                          </m:r>
                        </m:e>
                        <m:sub>
                          <m:r>
                            <a:rPr kumimoji="1" lang="en-US" altLang="ja-JP" sz="2800" b="0" i="1" smtClean="0">
                              <a:latin typeface="Cambria Math" panose="02040503050406030204" pitchFamily="18" charset="0"/>
                            </a:rPr>
                            <m:t>𝑑</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𝑐</m:t>
                              </m:r>
                            </m:sub>
                          </m:sSub>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𝜇</m:t>
                              </m:r>
                            </m:e>
                            <m:sub>
                              <m:r>
                                <a:rPr kumimoji="1" lang="en-US" altLang="ja-JP" sz="2800" b="0" i="1" smtClean="0">
                                  <a:latin typeface="Cambria Math" panose="02040503050406030204" pitchFamily="18" charset="0"/>
                                </a:rPr>
                                <m:t>0</m:t>
                              </m:r>
                            </m:sub>
                          </m:sSub>
                          <m:r>
                            <a:rPr kumimoji="1" lang="en-US" altLang="ja-JP" sz="2800" b="0" i="1" smtClean="0">
                              <a:latin typeface="Cambria Math" panose="02040503050406030204" pitchFamily="18" charset="0"/>
                            </a:rPr>
                            <m:t>𝜆</m:t>
                          </m:r>
                        </m:den>
                      </m:f>
                    </m:oMath>
                  </m:oMathPara>
                </a14:m>
                <a:endParaRPr kumimoji="1" lang="ja-JP" altLang="en-US" sz="2800" dirty="0"/>
              </a:p>
            </p:txBody>
          </p:sp>
        </mc:Choice>
        <mc:Fallback xmlns="">
          <p:sp>
            <p:nvSpPr>
              <p:cNvPr id="7" name="テキスト ボックス 6">
                <a:extLst>
                  <a:ext uri="{FF2B5EF4-FFF2-40B4-BE49-F238E27FC236}">
                    <a16:creationId xmlns:a16="http://schemas.microsoft.com/office/drawing/2014/main" id="{14A4F60B-C9FF-4BE9-9917-DCC5AA814B55}"/>
                  </a:ext>
                </a:extLst>
              </p:cNvPr>
              <p:cNvSpPr txBox="1">
                <a:spLocks noRot="1" noChangeAspect="1" noMove="1" noResize="1" noEditPoints="1" noAdjustHandles="1" noChangeArrowheads="1" noChangeShapeType="1" noTextEdit="1"/>
              </p:cNvSpPr>
              <p:nvPr/>
            </p:nvSpPr>
            <p:spPr>
              <a:xfrm>
                <a:off x="4902499" y="1734139"/>
                <a:ext cx="1608004" cy="972126"/>
              </a:xfrm>
              <a:prstGeom prst="rect">
                <a:avLst/>
              </a:prstGeom>
              <a:blipFill>
                <a:blip r:embed="rId3"/>
                <a:stretch>
                  <a:fillRect/>
                </a:stretch>
              </a:blipFill>
              <a:ln w="25400">
                <a:solidFill>
                  <a:srgbClr val="FF0000"/>
                </a:solidFill>
              </a:ln>
            </p:spPr>
            <p:txBody>
              <a:bodyPr/>
              <a:lstStyle/>
              <a:p>
                <a:r>
                  <a:rPr lang="ja-JP" altLang="en-US">
                    <a:noFill/>
                  </a:rPr>
                  <a:t> </a:t>
                </a:r>
              </a:p>
            </p:txBody>
          </p:sp>
        </mc:Fallback>
      </mc:AlternateContent>
      <p:sp>
        <p:nvSpPr>
          <p:cNvPr id="2" name="テキスト ボックス 1">
            <a:extLst>
              <a:ext uri="{FF2B5EF4-FFF2-40B4-BE49-F238E27FC236}">
                <a16:creationId xmlns:a16="http://schemas.microsoft.com/office/drawing/2014/main" id="{6A724473-2EF2-AC3F-F58A-5F11240EA79F}"/>
              </a:ext>
            </a:extLst>
          </p:cNvPr>
          <p:cNvSpPr txBox="1"/>
          <p:nvPr/>
        </p:nvSpPr>
        <p:spPr>
          <a:xfrm>
            <a:off x="25724" y="41659"/>
            <a:ext cx="2571561" cy="400110"/>
          </a:xfrm>
          <a:prstGeom prst="rect">
            <a:avLst/>
          </a:prstGeom>
          <a:noFill/>
          <a:ln w="63500">
            <a:solidFill>
              <a:schemeClr val="tx1"/>
            </a:solidFill>
          </a:ln>
        </p:spPr>
        <p:txBody>
          <a:bodyPr wrap="square">
            <a:spAutoFit/>
          </a:bodyPr>
          <a:lstStyle/>
          <a:p>
            <a:pPr algn="ctr"/>
            <a:r>
              <a:rPr lang="en-US" altLang="ja-JP" sz="2000" b="1" dirty="0"/>
              <a:t>3.6 </a:t>
            </a:r>
            <a:r>
              <a:rPr lang="ja-JP" altLang="en-US" sz="2000" b="1" dirty="0"/>
              <a:t>対破壊電流密度</a:t>
            </a:r>
            <a:endParaRPr kumimoji="1" lang="en-US" altLang="ja-JP" sz="2000" b="1" dirty="0"/>
          </a:p>
        </p:txBody>
      </p:sp>
    </p:spTree>
    <p:extLst>
      <p:ext uri="{BB962C8B-B14F-4D97-AF65-F5344CB8AC3E}">
        <p14:creationId xmlns:p14="http://schemas.microsoft.com/office/powerpoint/2010/main" val="37969242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25EA9BB-B9A5-4ADE-95B0-7B4D30E95DA1}"/>
              </a:ext>
            </a:extLst>
          </p:cNvPr>
          <p:cNvSpPr txBox="1"/>
          <p:nvPr/>
        </p:nvSpPr>
        <p:spPr>
          <a:xfrm>
            <a:off x="2767790" y="85475"/>
            <a:ext cx="9123029" cy="461665"/>
          </a:xfrm>
          <a:prstGeom prst="rect">
            <a:avLst/>
          </a:prstGeom>
          <a:noFill/>
          <a:ln>
            <a:noFill/>
          </a:ln>
        </p:spPr>
        <p:txBody>
          <a:bodyPr wrap="square" rtlCol="0">
            <a:spAutoFit/>
          </a:bodyPr>
          <a:lstStyle/>
          <a:p>
            <a:r>
              <a:rPr kumimoji="1" lang="en-US" altLang="ja-JP" sz="2400" dirty="0"/>
              <a:t>London</a:t>
            </a:r>
            <a:r>
              <a:rPr kumimoji="1" lang="ja-JP" altLang="en-US" sz="2400" dirty="0"/>
              <a:t>理論に基づく対破壊電流の見積り</a:t>
            </a:r>
            <a:endParaRPr kumimoji="1" lang="en-US" altLang="ja-JP" sz="24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2788033-6BA9-4F25-A487-BBA7E344E493}"/>
                  </a:ext>
                </a:extLst>
              </p:cNvPr>
              <p:cNvSpPr txBox="1"/>
              <p:nvPr/>
            </p:nvSpPr>
            <p:spPr>
              <a:xfrm>
                <a:off x="0" y="711533"/>
                <a:ext cx="12191999" cy="1083566"/>
              </a:xfrm>
              <a:prstGeom prst="rect">
                <a:avLst/>
              </a:prstGeom>
              <a:noFill/>
            </p:spPr>
            <p:txBody>
              <a:bodyPr wrap="square" rtlCol="0">
                <a:spAutoFit/>
              </a:bodyPr>
              <a:lstStyle/>
              <a:p>
                <a:r>
                  <a:rPr kumimoji="1" lang="ja-JP" altLang="en-US" sz="2400" dirty="0"/>
                  <a:t>単位体積あたりの超伝導電子の運動エネルギー</a:t>
                </a:r>
                <a14:m>
                  <m:oMath xmlns:m="http://schemas.openxmlformats.org/officeDocument/2006/math">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den>
                    </m:f>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𝑛</m:t>
                        </m:r>
                      </m:e>
                      <m:sub>
                        <m:r>
                          <a:rPr lang="en-US" altLang="ja-JP" sz="2400" i="1">
                            <a:latin typeface="Cambria Math" panose="02040503050406030204" pitchFamily="18" charset="0"/>
                          </a:rPr>
                          <m:t>𝑠</m:t>
                        </m:r>
                      </m:sub>
                    </m:sSub>
                    <m:r>
                      <a:rPr lang="en-US" altLang="ja-JP" sz="2400" i="1">
                        <a:latin typeface="Cambria Math" panose="02040503050406030204" pitchFamily="18" charset="0"/>
                      </a:rPr>
                      <m:t>𝑚</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𝑣</m:t>
                        </m:r>
                      </m:e>
                      <m:sub>
                        <m:r>
                          <a:rPr lang="en-US" altLang="ja-JP" sz="2400" i="1">
                            <a:latin typeface="Cambria Math" panose="02040503050406030204" pitchFamily="18" charset="0"/>
                          </a:rPr>
                          <m:t>𝑠</m:t>
                        </m:r>
                      </m:sub>
                      <m:sup>
                        <m:r>
                          <a:rPr lang="en-US" altLang="ja-JP" sz="2400" i="1">
                            <a:latin typeface="Cambria Math" panose="02040503050406030204" pitchFamily="18" charset="0"/>
                          </a:rPr>
                          <m:t>2</m:t>
                        </m:r>
                      </m:sup>
                    </m:sSubSup>
                  </m:oMath>
                </a14:m>
                <a:r>
                  <a:rPr kumimoji="1" lang="ja-JP" altLang="en-US" sz="2400" dirty="0"/>
                  <a:t>が凝縮エネルギー密度 </a:t>
                </a:r>
                <a14:m>
                  <m:oMath xmlns:m="http://schemas.openxmlformats.org/officeDocument/2006/math">
                    <m:sSub>
                      <m:sSubPr>
                        <m:ctrlPr>
                          <a:rPr kumimoji="1" lang="en-US" altLang="ja-JP" sz="2400" b="0" i="1" smtClean="0">
                            <a:latin typeface="Cambria Math" panose="02040503050406030204" pitchFamily="18" charset="0"/>
                          </a:rPr>
                        </m:ctrlPr>
                      </m:sSubPr>
                      <m:e>
                        <m:r>
                          <m:rPr>
                            <m:sty m:val="p"/>
                          </m:rPr>
                          <a:rPr kumimoji="1" lang="en-US" altLang="ja-JP" sz="2400" b="0" i="0" smtClean="0">
                            <a:latin typeface="Cambria Math" panose="02040503050406030204" pitchFamily="18" charset="0"/>
                          </a:rPr>
                          <m:t>E</m:t>
                        </m:r>
                      </m:e>
                      <m:sub>
                        <m:r>
                          <m:rPr>
                            <m:sty m:val="p"/>
                          </m:rPr>
                          <a:rPr kumimoji="1" lang="en-US" altLang="ja-JP" sz="2400" b="0" i="0" smtClean="0">
                            <a:latin typeface="Cambria Math" panose="02040503050406030204" pitchFamily="18" charset="0"/>
                          </a:rPr>
                          <m:t>c</m:t>
                        </m:r>
                      </m:sub>
                    </m:sSub>
                    <m:r>
                      <a:rPr kumimoji="1" lang="en-US" altLang="ja-JP" sz="2400" b="0" i="0"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𝐵</m:t>
                            </m:r>
                          </m:e>
                          <m:sub>
                            <m:r>
                              <a:rPr kumimoji="1" lang="en-US" altLang="ja-JP" sz="2400" b="0" i="1" smtClean="0">
                                <a:latin typeface="Cambria Math" panose="02040503050406030204" pitchFamily="18" charset="0"/>
                              </a:rPr>
                              <m:t>𝑐</m:t>
                            </m:r>
                          </m:sub>
                          <m:sup>
                            <m:r>
                              <a:rPr kumimoji="1" lang="en-US" altLang="ja-JP" sz="2400" b="0" i="1" smtClean="0">
                                <a:latin typeface="Cambria Math" panose="02040503050406030204" pitchFamily="18" charset="0"/>
                              </a:rPr>
                              <m:t>2</m:t>
                            </m:r>
                          </m:sup>
                        </m:sSubSup>
                      </m:num>
                      <m:den>
                        <m:r>
                          <a:rPr kumimoji="1" lang="en-US" altLang="ja-JP" sz="2400" b="0" i="1" smtClean="0">
                            <a:latin typeface="Cambria Math" panose="02040503050406030204" pitchFamily="18" charset="0"/>
                          </a:rPr>
                          <m:t>2</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𝜇</m:t>
                            </m:r>
                          </m:e>
                          <m:sub>
                            <m:r>
                              <a:rPr kumimoji="1" lang="en-US" altLang="ja-JP" sz="2400" b="0" i="1" smtClean="0">
                                <a:latin typeface="Cambria Math" panose="02040503050406030204" pitchFamily="18" charset="0"/>
                              </a:rPr>
                              <m:t>0</m:t>
                            </m:r>
                          </m:sub>
                        </m:sSub>
                      </m:den>
                    </m:f>
                  </m:oMath>
                </a14:m>
                <a:r>
                  <a:rPr kumimoji="1" lang="ja-JP" altLang="en-US" sz="2400" dirty="0"/>
                  <a:t>と等しくなる辺りが超電流の最大値（対破壊電流密度）を決める。これより、</a:t>
                </a:r>
              </a:p>
            </p:txBody>
          </p:sp>
        </mc:Choice>
        <mc:Fallback xmlns="">
          <p:sp>
            <p:nvSpPr>
              <p:cNvPr id="4" name="テキスト ボックス 3">
                <a:extLst>
                  <a:ext uri="{FF2B5EF4-FFF2-40B4-BE49-F238E27FC236}">
                    <a16:creationId xmlns:a16="http://schemas.microsoft.com/office/drawing/2014/main" id="{A2788033-6BA9-4F25-A487-BBA7E344E493}"/>
                  </a:ext>
                </a:extLst>
              </p:cNvPr>
              <p:cNvSpPr txBox="1">
                <a:spLocks noRot="1" noChangeAspect="1" noMove="1" noResize="1" noEditPoints="1" noAdjustHandles="1" noChangeArrowheads="1" noChangeShapeType="1" noTextEdit="1"/>
              </p:cNvSpPr>
              <p:nvPr/>
            </p:nvSpPr>
            <p:spPr>
              <a:xfrm>
                <a:off x="0" y="711533"/>
                <a:ext cx="12191999" cy="1083566"/>
              </a:xfrm>
              <a:prstGeom prst="rect">
                <a:avLst/>
              </a:prstGeom>
              <a:blipFill>
                <a:blip r:embed="rId2"/>
                <a:stretch>
                  <a:fillRect l="-750" r="-600" b="-12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4A4F60B-C9FF-4BE9-9917-DCC5AA814B55}"/>
                  </a:ext>
                </a:extLst>
              </p:cNvPr>
              <p:cNvSpPr txBox="1"/>
              <p:nvPr/>
            </p:nvSpPr>
            <p:spPr>
              <a:xfrm>
                <a:off x="4902499" y="1734139"/>
                <a:ext cx="1608004" cy="972126"/>
              </a:xfrm>
              <a:prstGeom prst="rect">
                <a:avLst/>
              </a:prstGeom>
              <a:noFill/>
              <a:ln w="25400">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𝐽</m:t>
                          </m:r>
                        </m:e>
                        <m:sub>
                          <m:r>
                            <a:rPr kumimoji="1" lang="en-US" altLang="ja-JP" sz="2800" b="0" i="1" smtClean="0">
                              <a:latin typeface="Cambria Math" panose="02040503050406030204" pitchFamily="18" charset="0"/>
                            </a:rPr>
                            <m:t>𝑑</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𝑐</m:t>
                              </m:r>
                            </m:sub>
                          </m:sSub>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𝜇</m:t>
                              </m:r>
                            </m:e>
                            <m:sub>
                              <m:r>
                                <a:rPr kumimoji="1" lang="en-US" altLang="ja-JP" sz="2800" b="0" i="1" smtClean="0">
                                  <a:latin typeface="Cambria Math" panose="02040503050406030204" pitchFamily="18" charset="0"/>
                                </a:rPr>
                                <m:t>0</m:t>
                              </m:r>
                            </m:sub>
                          </m:sSub>
                          <m:r>
                            <a:rPr kumimoji="1" lang="en-US" altLang="ja-JP" sz="2800" b="0" i="1" smtClean="0">
                              <a:latin typeface="Cambria Math" panose="02040503050406030204" pitchFamily="18" charset="0"/>
                            </a:rPr>
                            <m:t>𝜆</m:t>
                          </m:r>
                        </m:den>
                      </m:f>
                    </m:oMath>
                  </m:oMathPara>
                </a14:m>
                <a:endParaRPr kumimoji="1" lang="ja-JP" altLang="en-US" sz="2800" dirty="0"/>
              </a:p>
            </p:txBody>
          </p:sp>
        </mc:Choice>
        <mc:Fallback xmlns="">
          <p:sp>
            <p:nvSpPr>
              <p:cNvPr id="7" name="テキスト ボックス 6">
                <a:extLst>
                  <a:ext uri="{FF2B5EF4-FFF2-40B4-BE49-F238E27FC236}">
                    <a16:creationId xmlns:a16="http://schemas.microsoft.com/office/drawing/2014/main" id="{14A4F60B-C9FF-4BE9-9917-DCC5AA814B55}"/>
                  </a:ext>
                </a:extLst>
              </p:cNvPr>
              <p:cNvSpPr txBox="1">
                <a:spLocks noRot="1" noChangeAspect="1" noMove="1" noResize="1" noEditPoints="1" noAdjustHandles="1" noChangeArrowheads="1" noChangeShapeType="1" noTextEdit="1"/>
              </p:cNvSpPr>
              <p:nvPr/>
            </p:nvSpPr>
            <p:spPr>
              <a:xfrm>
                <a:off x="4902499" y="1734139"/>
                <a:ext cx="1608004" cy="972126"/>
              </a:xfrm>
              <a:prstGeom prst="rect">
                <a:avLst/>
              </a:prstGeom>
              <a:blipFill>
                <a:blip r:embed="rId3"/>
                <a:stretch>
                  <a:fillRect/>
                </a:stretch>
              </a:blipFill>
              <a:ln w="25400">
                <a:solidFill>
                  <a:srgbClr val="FF0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72AA33B-9004-4BD1-90C0-73B9E91DF3CF}"/>
                  </a:ext>
                </a:extLst>
              </p:cNvPr>
              <p:cNvSpPr txBox="1"/>
              <p:nvPr/>
            </p:nvSpPr>
            <p:spPr>
              <a:xfrm>
                <a:off x="0" y="3005835"/>
                <a:ext cx="12192000" cy="1631216"/>
              </a:xfrm>
              <a:prstGeom prst="rect">
                <a:avLst/>
              </a:prstGeom>
              <a:solidFill>
                <a:schemeClr val="bg1"/>
              </a:solidFill>
            </p:spPr>
            <p:txBody>
              <a:bodyPr wrap="square" rtlCol="0">
                <a:spAutoFit/>
              </a:bodyPr>
              <a:lstStyle/>
              <a:p>
                <a:r>
                  <a:rPr kumimoji="1" lang="ja-JP" altLang="en-US" sz="2400" dirty="0"/>
                  <a:t>注意：このような非常に単純な議論からオーダーの見積りが可能であるが、あくまで、</a:t>
                </a:r>
                <a:r>
                  <a:rPr kumimoji="1" lang="ja-JP" altLang="en-US" sz="2400" b="1" dirty="0"/>
                  <a:t>大雑把な見積もり</a:t>
                </a:r>
                <a:r>
                  <a:rPr kumimoji="1" lang="ja-JP" altLang="en-US" sz="2400" dirty="0"/>
                  <a:t>である事に注意。</a:t>
                </a:r>
                <a:r>
                  <a:rPr kumimoji="1" lang="en-US" altLang="ja-JP" sz="2400" b="1" dirty="0">
                    <a:solidFill>
                      <a:schemeClr val="tx1"/>
                    </a:solidFill>
                  </a:rPr>
                  <a:t>London</a:t>
                </a:r>
                <a:r>
                  <a:rPr kumimoji="1" lang="ja-JP" altLang="en-US" sz="2400" b="1" dirty="0">
                    <a:solidFill>
                      <a:schemeClr val="tx1"/>
                    </a:solidFill>
                  </a:rPr>
                  <a:t>理論は対破壊効果（超流動運動量の増加とともに超流動密度</a:t>
                </a:r>
                <a14:m>
                  <m:oMath xmlns:m="http://schemas.openxmlformats.org/officeDocument/2006/math">
                    <m:sSub>
                      <m:sSubPr>
                        <m:ctrlPr>
                          <a:rPr kumimoji="1" lang="en-US" altLang="ja-JP" sz="2400" b="1" i="1">
                            <a:solidFill>
                              <a:schemeClr val="tx1"/>
                            </a:solidFill>
                            <a:latin typeface="Cambria Math" panose="02040503050406030204" pitchFamily="18" charset="0"/>
                          </a:rPr>
                        </m:ctrlPr>
                      </m:sSubPr>
                      <m:e>
                        <m:r>
                          <a:rPr kumimoji="1" lang="en-US" altLang="ja-JP" sz="2400" b="1" i="1">
                            <a:solidFill>
                              <a:schemeClr val="tx1"/>
                            </a:solidFill>
                            <a:latin typeface="Cambria Math" panose="02040503050406030204" pitchFamily="18" charset="0"/>
                          </a:rPr>
                          <m:t>𝒏</m:t>
                        </m:r>
                      </m:e>
                      <m:sub>
                        <m:r>
                          <a:rPr kumimoji="1" lang="en-US" altLang="ja-JP" sz="2400" b="1" i="1">
                            <a:solidFill>
                              <a:schemeClr val="tx1"/>
                            </a:solidFill>
                            <a:latin typeface="Cambria Math" panose="02040503050406030204" pitchFamily="18" charset="0"/>
                          </a:rPr>
                          <m:t>𝒔</m:t>
                        </m:r>
                      </m:sub>
                    </m:sSub>
                  </m:oMath>
                </a14:m>
                <a:r>
                  <a:rPr kumimoji="1" lang="ja-JP" altLang="en-US" sz="2400" b="1" dirty="0">
                    <a:solidFill>
                      <a:schemeClr val="tx1"/>
                    </a:solidFill>
                  </a:rPr>
                  <a:t>が減少する効果）を無視した近似理論であるため、</a:t>
                </a:r>
                <a:r>
                  <a:rPr kumimoji="1" lang="en-US" altLang="ja-JP" sz="2400" b="1" dirty="0">
                    <a:solidFill>
                      <a:schemeClr val="tx1"/>
                    </a:solidFill>
                  </a:rPr>
                  <a:t> London</a:t>
                </a:r>
                <a:r>
                  <a:rPr kumimoji="1" lang="ja-JP" altLang="en-US" sz="2400" b="1" dirty="0">
                    <a:solidFill>
                      <a:schemeClr val="tx1"/>
                    </a:solidFill>
                  </a:rPr>
                  <a:t>理論では対破壊電流の計算は</a:t>
                </a:r>
                <a:r>
                  <a:rPr kumimoji="1" lang="ja-JP" altLang="en-US" sz="2400" b="1" u="sng" dirty="0">
                    <a:solidFill>
                      <a:schemeClr val="tx1"/>
                    </a:solidFill>
                  </a:rPr>
                  <a:t>不可能</a:t>
                </a:r>
                <a:r>
                  <a:rPr kumimoji="1" lang="ja-JP" altLang="en-US" sz="2400" b="1" dirty="0">
                    <a:solidFill>
                      <a:schemeClr val="tx1"/>
                    </a:solidFill>
                  </a:rPr>
                  <a:t>である</a:t>
                </a:r>
                <a:r>
                  <a:rPr kumimoji="1" lang="ja-JP" altLang="en-US" sz="2400" dirty="0"/>
                  <a:t>。</a:t>
                </a:r>
                <a:r>
                  <a:rPr lang="en-US" altLang="ja-JP" sz="2400" dirty="0"/>
                  <a:t>Tc</a:t>
                </a:r>
                <a:r>
                  <a:rPr lang="ja-JP" altLang="en-US" sz="2400" dirty="0"/>
                  <a:t>付近での</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𝐽</m:t>
                        </m:r>
                      </m:e>
                      <m:sub>
                        <m:r>
                          <a:rPr lang="en-US" altLang="ja-JP" sz="2400" i="1">
                            <a:latin typeface="Cambria Math" panose="02040503050406030204" pitchFamily="18" charset="0"/>
                          </a:rPr>
                          <m:t>𝑑</m:t>
                        </m:r>
                      </m:sub>
                    </m:sSub>
                  </m:oMath>
                </a14:m>
                <a:r>
                  <a:rPr kumimoji="1" lang="ja-JP" altLang="en-US" sz="2400" dirty="0"/>
                  <a:t>は</a:t>
                </a:r>
                <a:r>
                  <a:rPr kumimoji="1" lang="en-US" altLang="ja-JP" sz="2400" dirty="0"/>
                  <a:t>GL</a:t>
                </a:r>
                <a:r>
                  <a:rPr kumimoji="1" lang="ja-JP" altLang="en-US" sz="2400" dirty="0"/>
                  <a:t>理論で計算できる。</a:t>
                </a:r>
              </a:p>
            </p:txBody>
          </p:sp>
        </mc:Choice>
        <mc:Fallback xmlns="">
          <p:sp>
            <p:nvSpPr>
              <p:cNvPr id="8" name="テキスト ボックス 7">
                <a:extLst>
                  <a:ext uri="{FF2B5EF4-FFF2-40B4-BE49-F238E27FC236}">
                    <a16:creationId xmlns:a16="http://schemas.microsoft.com/office/drawing/2014/main" id="{F72AA33B-9004-4BD1-90C0-73B9E91DF3CF}"/>
                  </a:ext>
                </a:extLst>
              </p:cNvPr>
              <p:cNvSpPr txBox="1">
                <a:spLocks noRot="1" noChangeAspect="1" noMove="1" noResize="1" noEditPoints="1" noAdjustHandles="1" noChangeArrowheads="1" noChangeShapeType="1" noTextEdit="1"/>
              </p:cNvSpPr>
              <p:nvPr/>
            </p:nvSpPr>
            <p:spPr>
              <a:xfrm>
                <a:off x="0" y="3005835"/>
                <a:ext cx="12192000" cy="1631216"/>
              </a:xfrm>
              <a:prstGeom prst="rect">
                <a:avLst/>
              </a:prstGeom>
              <a:blipFill>
                <a:blip r:embed="rId4"/>
                <a:stretch>
                  <a:fillRect l="-750" t="-2985" b="-3731"/>
                </a:stretch>
              </a:blipFill>
            </p:spPr>
            <p:txBody>
              <a:bodyPr/>
              <a:lstStyle/>
              <a:p>
                <a:r>
                  <a:rPr lang="ja-JP" altLang="en-US">
                    <a:noFill/>
                  </a:rPr>
                  <a:t> </a:t>
                </a:r>
              </a:p>
            </p:txBody>
          </p:sp>
        </mc:Fallback>
      </mc:AlternateContent>
      <p:sp>
        <p:nvSpPr>
          <p:cNvPr id="2" name="テキスト ボックス 1">
            <a:extLst>
              <a:ext uri="{FF2B5EF4-FFF2-40B4-BE49-F238E27FC236}">
                <a16:creationId xmlns:a16="http://schemas.microsoft.com/office/drawing/2014/main" id="{6A724473-2EF2-AC3F-F58A-5F11240EA79F}"/>
              </a:ext>
            </a:extLst>
          </p:cNvPr>
          <p:cNvSpPr txBox="1"/>
          <p:nvPr/>
        </p:nvSpPr>
        <p:spPr>
          <a:xfrm>
            <a:off x="25724" y="41659"/>
            <a:ext cx="2571561" cy="400110"/>
          </a:xfrm>
          <a:prstGeom prst="rect">
            <a:avLst/>
          </a:prstGeom>
          <a:noFill/>
          <a:ln w="63500">
            <a:solidFill>
              <a:schemeClr val="tx1"/>
            </a:solidFill>
          </a:ln>
        </p:spPr>
        <p:txBody>
          <a:bodyPr wrap="square">
            <a:spAutoFit/>
          </a:bodyPr>
          <a:lstStyle/>
          <a:p>
            <a:pPr algn="ctr"/>
            <a:r>
              <a:rPr lang="en-US" altLang="ja-JP" sz="2000" b="1" dirty="0"/>
              <a:t>3.6 </a:t>
            </a:r>
            <a:r>
              <a:rPr lang="ja-JP" altLang="en-US" sz="2000" b="1" dirty="0"/>
              <a:t>対破壊電流密度</a:t>
            </a:r>
            <a:endParaRPr kumimoji="1" lang="en-US" altLang="ja-JP" sz="2000" b="1"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D07C7A0-4D10-BE8F-64C8-572A45B5AE34}"/>
                  </a:ext>
                </a:extLst>
              </p:cNvPr>
              <p:cNvSpPr txBox="1"/>
              <p:nvPr/>
            </p:nvSpPr>
            <p:spPr>
              <a:xfrm>
                <a:off x="2597285" y="4483639"/>
                <a:ext cx="7881730" cy="11735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sz="2800" i="1" smtClean="0">
                              <a:solidFill>
                                <a:srgbClr val="836967"/>
                              </a:solidFill>
                              <a:latin typeface="Cambria Math" panose="02040503050406030204" pitchFamily="18" charset="0"/>
                            </a:rPr>
                          </m:ctrlPr>
                        </m:sSubPr>
                        <m:e>
                          <m:r>
                            <a:rPr lang="ja-JP" altLang="en-US" sz="2800" i="1">
                              <a:latin typeface="Cambria Math" panose="02040503050406030204" pitchFamily="18" charset="0"/>
                            </a:rPr>
                            <m:t>𝐽</m:t>
                          </m:r>
                        </m:e>
                        <m:sub>
                          <m:r>
                            <a:rPr lang="ja-JP" altLang="en-US" sz="2800" i="1">
                              <a:latin typeface="Cambria Math" panose="02040503050406030204" pitchFamily="18" charset="0"/>
                            </a:rPr>
                            <m:t>𝑑𝑝</m:t>
                          </m:r>
                        </m:sub>
                      </m:sSub>
                      <m:d>
                        <m:dPr>
                          <m:ctrlPr>
                            <a:rPr lang="ja-JP" altLang="en-US" sz="2800" i="1">
                              <a:solidFill>
                                <a:srgbClr val="836967"/>
                              </a:solidFill>
                              <a:latin typeface="Cambria Math" panose="02040503050406030204" pitchFamily="18" charset="0"/>
                            </a:rPr>
                          </m:ctrlPr>
                        </m:dPr>
                        <m:e>
                          <m:r>
                            <a:rPr lang="ja-JP" altLang="en-US" sz="2800" i="1">
                              <a:latin typeface="Cambria Math" panose="02040503050406030204" pitchFamily="18" charset="0"/>
                            </a:rPr>
                            <m:t>𝑇</m:t>
                          </m:r>
                        </m:e>
                      </m:d>
                      <m:sSub>
                        <m:sSubPr>
                          <m:ctrlPr>
                            <a:rPr lang="ja-JP" altLang="en-US" sz="2800" i="1">
                              <a:solidFill>
                                <a:srgbClr val="836967"/>
                              </a:solidFill>
                              <a:latin typeface="Cambria Math" panose="02040503050406030204" pitchFamily="18" charset="0"/>
                            </a:rPr>
                          </m:ctrlPr>
                        </m:sSubPr>
                        <m:e>
                          <m:d>
                            <m:dPr>
                              <m:begChr m:val=""/>
                              <m:endChr m:val="|"/>
                              <m:ctrlPr>
                                <a:rPr lang="ja-JP" altLang="en-US" sz="2800" i="1">
                                  <a:solidFill>
                                    <a:srgbClr val="836967"/>
                                  </a:solidFill>
                                  <a:latin typeface="Cambria Math" panose="02040503050406030204" pitchFamily="18" charset="0"/>
                                </a:rPr>
                              </m:ctrlPr>
                            </m:dPr>
                            <m:e>
                              <m:r>
                                <a:rPr lang="ja-JP" altLang="en-US" sz="2800" i="0">
                                  <a:latin typeface="Cambria Math" panose="02040503050406030204" pitchFamily="18" charset="0"/>
                                </a:rPr>
                                <m:t>​</m:t>
                              </m:r>
                            </m:e>
                          </m:d>
                        </m:e>
                        <m:sub>
                          <m:r>
                            <a:rPr lang="ja-JP" altLang="en-US" sz="2800" i="1">
                              <a:latin typeface="Cambria Math" panose="02040503050406030204" pitchFamily="18" charset="0"/>
                            </a:rPr>
                            <m:t>𝑇</m:t>
                          </m:r>
                          <m:r>
                            <a:rPr lang="ja-JP" altLang="en-US" sz="2800" i="0">
                              <a:latin typeface="Cambria Math" panose="02040503050406030204" pitchFamily="18" charset="0"/>
                            </a:rPr>
                            <m:t>≃</m:t>
                          </m:r>
                          <m:sSub>
                            <m:sSubPr>
                              <m:ctrlPr>
                                <a:rPr lang="ja-JP" altLang="en-US" sz="2800" i="1">
                                  <a:solidFill>
                                    <a:srgbClr val="836967"/>
                                  </a:solidFill>
                                  <a:latin typeface="Cambria Math" panose="02040503050406030204" pitchFamily="18" charset="0"/>
                                </a:rPr>
                              </m:ctrlPr>
                            </m:sSubPr>
                            <m:e>
                              <m:r>
                                <a:rPr lang="ja-JP" altLang="en-US" sz="2800" i="1">
                                  <a:latin typeface="Cambria Math" panose="02040503050406030204" pitchFamily="18" charset="0"/>
                                </a:rPr>
                                <m:t>𝑇</m:t>
                              </m:r>
                            </m:e>
                            <m:sub>
                              <m:r>
                                <a:rPr lang="ja-JP" altLang="en-US" sz="2800" i="1">
                                  <a:latin typeface="Cambria Math" panose="02040503050406030204" pitchFamily="18" charset="0"/>
                                </a:rPr>
                                <m:t>𝑐</m:t>
                              </m:r>
                            </m:sub>
                          </m:sSub>
                        </m:sub>
                      </m:sSub>
                      <m:r>
                        <a:rPr lang="ja-JP" altLang="en-US" sz="2800" i="0">
                          <a:latin typeface="Cambria Math" panose="02040503050406030204" pitchFamily="18" charset="0"/>
                        </a:rPr>
                        <m:t>=</m:t>
                      </m:r>
                      <m:sSup>
                        <m:sSupPr>
                          <m:ctrlPr>
                            <a:rPr lang="ja-JP" altLang="en-US" sz="2800" i="1">
                              <a:solidFill>
                                <a:srgbClr val="836967"/>
                              </a:solidFill>
                              <a:latin typeface="Cambria Math" panose="02040503050406030204" pitchFamily="18" charset="0"/>
                            </a:rPr>
                          </m:ctrlPr>
                        </m:sSupPr>
                        <m:e>
                          <m:d>
                            <m:dPr>
                              <m:ctrlPr>
                                <a:rPr lang="ja-JP" altLang="en-US" sz="2800" i="1">
                                  <a:solidFill>
                                    <a:srgbClr val="836967"/>
                                  </a:solidFill>
                                  <a:latin typeface="Cambria Math" panose="02040503050406030204" pitchFamily="18" charset="0"/>
                                </a:rPr>
                              </m:ctrlPr>
                            </m:dPr>
                            <m:e>
                              <m:f>
                                <m:fPr>
                                  <m:ctrlPr>
                                    <a:rPr lang="ja-JP" altLang="en-US" sz="2800" i="1">
                                      <a:solidFill>
                                        <a:srgbClr val="836967"/>
                                      </a:solidFill>
                                      <a:latin typeface="Cambria Math" panose="02040503050406030204" pitchFamily="18" charset="0"/>
                                    </a:rPr>
                                  </m:ctrlPr>
                                </m:fPr>
                                <m:num>
                                  <m:r>
                                    <a:rPr lang="ja-JP" altLang="en-US" sz="2800" i="0">
                                      <a:latin typeface="Cambria Math" panose="02040503050406030204" pitchFamily="18" charset="0"/>
                                    </a:rPr>
                                    <m:t>2</m:t>
                                  </m:r>
                                </m:num>
                                <m:den>
                                  <m:r>
                                    <a:rPr lang="ja-JP" altLang="en-US" sz="2800" i="0">
                                      <a:latin typeface="Cambria Math" panose="02040503050406030204" pitchFamily="18" charset="0"/>
                                    </a:rPr>
                                    <m:t>3</m:t>
                                  </m:r>
                                </m:den>
                              </m:f>
                            </m:e>
                          </m:d>
                        </m:e>
                        <m:sup>
                          <m:f>
                            <m:fPr>
                              <m:type m:val="lin"/>
                              <m:ctrlPr>
                                <a:rPr lang="ja-JP" altLang="en-US" sz="2800" i="1">
                                  <a:latin typeface="Cambria Math" panose="02040503050406030204" pitchFamily="18" charset="0"/>
                                </a:rPr>
                              </m:ctrlPr>
                            </m:fPr>
                            <m:num>
                              <m:r>
                                <a:rPr lang="ja-JP" altLang="en-US" sz="2800" i="0">
                                  <a:latin typeface="Cambria Math" panose="02040503050406030204" pitchFamily="18" charset="0"/>
                                </a:rPr>
                                <m:t>3</m:t>
                              </m:r>
                            </m:num>
                            <m:den>
                              <m:r>
                                <a:rPr lang="ja-JP" altLang="en-US" sz="2800" i="0">
                                  <a:latin typeface="Cambria Math" panose="02040503050406030204" pitchFamily="18" charset="0"/>
                                </a:rPr>
                                <m:t>2</m:t>
                              </m:r>
                            </m:den>
                          </m:f>
                        </m:sup>
                      </m:sSup>
                      <m:f>
                        <m:fPr>
                          <m:ctrlPr>
                            <a:rPr lang="ja-JP" altLang="en-US" sz="2800" i="1">
                              <a:solidFill>
                                <a:srgbClr val="836967"/>
                              </a:solidFill>
                              <a:latin typeface="Cambria Math" panose="02040503050406030204" pitchFamily="18" charset="0"/>
                            </a:rPr>
                          </m:ctrlPr>
                        </m:fPr>
                        <m:num>
                          <m:sSub>
                            <m:sSubPr>
                              <m:ctrlPr>
                                <a:rPr lang="ja-JP" altLang="en-US" sz="2800" i="1">
                                  <a:solidFill>
                                    <a:srgbClr val="836967"/>
                                  </a:solidFill>
                                  <a:latin typeface="Cambria Math" panose="02040503050406030204" pitchFamily="18" charset="0"/>
                                </a:rPr>
                              </m:ctrlPr>
                            </m:sSubPr>
                            <m:e>
                              <m:r>
                                <a:rPr lang="ja-JP" altLang="en-US" sz="2800" i="1">
                                  <a:latin typeface="Cambria Math" panose="02040503050406030204" pitchFamily="18" charset="0"/>
                                </a:rPr>
                                <m:t>𝐵</m:t>
                              </m:r>
                            </m:e>
                            <m:sub>
                              <m:r>
                                <a:rPr lang="ja-JP" altLang="en-US" sz="2800" i="1">
                                  <a:latin typeface="Cambria Math" panose="02040503050406030204" pitchFamily="18" charset="0"/>
                                </a:rPr>
                                <m:t>𝑐</m:t>
                              </m:r>
                            </m:sub>
                          </m:sSub>
                        </m:num>
                        <m:den>
                          <m:sSub>
                            <m:sSubPr>
                              <m:ctrlPr>
                                <a:rPr lang="ja-JP" altLang="en-US" sz="2800" i="1">
                                  <a:solidFill>
                                    <a:srgbClr val="836967"/>
                                  </a:solidFill>
                                  <a:latin typeface="Cambria Math" panose="02040503050406030204" pitchFamily="18" charset="0"/>
                                </a:rPr>
                              </m:ctrlPr>
                            </m:sSubPr>
                            <m:e>
                              <m:r>
                                <a:rPr lang="ja-JP" altLang="en-US" sz="2800" i="1">
                                  <a:latin typeface="Cambria Math" panose="02040503050406030204" pitchFamily="18" charset="0"/>
                                </a:rPr>
                                <m:t>𝜇</m:t>
                              </m:r>
                            </m:e>
                            <m:sub>
                              <m:r>
                                <a:rPr lang="ja-JP" altLang="en-US" sz="2800" i="0">
                                  <a:latin typeface="Cambria Math" panose="02040503050406030204" pitchFamily="18" charset="0"/>
                                </a:rPr>
                                <m:t>0</m:t>
                              </m:r>
                            </m:sub>
                          </m:sSub>
                          <m:r>
                            <a:rPr lang="ja-JP" altLang="en-US" sz="2800" i="1">
                              <a:latin typeface="Cambria Math" panose="02040503050406030204" pitchFamily="18" charset="0"/>
                            </a:rPr>
                            <m:t>𝜆</m:t>
                          </m:r>
                        </m:den>
                      </m:f>
                      <m:sSub>
                        <m:sSubPr>
                          <m:ctrlPr>
                            <a:rPr lang="ja-JP" altLang="en-US" sz="2800" i="1">
                              <a:solidFill>
                                <a:srgbClr val="836967"/>
                              </a:solidFill>
                              <a:latin typeface="Cambria Math" panose="02040503050406030204" pitchFamily="18" charset="0"/>
                            </a:rPr>
                          </m:ctrlPr>
                        </m:sSubPr>
                        <m:e>
                          <m:d>
                            <m:dPr>
                              <m:begChr m:val=""/>
                              <m:endChr m:val="|"/>
                              <m:ctrlPr>
                                <a:rPr lang="ja-JP" altLang="en-US" sz="2800" i="1">
                                  <a:solidFill>
                                    <a:srgbClr val="836967"/>
                                  </a:solidFill>
                                  <a:latin typeface="Cambria Math" panose="02040503050406030204" pitchFamily="18" charset="0"/>
                                </a:rPr>
                              </m:ctrlPr>
                            </m:dPr>
                            <m:e>
                              <m:r>
                                <a:rPr lang="ja-JP" altLang="en-US" sz="2800">
                                  <a:latin typeface="Cambria Math" panose="02040503050406030204" pitchFamily="18" charset="0"/>
                                </a:rPr>
                                <m:t>​</m:t>
                              </m:r>
                            </m:e>
                          </m:d>
                        </m:e>
                        <m:sub>
                          <m:r>
                            <a:rPr lang="ja-JP" altLang="en-US" sz="2800" i="1">
                              <a:latin typeface="Cambria Math" panose="02040503050406030204" pitchFamily="18" charset="0"/>
                            </a:rPr>
                            <m:t>𝑇</m:t>
                          </m:r>
                          <m:r>
                            <a:rPr lang="ja-JP" altLang="en-US" sz="2800">
                              <a:latin typeface="Cambria Math" panose="02040503050406030204" pitchFamily="18" charset="0"/>
                            </a:rPr>
                            <m:t>≃</m:t>
                          </m:r>
                          <m:sSub>
                            <m:sSubPr>
                              <m:ctrlPr>
                                <a:rPr lang="ja-JP" altLang="en-US" sz="2800" i="1">
                                  <a:solidFill>
                                    <a:srgbClr val="836967"/>
                                  </a:solidFill>
                                  <a:latin typeface="Cambria Math" panose="02040503050406030204" pitchFamily="18" charset="0"/>
                                </a:rPr>
                              </m:ctrlPr>
                            </m:sSubPr>
                            <m:e>
                              <m:r>
                                <a:rPr lang="ja-JP" altLang="en-US" sz="2800" i="1">
                                  <a:latin typeface="Cambria Math" panose="02040503050406030204" pitchFamily="18" charset="0"/>
                                </a:rPr>
                                <m:t>𝑇</m:t>
                              </m:r>
                            </m:e>
                            <m:sub>
                              <m:r>
                                <a:rPr lang="ja-JP" altLang="en-US" sz="2800" i="1">
                                  <a:latin typeface="Cambria Math" panose="02040503050406030204" pitchFamily="18" charset="0"/>
                                </a:rPr>
                                <m:t>𝑐</m:t>
                              </m:r>
                            </m:sub>
                          </m:sSub>
                        </m:sub>
                      </m:sSub>
                      <m:r>
                        <a:rPr lang="ja-JP" altLang="en-US" sz="2800" i="0">
                          <a:latin typeface="Cambria Math" panose="02040503050406030204" pitchFamily="18" charset="0"/>
                        </a:rPr>
                        <m:t>=0.544</m:t>
                      </m:r>
                      <m:f>
                        <m:fPr>
                          <m:ctrlPr>
                            <a:rPr lang="ja-JP" altLang="en-US" sz="2800" i="1">
                              <a:solidFill>
                                <a:srgbClr val="836967"/>
                              </a:solidFill>
                              <a:latin typeface="Cambria Math" panose="02040503050406030204" pitchFamily="18" charset="0"/>
                            </a:rPr>
                          </m:ctrlPr>
                        </m:fPr>
                        <m:num>
                          <m:sSub>
                            <m:sSubPr>
                              <m:ctrlPr>
                                <a:rPr lang="ja-JP" altLang="en-US" sz="2800" i="1">
                                  <a:solidFill>
                                    <a:srgbClr val="836967"/>
                                  </a:solidFill>
                                  <a:latin typeface="Cambria Math" panose="02040503050406030204" pitchFamily="18" charset="0"/>
                                </a:rPr>
                              </m:ctrlPr>
                            </m:sSubPr>
                            <m:e>
                              <m:r>
                                <a:rPr lang="ja-JP" altLang="en-US" sz="2800" i="1">
                                  <a:latin typeface="Cambria Math" panose="02040503050406030204" pitchFamily="18" charset="0"/>
                                </a:rPr>
                                <m:t>𝐵</m:t>
                              </m:r>
                            </m:e>
                            <m:sub>
                              <m:r>
                                <a:rPr lang="ja-JP" altLang="en-US" sz="2800" i="1">
                                  <a:latin typeface="Cambria Math" panose="02040503050406030204" pitchFamily="18" charset="0"/>
                                </a:rPr>
                                <m:t>𝑐</m:t>
                              </m:r>
                            </m:sub>
                          </m:sSub>
                        </m:num>
                        <m:den>
                          <m:sSub>
                            <m:sSubPr>
                              <m:ctrlPr>
                                <a:rPr lang="ja-JP" altLang="en-US" sz="2800" i="1">
                                  <a:solidFill>
                                    <a:srgbClr val="836967"/>
                                  </a:solidFill>
                                  <a:latin typeface="Cambria Math" panose="02040503050406030204" pitchFamily="18" charset="0"/>
                                </a:rPr>
                              </m:ctrlPr>
                            </m:sSubPr>
                            <m:e>
                              <m:r>
                                <a:rPr lang="ja-JP" altLang="en-US" sz="2800" i="1">
                                  <a:latin typeface="Cambria Math" panose="02040503050406030204" pitchFamily="18" charset="0"/>
                                </a:rPr>
                                <m:t>𝜇</m:t>
                              </m:r>
                            </m:e>
                            <m:sub>
                              <m:r>
                                <a:rPr lang="ja-JP" altLang="en-US" sz="2800" i="0">
                                  <a:latin typeface="Cambria Math" panose="02040503050406030204" pitchFamily="18" charset="0"/>
                                </a:rPr>
                                <m:t>0</m:t>
                              </m:r>
                            </m:sub>
                          </m:sSub>
                          <m:r>
                            <a:rPr lang="ja-JP" altLang="en-US" sz="2800" i="1">
                              <a:latin typeface="Cambria Math" panose="02040503050406030204" pitchFamily="18" charset="0"/>
                            </a:rPr>
                            <m:t>𝜆</m:t>
                          </m:r>
                        </m:den>
                      </m:f>
                      <m:sSub>
                        <m:sSubPr>
                          <m:ctrlPr>
                            <a:rPr lang="ja-JP" altLang="en-US" sz="2800" i="1">
                              <a:solidFill>
                                <a:srgbClr val="836967"/>
                              </a:solidFill>
                              <a:latin typeface="Cambria Math" panose="02040503050406030204" pitchFamily="18" charset="0"/>
                            </a:rPr>
                          </m:ctrlPr>
                        </m:sSubPr>
                        <m:e>
                          <m:d>
                            <m:dPr>
                              <m:begChr m:val=""/>
                              <m:endChr m:val="|"/>
                              <m:ctrlPr>
                                <a:rPr lang="ja-JP" altLang="en-US" sz="2800" i="1">
                                  <a:solidFill>
                                    <a:srgbClr val="836967"/>
                                  </a:solidFill>
                                  <a:latin typeface="Cambria Math" panose="02040503050406030204" pitchFamily="18" charset="0"/>
                                </a:rPr>
                              </m:ctrlPr>
                            </m:dPr>
                            <m:e>
                              <m:r>
                                <a:rPr lang="ja-JP" altLang="en-US" sz="2800">
                                  <a:latin typeface="Cambria Math" panose="02040503050406030204" pitchFamily="18" charset="0"/>
                                </a:rPr>
                                <m:t>​</m:t>
                              </m:r>
                            </m:e>
                          </m:d>
                        </m:e>
                        <m:sub>
                          <m:r>
                            <a:rPr lang="ja-JP" altLang="en-US" sz="2800" i="1">
                              <a:latin typeface="Cambria Math" panose="02040503050406030204" pitchFamily="18" charset="0"/>
                            </a:rPr>
                            <m:t>𝑇</m:t>
                          </m:r>
                          <m:r>
                            <a:rPr lang="ja-JP" altLang="en-US" sz="2800">
                              <a:latin typeface="Cambria Math" panose="02040503050406030204" pitchFamily="18" charset="0"/>
                            </a:rPr>
                            <m:t>≃</m:t>
                          </m:r>
                          <m:sSub>
                            <m:sSubPr>
                              <m:ctrlPr>
                                <a:rPr lang="ja-JP" altLang="en-US" sz="2800" i="1">
                                  <a:solidFill>
                                    <a:srgbClr val="836967"/>
                                  </a:solidFill>
                                  <a:latin typeface="Cambria Math" panose="02040503050406030204" pitchFamily="18" charset="0"/>
                                </a:rPr>
                              </m:ctrlPr>
                            </m:sSubPr>
                            <m:e>
                              <m:r>
                                <a:rPr lang="ja-JP" altLang="en-US" sz="2800" i="1">
                                  <a:latin typeface="Cambria Math" panose="02040503050406030204" pitchFamily="18" charset="0"/>
                                </a:rPr>
                                <m:t>𝑇</m:t>
                              </m:r>
                            </m:e>
                            <m:sub>
                              <m:r>
                                <a:rPr lang="ja-JP" altLang="en-US" sz="2800" i="1">
                                  <a:latin typeface="Cambria Math" panose="02040503050406030204" pitchFamily="18" charset="0"/>
                                </a:rPr>
                                <m:t>𝑐</m:t>
                              </m:r>
                            </m:sub>
                          </m:sSub>
                        </m:sub>
                      </m:sSub>
                    </m:oMath>
                  </m:oMathPara>
                </a14:m>
                <a:endParaRPr lang="ja-JP" altLang="en-US" sz="2800" dirty="0"/>
              </a:p>
            </p:txBody>
          </p:sp>
        </mc:Choice>
        <mc:Fallback xmlns="">
          <p:sp>
            <p:nvSpPr>
              <p:cNvPr id="6" name="テキスト ボックス 5">
                <a:extLst>
                  <a:ext uri="{FF2B5EF4-FFF2-40B4-BE49-F238E27FC236}">
                    <a16:creationId xmlns:a16="http://schemas.microsoft.com/office/drawing/2014/main" id="{1D07C7A0-4D10-BE8F-64C8-572A45B5AE34}"/>
                  </a:ext>
                </a:extLst>
              </p:cNvPr>
              <p:cNvSpPr txBox="1">
                <a:spLocks noRot="1" noChangeAspect="1" noMove="1" noResize="1" noEditPoints="1" noAdjustHandles="1" noChangeArrowheads="1" noChangeShapeType="1" noTextEdit="1"/>
              </p:cNvSpPr>
              <p:nvPr/>
            </p:nvSpPr>
            <p:spPr>
              <a:xfrm>
                <a:off x="2597285" y="4483639"/>
                <a:ext cx="7881730" cy="1173591"/>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826088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25EA9BB-B9A5-4ADE-95B0-7B4D30E95DA1}"/>
              </a:ext>
            </a:extLst>
          </p:cNvPr>
          <p:cNvSpPr txBox="1"/>
          <p:nvPr/>
        </p:nvSpPr>
        <p:spPr>
          <a:xfrm>
            <a:off x="2767790" y="85475"/>
            <a:ext cx="9123029" cy="461665"/>
          </a:xfrm>
          <a:prstGeom prst="rect">
            <a:avLst/>
          </a:prstGeom>
          <a:noFill/>
          <a:ln>
            <a:noFill/>
          </a:ln>
        </p:spPr>
        <p:txBody>
          <a:bodyPr wrap="square" rtlCol="0">
            <a:spAutoFit/>
          </a:bodyPr>
          <a:lstStyle/>
          <a:p>
            <a:r>
              <a:rPr kumimoji="1" lang="en-US" altLang="ja-JP" sz="2400" dirty="0"/>
              <a:t>London</a:t>
            </a:r>
            <a:r>
              <a:rPr kumimoji="1" lang="ja-JP" altLang="en-US" sz="2400" dirty="0"/>
              <a:t>理論に基づく対破壊電流の見積り</a:t>
            </a:r>
            <a:endParaRPr kumimoji="1" lang="en-US" altLang="ja-JP" sz="24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2788033-6BA9-4F25-A487-BBA7E344E493}"/>
                  </a:ext>
                </a:extLst>
              </p:cNvPr>
              <p:cNvSpPr txBox="1"/>
              <p:nvPr/>
            </p:nvSpPr>
            <p:spPr>
              <a:xfrm>
                <a:off x="0" y="711533"/>
                <a:ext cx="12191999" cy="1083566"/>
              </a:xfrm>
              <a:prstGeom prst="rect">
                <a:avLst/>
              </a:prstGeom>
              <a:noFill/>
            </p:spPr>
            <p:txBody>
              <a:bodyPr wrap="square" rtlCol="0">
                <a:spAutoFit/>
              </a:bodyPr>
              <a:lstStyle/>
              <a:p>
                <a:r>
                  <a:rPr kumimoji="1" lang="ja-JP" altLang="en-US" sz="2400" dirty="0"/>
                  <a:t>単位体積あたりの超伝導電子の運動エネルギー</a:t>
                </a:r>
                <a14:m>
                  <m:oMath xmlns:m="http://schemas.openxmlformats.org/officeDocument/2006/math">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den>
                    </m:f>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𝑛</m:t>
                        </m:r>
                      </m:e>
                      <m:sub>
                        <m:r>
                          <a:rPr lang="en-US" altLang="ja-JP" sz="2400" i="1">
                            <a:latin typeface="Cambria Math" panose="02040503050406030204" pitchFamily="18" charset="0"/>
                          </a:rPr>
                          <m:t>𝑠</m:t>
                        </m:r>
                      </m:sub>
                    </m:sSub>
                    <m:r>
                      <a:rPr lang="en-US" altLang="ja-JP" sz="2400" i="1">
                        <a:latin typeface="Cambria Math" panose="02040503050406030204" pitchFamily="18" charset="0"/>
                      </a:rPr>
                      <m:t>𝑚</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𝑣</m:t>
                        </m:r>
                      </m:e>
                      <m:sub>
                        <m:r>
                          <a:rPr lang="en-US" altLang="ja-JP" sz="2400" i="1">
                            <a:latin typeface="Cambria Math" panose="02040503050406030204" pitchFamily="18" charset="0"/>
                          </a:rPr>
                          <m:t>𝑠</m:t>
                        </m:r>
                      </m:sub>
                      <m:sup>
                        <m:r>
                          <a:rPr lang="en-US" altLang="ja-JP" sz="2400" i="1">
                            <a:latin typeface="Cambria Math" panose="02040503050406030204" pitchFamily="18" charset="0"/>
                          </a:rPr>
                          <m:t>2</m:t>
                        </m:r>
                      </m:sup>
                    </m:sSubSup>
                  </m:oMath>
                </a14:m>
                <a:r>
                  <a:rPr kumimoji="1" lang="ja-JP" altLang="en-US" sz="2400" dirty="0"/>
                  <a:t>が凝縮エネルギー密度 </a:t>
                </a:r>
                <a14:m>
                  <m:oMath xmlns:m="http://schemas.openxmlformats.org/officeDocument/2006/math">
                    <m:sSub>
                      <m:sSubPr>
                        <m:ctrlPr>
                          <a:rPr kumimoji="1" lang="en-US" altLang="ja-JP" sz="2400" b="0" i="1" smtClean="0">
                            <a:latin typeface="Cambria Math" panose="02040503050406030204" pitchFamily="18" charset="0"/>
                          </a:rPr>
                        </m:ctrlPr>
                      </m:sSubPr>
                      <m:e>
                        <m:r>
                          <m:rPr>
                            <m:sty m:val="p"/>
                          </m:rPr>
                          <a:rPr kumimoji="1" lang="en-US" altLang="ja-JP" sz="2400" b="0" i="0" smtClean="0">
                            <a:latin typeface="Cambria Math" panose="02040503050406030204" pitchFamily="18" charset="0"/>
                          </a:rPr>
                          <m:t>E</m:t>
                        </m:r>
                      </m:e>
                      <m:sub>
                        <m:r>
                          <m:rPr>
                            <m:sty m:val="p"/>
                          </m:rPr>
                          <a:rPr kumimoji="1" lang="en-US" altLang="ja-JP" sz="2400" b="0" i="0" smtClean="0">
                            <a:latin typeface="Cambria Math" panose="02040503050406030204" pitchFamily="18" charset="0"/>
                          </a:rPr>
                          <m:t>c</m:t>
                        </m:r>
                      </m:sub>
                    </m:sSub>
                    <m:r>
                      <a:rPr kumimoji="1" lang="en-US" altLang="ja-JP" sz="2400" b="0" i="0"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𝐵</m:t>
                            </m:r>
                          </m:e>
                          <m:sub>
                            <m:r>
                              <a:rPr kumimoji="1" lang="en-US" altLang="ja-JP" sz="2400" b="0" i="1" smtClean="0">
                                <a:latin typeface="Cambria Math" panose="02040503050406030204" pitchFamily="18" charset="0"/>
                              </a:rPr>
                              <m:t>𝑐</m:t>
                            </m:r>
                          </m:sub>
                          <m:sup>
                            <m:r>
                              <a:rPr kumimoji="1" lang="en-US" altLang="ja-JP" sz="2400" b="0" i="1" smtClean="0">
                                <a:latin typeface="Cambria Math" panose="02040503050406030204" pitchFamily="18" charset="0"/>
                              </a:rPr>
                              <m:t>2</m:t>
                            </m:r>
                          </m:sup>
                        </m:sSubSup>
                      </m:num>
                      <m:den>
                        <m:r>
                          <a:rPr kumimoji="1" lang="en-US" altLang="ja-JP" sz="2400" b="0" i="1" smtClean="0">
                            <a:latin typeface="Cambria Math" panose="02040503050406030204" pitchFamily="18" charset="0"/>
                          </a:rPr>
                          <m:t>2</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𝜇</m:t>
                            </m:r>
                          </m:e>
                          <m:sub>
                            <m:r>
                              <a:rPr kumimoji="1" lang="en-US" altLang="ja-JP" sz="2400" b="0" i="1" smtClean="0">
                                <a:latin typeface="Cambria Math" panose="02040503050406030204" pitchFamily="18" charset="0"/>
                              </a:rPr>
                              <m:t>0</m:t>
                            </m:r>
                          </m:sub>
                        </m:sSub>
                      </m:den>
                    </m:f>
                  </m:oMath>
                </a14:m>
                <a:r>
                  <a:rPr kumimoji="1" lang="ja-JP" altLang="en-US" sz="2400" dirty="0"/>
                  <a:t>と等しくなる辺りが超電流の最大値（対破壊電流密度）を決める。これより、</a:t>
                </a:r>
              </a:p>
            </p:txBody>
          </p:sp>
        </mc:Choice>
        <mc:Fallback xmlns="">
          <p:sp>
            <p:nvSpPr>
              <p:cNvPr id="4" name="テキスト ボックス 3">
                <a:extLst>
                  <a:ext uri="{FF2B5EF4-FFF2-40B4-BE49-F238E27FC236}">
                    <a16:creationId xmlns:a16="http://schemas.microsoft.com/office/drawing/2014/main" id="{A2788033-6BA9-4F25-A487-BBA7E344E493}"/>
                  </a:ext>
                </a:extLst>
              </p:cNvPr>
              <p:cNvSpPr txBox="1">
                <a:spLocks noRot="1" noChangeAspect="1" noMove="1" noResize="1" noEditPoints="1" noAdjustHandles="1" noChangeArrowheads="1" noChangeShapeType="1" noTextEdit="1"/>
              </p:cNvSpPr>
              <p:nvPr/>
            </p:nvSpPr>
            <p:spPr>
              <a:xfrm>
                <a:off x="0" y="711533"/>
                <a:ext cx="12191999" cy="1083566"/>
              </a:xfrm>
              <a:prstGeom prst="rect">
                <a:avLst/>
              </a:prstGeom>
              <a:blipFill>
                <a:blip r:embed="rId2"/>
                <a:stretch>
                  <a:fillRect l="-750" r="-600" b="-12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4A4F60B-C9FF-4BE9-9917-DCC5AA814B55}"/>
                  </a:ext>
                </a:extLst>
              </p:cNvPr>
              <p:cNvSpPr txBox="1"/>
              <p:nvPr/>
            </p:nvSpPr>
            <p:spPr>
              <a:xfrm>
                <a:off x="4902499" y="1734139"/>
                <a:ext cx="1608004" cy="972126"/>
              </a:xfrm>
              <a:prstGeom prst="rect">
                <a:avLst/>
              </a:prstGeom>
              <a:noFill/>
              <a:ln w="25400">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𝐽</m:t>
                          </m:r>
                        </m:e>
                        <m:sub>
                          <m:r>
                            <a:rPr kumimoji="1" lang="en-US" altLang="ja-JP" sz="2800" b="0" i="1" smtClean="0">
                              <a:latin typeface="Cambria Math" panose="02040503050406030204" pitchFamily="18" charset="0"/>
                            </a:rPr>
                            <m:t>𝑑</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𝐵</m:t>
                              </m:r>
                            </m:e>
                            <m:sub>
                              <m:r>
                                <a:rPr kumimoji="1" lang="en-US" altLang="ja-JP" sz="2800" b="0" i="1" smtClean="0">
                                  <a:latin typeface="Cambria Math" panose="02040503050406030204" pitchFamily="18" charset="0"/>
                                </a:rPr>
                                <m:t>𝑐</m:t>
                              </m:r>
                            </m:sub>
                          </m:sSub>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𝜇</m:t>
                              </m:r>
                            </m:e>
                            <m:sub>
                              <m:r>
                                <a:rPr kumimoji="1" lang="en-US" altLang="ja-JP" sz="2800" b="0" i="1" smtClean="0">
                                  <a:latin typeface="Cambria Math" panose="02040503050406030204" pitchFamily="18" charset="0"/>
                                </a:rPr>
                                <m:t>0</m:t>
                              </m:r>
                            </m:sub>
                          </m:sSub>
                          <m:r>
                            <a:rPr kumimoji="1" lang="en-US" altLang="ja-JP" sz="2800" b="0" i="1" smtClean="0">
                              <a:latin typeface="Cambria Math" panose="02040503050406030204" pitchFamily="18" charset="0"/>
                            </a:rPr>
                            <m:t>𝜆</m:t>
                          </m:r>
                        </m:den>
                      </m:f>
                    </m:oMath>
                  </m:oMathPara>
                </a14:m>
                <a:endParaRPr kumimoji="1" lang="ja-JP" altLang="en-US" sz="2800" dirty="0"/>
              </a:p>
            </p:txBody>
          </p:sp>
        </mc:Choice>
        <mc:Fallback xmlns="">
          <p:sp>
            <p:nvSpPr>
              <p:cNvPr id="7" name="テキスト ボックス 6">
                <a:extLst>
                  <a:ext uri="{FF2B5EF4-FFF2-40B4-BE49-F238E27FC236}">
                    <a16:creationId xmlns:a16="http://schemas.microsoft.com/office/drawing/2014/main" id="{14A4F60B-C9FF-4BE9-9917-DCC5AA814B55}"/>
                  </a:ext>
                </a:extLst>
              </p:cNvPr>
              <p:cNvSpPr txBox="1">
                <a:spLocks noRot="1" noChangeAspect="1" noMove="1" noResize="1" noEditPoints="1" noAdjustHandles="1" noChangeArrowheads="1" noChangeShapeType="1" noTextEdit="1"/>
              </p:cNvSpPr>
              <p:nvPr/>
            </p:nvSpPr>
            <p:spPr>
              <a:xfrm>
                <a:off x="4902499" y="1734139"/>
                <a:ext cx="1608004" cy="972126"/>
              </a:xfrm>
              <a:prstGeom prst="rect">
                <a:avLst/>
              </a:prstGeom>
              <a:blipFill>
                <a:blip r:embed="rId3"/>
                <a:stretch>
                  <a:fillRect/>
                </a:stretch>
              </a:blipFill>
              <a:ln w="25400">
                <a:solidFill>
                  <a:srgbClr val="FF0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72AA33B-9004-4BD1-90C0-73B9E91DF3CF}"/>
                  </a:ext>
                </a:extLst>
              </p:cNvPr>
              <p:cNvSpPr txBox="1"/>
              <p:nvPr/>
            </p:nvSpPr>
            <p:spPr>
              <a:xfrm>
                <a:off x="0" y="3005835"/>
                <a:ext cx="12192000" cy="1631216"/>
              </a:xfrm>
              <a:prstGeom prst="rect">
                <a:avLst/>
              </a:prstGeom>
              <a:solidFill>
                <a:schemeClr val="bg1"/>
              </a:solidFill>
            </p:spPr>
            <p:txBody>
              <a:bodyPr wrap="square" rtlCol="0">
                <a:spAutoFit/>
              </a:bodyPr>
              <a:lstStyle/>
              <a:p>
                <a:r>
                  <a:rPr kumimoji="1" lang="ja-JP" altLang="en-US" sz="2400" dirty="0"/>
                  <a:t>注意：このような非常に単純な議論からオーダーの見積りが可能であるが、あくまで、</a:t>
                </a:r>
                <a:r>
                  <a:rPr kumimoji="1" lang="ja-JP" altLang="en-US" sz="2400" b="1" dirty="0"/>
                  <a:t>大雑把な見積もり</a:t>
                </a:r>
                <a:r>
                  <a:rPr kumimoji="1" lang="ja-JP" altLang="en-US" sz="2400" dirty="0"/>
                  <a:t>である事に注意。</a:t>
                </a:r>
                <a:r>
                  <a:rPr kumimoji="1" lang="en-US" altLang="ja-JP" sz="2400" b="1" dirty="0">
                    <a:solidFill>
                      <a:schemeClr val="tx1"/>
                    </a:solidFill>
                  </a:rPr>
                  <a:t>London</a:t>
                </a:r>
                <a:r>
                  <a:rPr kumimoji="1" lang="ja-JP" altLang="en-US" sz="2400" b="1" dirty="0">
                    <a:solidFill>
                      <a:schemeClr val="tx1"/>
                    </a:solidFill>
                  </a:rPr>
                  <a:t>理論は対破壊効果（超流動運動量の増加とともに超流動密度</a:t>
                </a:r>
                <a14:m>
                  <m:oMath xmlns:m="http://schemas.openxmlformats.org/officeDocument/2006/math">
                    <m:sSub>
                      <m:sSubPr>
                        <m:ctrlPr>
                          <a:rPr kumimoji="1" lang="en-US" altLang="ja-JP" sz="2400" b="1" i="1">
                            <a:solidFill>
                              <a:schemeClr val="tx1"/>
                            </a:solidFill>
                            <a:latin typeface="Cambria Math" panose="02040503050406030204" pitchFamily="18" charset="0"/>
                          </a:rPr>
                        </m:ctrlPr>
                      </m:sSubPr>
                      <m:e>
                        <m:r>
                          <a:rPr kumimoji="1" lang="en-US" altLang="ja-JP" sz="2400" b="1" i="1">
                            <a:solidFill>
                              <a:schemeClr val="tx1"/>
                            </a:solidFill>
                            <a:latin typeface="Cambria Math" panose="02040503050406030204" pitchFamily="18" charset="0"/>
                          </a:rPr>
                          <m:t>𝒏</m:t>
                        </m:r>
                      </m:e>
                      <m:sub>
                        <m:r>
                          <a:rPr kumimoji="1" lang="en-US" altLang="ja-JP" sz="2400" b="1" i="1">
                            <a:solidFill>
                              <a:schemeClr val="tx1"/>
                            </a:solidFill>
                            <a:latin typeface="Cambria Math" panose="02040503050406030204" pitchFamily="18" charset="0"/>
                          </a:rPr>
                          <m:t>𝒔</m:t>
                        </m:r>
                      </m:sub>
                    </m:sSub>
                  </m:oMath>
                </a14:m>
                <a:r>
                  <a:rPr kumimoji="1" lang="ja-JP" altLang="en-US" sz="2400" b="1" dirty="0">
                    <a:solidFill>
                      <a:schemeClr val="tx1"/>
                    </a:solidFill>
                  </a:rPr>
                  <a:t>が減少する効果）を無視した近似理論であるため、</a:t>
                </a:r>
                <a:r>
                  <a:rPr kumimoji="1" lang="en-US" altLang="ja-JP" sz="2400" b="1" dirty="0">
                    <a:solidFill>
                      <a:schemeClr val="tx1"/>
                    </a:solidFill>
                  </a:rPr>
                  <a:t> London</a:t>
                </a:r>
                <a:r>
                  <a:rPr kumimoji="1" lang="ja-JP" altLang="en-US" sz="2400" b="1" dirty="0">
                    <a:solidFill>
                      <a:schemeClr val="tx1"/>
                    </a:solidFill>
                  </a:rPr>
                  <a:t>理論では対破壊電流の計算は</a:t>
                </a:r>
                <a:r>
                  <a:rPr kumimoji="1" lang="ja-JP" altLang="en-US" sz="2400" b="1" u="sng" dirty="0">
                    <a:solidFill>
                      <a:schemeClr val="tx1"/>
                    </a:solidFill>
                  </a:rPr>
                  <a:t>不可能</a:t>
                </a:r>
                <a:r>
                  <a:rPr kumimoji="1" lang="ja-JP" altLang="en-US" sz="2400" b="1" dirty="0">
                    <a:solidFill>
                      <a:schemeClr val="tx1"/>
                    </a:solidFill>
                  </a:rPr>
                  <a:t>である</a:t>
                </a:r>
                <a:r>
                  <a:rPr kumimoji="1" lang="ja-JP" altLang="en-US" sz="2400" dirty="0"/>
                  <a:t>。</a:t>
                </a:r>
                <a:r>
                  <a:rPr lang="en-US" altLang="ja-JP" sz="2400" dirty="0"/>
                  <a:t>Tc</a:t>
                </a:r>
                <a:r>
                  <a:rPr lang="ja-JP" altLang="en-US" sz="2400" dirty="0"/>
                  <a:t>付近での</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𝐽</m:t>
                        </m:r>
                      </m:e>
                      <m:sub>
                        <m:r>
                          <a:rPr lang="en-US" altLang="ja-JP" sz="2400" i="1">
                            <a:latin typeface="Cambria Math" panose="02040503050406030204" pitchFamily="18" charset="0"/>
                          </a:rPr>
                          <m:t>𝑑</m:t>
                        </m:r>
                      </m:sub>
                    </m:sSub>
                  </m:oMath>
                </a14:m>
                <a:r>
                  <a:rPr kumimoji="1" lang="ja-JP" altLang="en-US" sz="2400" dirty="0"/>
                  <a:t>は</a:t>
                </a:r>
                <a:r>
                  <a:rPr kumimoji="1" lang="en-US" altLang="ja-JP" sz="2400" dirty="0"/>
                  <a:t>GL</a:t>
                </a:r>
                <a:r>
                  <a:rPr kumimoji="1" lang="ja-JP" altLang="en-US" sz="2400" dirty="0"/>
                  <a:t>理論で計算できる。</a:t>
                </a:r>
              </a:p>
            </p:txBody>
          </p:sp>
        </mc:Choice>
        <mc:Fallback xmlns="">
          <p:sp>
            <p:nvSpPr>
              <p:cNvPr id="8" name="テキスト ボックス 7">
                <a:extLst>
                  <a:ext uri="{FF2B5EF4-FFF2-40B4-BE49-F238E27FC236}">
                    <a16:creationId xmlns:a16="http://schemas.microsoft.com/office/drawing/2014/main" id="{F72AA33B-9004-4BD1-90C0-73B9E91DF3CF}"/>
                  </a:ext>
                </a:extLst>
              </p:cNvPr>
              <p:cNvSpPr txBox="1">
                <a:spLocks noRot="1" noChangeAspect="1" noMove="1" noResize="1" noEditPoints="1" noAdjustHandles="1" noChangeArrowheads="1" noChangeShapeType="1" noTextEdit="1"/>
              </p:cNvSpPr>
              <p:nvPr/>
            </p:nvSpPr>
            <p:spPr>
              <a:xfrm>
                <a:off x="0" y="3005835"/>
                <a:ext cx="12192000" cy="1631216"/>
              </a:xfrm>
              <a:prstGeom prst="rect">
                <a:avLst/>
              </a:prstGeom>
              <a:blipFill>
                <a:blip r:embed="rId4"/>
                <a:stretch>
                  <a:fillRect l="-750" t="-2985" b="-3731"/>
                </a:stretch>
              </a:blipFill>
            </p:spPr>
            <p:txBody>
              <a:bodyPr/>
              <a:lstStyle/>
              <a:p>
                <a:r>
                  <a:rPr lang="ja-JP" altLang="en-US">
                    <a:noFill/>
                  </a:rPr>
                  <a:t> </a:t>
                </a:r>
              </a:p>
            </p:txBody>
          </p:sp>
        </mc:Fallback>
      </mc:AlternateContent>
      <p:sp>
        <p:nvSpPr>
          <p:cNvPr id="2" name="テキスト ボックス 1">
            <a:extLst>
              <a:ext uri="{FF2B5EF4-FFF2-40B4-BE49-F238E27FC236}">
                <a16:creationId xmlns:a16="http://schemas.microsoft.com/office/drawing/2014/main" id="{6A724473-2EF2-AC3F-F58A-5F11240EA79F}"/>
              </a:ext>
            </a:extLst>
          </p:cNvPr>
          <p:cNvSpPr txBox="1"/>
          <p:nvPr/>
        </p:nvSpPr>
        <p:spPr>
          <a:xfrm>
            <a:off x="25724" y="41659"/>
            <a:ext cx="2571561" cy="400110"/>
          </a:xfrm>
          <a:prstGeom prst="rect">
            <a:avLst/>
          </a:prstGeom>
          <a:noFill/>
          <a:ln w="63500">
            <a:solidFill>
              <a:schemeClr val="tx1"/>
            </a:solidFill>
          </a:ln>
        </p:spPr>
        <p:txBody>
          <a:bodyPr wrap="square">
            <a:spAutoFit/>
          </a:bodyPr>
          <a:lstStyle/>
          <a:p>
            <a:pPr algn="ctr"/>
            <a:r>
              <a:rPr lang="en-US" altLang="ja-JP" sz="2000" b="1" dirty="0"/>
              <a:t>3.6 </a:t>
            </a:r>
            <a:r>
              <a:rPr lang="ja-JP" altLang="en-US" sz="2000" b="1" dirty="0"/>
              <a:t>対破壊電流密度</a:t>
            </a:r>
            <a:endParaRPr kumimoji="1" lang="en-US" altLang="ja-JP" sz="2000" b="1"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4DE763B-8A3C-3AF8-697F-1EC8290F9C93}"/>
                  </a:ext>
                </a:extLst>
              </p:cNvPr>
              <p:cNvSpPr txBox="1"/>
              <p:nvPr/>
            </p:nvSpPr>
            <p:spPr>
              <a:xfrm>
                <a:off x="25723" y="5816254"/>
                <a:ext cx="12191999" cy="830997"/>
              </a:xfrm>
              <a:prstGeom prst="rect">
                <a:avLst/>
              </a:prstGeom>
              <a:noFill/>
            </p:spPr>
            <p:txBody>
              <a:bodyPr wrap="square">
                <a:spAutoFit/>
              </a:bodyPr>
              <a:lstStyle/>
              <a:p>
                <a14:m>
                  <m:oMath xmlns:m="http://schemas.openxmlformats.org/officeDocument/2006/math">
                    <m:r>
                      <a:rPr lang="en-US" altLang="ja-JP" sz="2400" b="0" i="1" smtClean="0">
                        <a:latin typeface="Cambria Math" panose="02040503050406030204" pitchFamily="18" charset="0"/>
                      </a:rPr>
                      <m:t>𝑇</m:t>
                    </m:r>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𝑇</m:t>
                        </m:r>
                      </m:e>
                      <m:sub>
                        <m:r>
                          <a:rPr lang="en-US" altLang="ja-JP" sz="2400" b="0" i="1" smtClean="0">
                            <a:latin typeface="Cambria Math" panose="02040503050406030204" pitchFamily="18" charset="0"/>
                          </a:rPr>
                          <m:t>𝑐</m:t>
                        </m:r>
                      </m:sub>
                    </m:sSub>
                  </m:oMath>
                </a14:m>
                <a:r>
                  <a:rPr lang="ja-JP" altLang="en-US" sz="2400" dirty="0"/>
                  <a:t>を含む任意の温度（</a:t>
                </a:r>
                <a14:m>
                  <m:oMath xmlns:m="http://schemas.openxmlformats.org/officeDocument/2006/math">
                    <m:r>
                      <a:rPr lang="en-US" altLang="ja-JP" sz="2400" b="0" i="1" smtClean="0">
                        <a:latin typeface="Cambria Math" panose="02040503050406030204" pitchFamily="18" charset="0"/>
                      </a:rPr>
                      <m:t>0&lt;</m:t>
                    </m:r>
                    <m:r>
                      <a:rPr lang="en-US" altLang="ja-JP" sz="2400" b="0" i="1" smtClean="0">
                        <a:latin typeface="Cambria Math" panose="02040503050406030204" pitchFamily="18" charset="0"/>
                      </a:rPr>
                      <m:t>𝑇</m:t>
                    </m:r>
                    <m:r>
                      <a:rPr lang="en-US" altLang="ja-JP" sz="2400" b="0" i="1" smtClean="0">
                        <a:latin typeface="Cambria Math" panose="02040503050406030204" pitchFamily="18" charset="0"/>
                      </a:rPr>
                      <m:t>&lt;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𝑇</m:t>
                        </m:r>
                      </m:e>
                      <m:sub>
                        <m:r>
                          <a:rPr lang="en-US" altLang="ja-JP" sz="2400" b="0" i="1" smtClean="0">
                            <a:latin typeface="Cambria Math" panose="02040503050406030204" pitchFamily="18" charset="0"/>
                          </a:rPr>
                          <m:t>𝑐</m:t>
                        </m:r>
                      </m:sub>
                    </m:sSub>
                  </m:oMath>
                </a14:m>
                <a:r>
                  <a:rPr lang="ja-JP" altLang="en-US" sz="2400" dirty="0"/>
                  <a:t>）での</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𝐽</m:t>
                        </m:r>
                      </m:e>
                      <m:sub>
                        <m:r>
                          <a:rPr lang="en-US" altLang="ja-JP" sz="2400" i="1">
                            <a:latin typeface="Cambria Math" panose="02040503050406030204" pitchFamily="18" charset="0"/>
                          </a:rPr>
                          <m:t>𝑑</m:t>
                        </m:r>
                      </m:sub>
                    </m:sSub>
                  </m:oMath>
                </a14:m>
                <a:r>
                  <a:rPr kumimoji="1" lang="ja-JP" altLang="en-US" sz="2400" dirty="0"/>
                  <a:t>を計算するには</a:t>
                </a:r>
                <a:r>
                  <a:rPr kumimoji="1" lang="en-US" altLang="ja-JP" sz="2400" b="1" dirty="0">
                    <a:solidFill>
                      <a:srgbClr val="FF0000"/>
                    </a:solidFill>
                  </a:rPr>
                  <a:t>BCS</a:t>
                </a:r>
                <a:r>
                  <a:rPr kumimoji="1" lang="ja-JP" altLang="en-US" sz="2400" b="1" dirty="0">
                    <a:solidFill>
                      <a:srgbClr val="FF0000"/>
                    </a:solidFill>
                  </a:rPr>
                  <a:t>理論を使わねばならない</a:t>
                </a:r>
                <a:r>
                  <a:rPr kumimoji="1" lang="ja-JP" altLang="en-US" sz="2400" dirty="0"/>
                  <a:t>。これについては後のページで補足する。</a:t>
                </a:r>
                <a:endParaRPr lang="ja-JP" altLang="en-US" sz="2400" dirty="0"/>
              </a:p>
            </p:txBody>
          </p:sp>
        </mc:Choice>
        <mc:Fallback xmlns="">
          <p:sp>
            <p:nvSpPr>
              <p:cNvPr id="10" name="テキスト ボックス 9">
                <a:extLst>
                  <a:ext uri="{FF2B5EF4-FFF2-40B4-BE49-F238E27FC236}">
                    <a16:creationId xmlns:a16="http://schemas.microsoft.com/office/drawing/2014/main" id="{A4DE763B-8A3C-3AF8-697F-1EC8290F9C93}"/>
                  </a:ext>
                </a:extLst>
              </p:cNvPr>
              <p:cNvSpPr txBox="1">
                <a:spLocks noRot="1" noChangeAspect="1" noMove="1" noResize="1" noEditPoints="1" noAdjustHandles="1" noChangeArrowheads="1" noChangeShapeType="1" noTextEdit="1"/>
              </p:cNvSpPr>
              <p:nvPr/>
            </p:nvSpPr>
            <p:spPr>
              <a:xfrm>
                <a:off x="25723" y="5816254"/>
                <a:ext cx="12191999" cy="830997"/>
              </a:xfrm>
              <a:prstGeom prst="rect">
                <a:avLst/>
              </a:prstGeom>
              <a:blipFill>
                <a:blip r:embed="rId6"/>
                <a:stretch>
                  <a:fillRect l="-750" t="-5882" b="-161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1DE69048-D2F2-5543-01C8-642248B11F0E}"/>
                  </a:ext>
                </a:extLst>
              </p:cNvPr>
              <p:cNvSpPr txBox="1"/>
              <p:nvPr/>
            </p:nvSpPr>
            <p:spPr>
              <a:xfrm>
                <a:off x="2597285" y="4483639"/>
                <a:ext cx="7881730" cy="11735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sz="2800" i="1" smtClean="0">
                              <a:solidFill>
                                <a:srgbClr val="836967"/>
                              </a:solidFill>
                              <a:latin typeface="Cambria Math" panose="02040503050406030204" pitchFamily="18" charset="0"/>
                            </a:rPr>
                          </m:ctrlPr>
                        </m:sSubPr>
                        <m:e>
                          <m:r>
                            <a:rPr lang="ja-JP" altLang="en-US" sz="2800" i="1">
                              <a:latin typeface="Cambria Math" panose="02040503050406030204" pitchFamily="18" charset="0"/>
                            </a:rPr>
                            <m:t>𝐽</m:t>
                          </m:r>
                        </m:e>
                        <m:sub>
                          <m:r>
                            <a:rPr lang="ja-JP" altLang="en-US" sz="2800" i="1">
                              <a:latin typeface="Cambria Math" panose="02040503050406030204" pitchFamily="18" charset="0"/>
                            </a:rPr>
                            <m:t>𝑑𝑝</m:t>
                          </m:r>
                        </m:sub>
                      </m:sSub>
                      <m:d>
                        <m:dPr>
                          <m:ctrlPr>
                            <a:rPr lang="ja-JP" altLang="en-US" sz="2800" i="1">
                              <a:solidFill>
                                <a:srgbClr val="836967"/>
                              </a:solidFill>
                              <a:latin typeface="Cambria Math" panose="02040503050406030204" pitchFamily="18" charset="0"/>
                            </a:rPr>
                          </m:ctrlPr>
                        </m:dPr>
                        <m:e>
                          <m:r>
                            <a:rPr lang="ja-JP" altLang="en-US" sz="2800" i="1">
                              <a:latin typeface="Cambria Math" panose="02040503050406030204" pitchFamily="18" charset="0"/>
                            </a:rPr>
                            <m:t>𝑇</m:t>
                          </m:r>
                        </m:e>
                      </m:d>
                      <m:sSub>
                        <m:sSubPr>
                          <m:ctrlPr>
                            <a:rPr lang="ja-JP" altLang="en-US" sz="2800" i="1">
                              <a:solidFill>
                                <a:srgbClr val="836967"/>
                              </a:solidFill>
                              <a:latin typeface="Cambria Math" panose="02040503050406030204" pitchFamily="18" charset="0"/>
                            </a:rPr>
                          </m:ctrlPr>
                        </m:sSubPr>
                        <m:e>
                          <m:d>
                            <m:dPr>
                              <m:begChr m:val=""/>
                              <m:endChr m:val="|"/>
                              <m:ctrlPr>
                                <a:rPr lang="ja-JP" altLang="en-US" sz="2800" i="1">
                                  <a:solidFill>
                                    <a:srgbClr val="836967"/>
                                  </a:solidFill>
                                  <a:latin typeface="Cambria Math" panose="02040503050406030204" pitchFamily="18" charset="0"/>
                                </a:rPr>
                              </m:ctrlPr>
                            </m:dPr>
                            <m:e>
                              <m:r>
                                <a:rPr lang="ja-JP" altLang="en-US" sz="2800" i="0">
                                  <a:latin typeface="Cambria Math" panose="02040503050406030204" pitchFamily="18" charset="0"/>
                                </a:rPr>
                                <m:t>​</m:t>
                              </m:r>
                            </m:e>
                          </m:d>
                        </m:e>
                        <m:sub>
                          <m:r>
                            <a:rPr lang="ja-JP" altLang="en-US" sz="2800" i="1">
                              <a:latin typeface="Cambria Math" panose="02040503050406030204" pitchFamily="18" charset="0"/>
                            </a:rPr>
                            <m:t>𝑇</m:t>
                          </m:r>
                          <m:r>
                            <a:rPr lang="ja-JP" altLang="en-US" sz="2800" i="0">
                              <a:latin typeface="Cambria Math" panose="02040503050406030204" pitchFamily="18" charset="0"/>
                            </a:rPr>
                            <m:t>≃</m:t>
                          </m:r>
                          <m:sSub>
                            <m:sSubPr>
                              <m:ctrlPr>
                                <a:rPr lang="ja-JP" altLang="en-US" sz="2800" i="1">
                                  <a:solidFill>
                                    <a:srgbClr val="836967"/>
                                  </a:solidFill>
                                  <a:latin typeface="Cambria Math" panose="02040503050406030204" pitchFamily="18" charset="0"/>
                                </a:rPr>
                              </m:ctrlPr>
                            </m:sSubPr>
                            <m:e>
                              <m:r>
                                <a:rPr lang="ja-JP" altLang="en-US" sz="2800" i="1">
                                  <a:latin typeface="Cambria Math" panose="02040503050406030204" pitchFamily="18" charset="0"/>
                                </a:rPr>
                                <m:t>𝑇</m:t>
                              </m:r>
                            </m:e>
                            <m:sub>
                              <m:r>
                                <a:rPr lang="ja-JP" altLang="en-US" sz="2800" i="1">
                                  <a:latin typeface="Cambria Math" panose="02040503050406030204" pitchFamily="18" charset="0"/>
                                </a:rPr>
                                <m:t>𝑐</m:t>
                              </m:r>
                            </m:sub>
                          </m:sSub>
                        </m:sub>
                      </m:sSub>
                      <m:r>
                        <a:rPr lang="ja-JP" altLang="en-US" sz="2800" i="0">
                          <a:latin typeface="Cambria Math" panose="02040503050406030204" pitchFamily="18" charset="0"/>
                        </a:rPr>
                        <m:t>=</m:t>
                      </m:r>
                      <m:sSup>
                        <m:sSupPr>
                          <m:ctrlPr>
                            <a:rPr lang="ja-JP" altLang="en-US" sz="2800" i="1">
                              <a:solidFill>
                                <a:srgbClr val="836967"/>
                              </a:solidFill>
                              <a:latin typeface="Cambria Math" panose="02040503050406030204" pitchFamily="18" charset="0"/>
                            </a:rPr>
                          </m:ctrlPr>
                        </m:sSupPr>
                        <m:e>
                          <m:d>
                            <m:dPr>
                              <m:ctrlPr>
                                <a:rPr lang="ja-JP" altLang="en-US" sz="2800" i="1">
                                  <a:solidFill>
                                    <a:srgbClr val="836967"/>
                                  </a:solidFill>
                                  <a:latin typeface="Cambria Math" panose="02040503050406030204" pitchFamily="18" charset="0"/>
                                </a:rPr>
                              </m:ctrlPr>
                            </m:dPr>
                            <m:e>
                              <m:f>
                                <m:fPr>
                                  <m:ctrlPr>
                                    <a:rPr lang="ja-JP" altLang="en-US" sz="2800" i="1">
                                      <a:solidFill>
                                        <a:srgbClr val="836967"/>
                                      </a:solidFill>
                                      <a:latin typeface="Cambria Math" panose="02040503050406030204" pitchFamily="18" charset="0"/>
                                    </a:rPr>
                                  </m:ctrlPr>
                                </m:fPr>
                                <m:num>
                                  <m:r>
                                    <a:rPr lang="ja-JP" altLang="en-US" sz="2800" i="0">
                                      <a:latin typeface="Cambria Math" panose="02040503050406030204" pitchFamily="18" charset="0"/>
                                    </a:rPr>
                                    <m:t>2</m:t>
                                  </m:r>
                                </m:num>
                                <m:den>
                                  <m:r>
                                    <a:rPr lang="ja-JP" altLang="en-US" sz="2800" i="0">
                                      <a:latin typeface="Cambria Math" panose="02040503050406030204" pitchFamily="18" charset="0"/>
                                    </a:rPr>
                                    <m:t>3</m:t>
                                  </m:r>
                                </m:den>
                              </m:f>
                            </m:e>
                          </m:d>
                        </m:e>
                        <m:sup>
                          <m:f>
                            <m:fPr>
                              <m:type m:val="lin"/>
                              <m:ctrlPr>
                                <a:rPr lang="ja-JP" altLang="en-US" sz="2800" i="1">
                                  <a:latin typeface="Cambria Math" panose="02040503050406030204" pitchFamily="18" charset="0"/>
                                </a:rPr>
                              </m:ctrlPr>
                            </m:fPr>
                            <m:num>
                              <m:r>
                                <a:rPr lang="ja-JP" altLang="en-US" sz="2800" i="0">
                                  <a:latin typeface="Cambria Math" panose="02040503050406030204" pitchFamily="18" charset="0"/>
                                </a:rPr>
                                <m:t>3</m:t>
                              </m:r>
                            </m:num>
                            <m:den>
                              <m:r>
                                <a:rPr lang="ja-JP" altLang="en-US" sz="2800" i="0">
                                  <a:latin typeface="Cambria Math" panose="02040503050406030204" pitchFamily="18" charset="0"/>
                                </a:rPr>
                                <m:t>2</m:t>
                              </m:r>
                            </m:den>
                          </m:f>
                        </m:sup>
                      </m:sSup>
                      <m:f>
                        <m:fPr>
                          <m:ctrlPr>
                            <a:rPr lang="ja-JP" altLang="en-US" sz="2800" i="1">
                              <a:solidFill>
                                <a:srgbClr val="836967"/>
                              </a:solidFill>
                              <a:latin typeface="Cambria Math" panose="02040503050406030204" pitchFamily="18" charset="0"/>
                            </a:rPr>
                          </m:ctrlPr>
                        </m:fPr>
                        <m:num>
                          <m:sSub>
                            <m:sSubPr>
                              <m:ctrlPr>
                                <a:rPr lang="ja-JP" altLang="en-US" sz="2800" i="1">
                                  <a:solidFill>
                                    <a:srgbClr val="836967"/>
                                  </a:solidFill>
                                  <a:latin typeface="Cambria Math" panose="02040503050406030204" pitchFamily="18" charset="0"/>
                                </a:rPr>
                              </m:ctrlPr>
                            </m:sSubPr>
                            <m:e>
                              <m:r>
                                <a:rPr lang="ja-JP" altLang="en-US" sz="2800" i="1">
                                  <a:latin typeface="Cambria Math" panose="02040503050406030204" pitchFamily="18" charset="0"/>
                                </a:rPr>
                                <m:t>𝐵</m:t>
                              </m:r>
                            </m:e>
                            <m:sub>
                              <m:r>
                                <a:rPr lang="ja-JP" altLang="en-US" sz="2800" i="1">
                                  <a:latin typeface="Cambria Math" panose="02040503050406030204" pitchFamily="18" charset="0"/>
                                </a:rPr>
                                <m:t>𝑐</m:t>
                              </m:r>
                            </m:sub>
                          </m:sSub>
                        </m:num>
                        <m:den>
                          <m:sSub>
                            <m:sSubPr>
                              <m:ctrlPr>
                                <a:rPr lang="ja-JP" altLang="en-US" sz="2800" i="1">
                                  <a:solidFill>
                                    <a:srgbClr val="836967"/>
                                  </a:solidFill>
                                  <a:latin typeface="Cambria Math" panose="02040503050406030204" pitchFamily="18" charset="0"/>
                                </a:rPr>
                              </m:ctrlPr>
                            </m:sSubPr>
                            <m:e>
                              <m:r>
                                <a:rPr lang="ja-JP" altLang="en-US" sz="2800" i="1">
                                  <a:latin typeface="Cambria Math" panose="02040503050406030204" pitchFamily="18" charset="0"/>
                                </a:rPr>
                                <m:t>𝜇</m:t>
                              </m:r>
                            </m:e>
                            <m:sub>
                              <m:r>
                                <a:rPr lang="ja-JP" altLang="en-US" sz="2800" i="0">
                                  <a:latin typeface="Cambria Math" panose="02040503050406030204" pitchFamily="18" charset="0"/>
                                </a:rPr>
                                <m:t>0</m:t>
                              </m:r>
                            </m:sub>
                          </m:sSub>
                          <m:r>
                            <a:rPr lang="ja-JP" altLang="en-US" sz="2800" i="1">
                              <a:latin typeface="Cambria Math" panose="02040503050406030204" pitchFamily="18" charset="0"/>
                            </a:rPr>
                            <m:t>𝜆</m:t>
                          </m:r>
                        </m:den>
                      </m:f>
                      <m:sSub>
                        <m:sSubPr>
                          <m:ctrlPr>
                            <a:rPr lang="ja-JP" altLang="en-US" sz="2800" i="1">
                              <a:solidFill>
                                <a:srgbClr val="836967"/>
                              </a:solidFill>
                              <a:latin typeface="Cambria Math" panose="02040503050406030204" pitchFamily="18" charset="0"/>
                            </a:rPr>
                          </m:ctrlPr>
                        </m:sSubPr>
                        <m:e>
                          <m:d>
                            <m:dPr>
                              <m:begChr m:val=""/>
                              <m:endChr m:val="|"/>
                              <m:ctrlPr>
                                <a:rPr lang="ja-JP" altLang="en-US" sz="2800" i="1">
                                  <a:solidFill>
                                    <a:srgbClr val="836967"/>
                                  </a:solidFill>
                                  <a:latin typeface="Cambria Math" panose="02040503050406030204" pitchFamily="18" charset="0"/>
                                </a:rPr>
                              </m:ctrlPr>
                            </m:dPr>
                            <m:e>
                              <m:r>
                                <a:rPr lang="ja-JP" altLang="en-US" sz="2800">
                                  <a:latin typeface="Cambria Math" panose="02040503050406030204" pitchFamily="18" charset="0"/>
                                </a:rPr>
                                <m:t>​</m:t>
                              </m:r>
                            </m:e>
                          </m:d>
                        </m:e>
                        <m:sub>
                          <m:r>
                            <a:rPr lang="ja-JP" altLang="en-US" sz="2800" i="1">
                              <a:latin typeface="Cambria Math" panose="02040503050406030204" pitchFamily="18" charset="0"/>
                            </a:rPr>
                            <m:t>𝑇</m:t>
                          </m:r>
                          <m:r>
                            <a:rPr lang="ja-JP" altLang="en-US" sz="2800">
                              <a:latin typeface="Cambria Math" panose="02040503050406030204" pitchFamily="18" charset="0"/>
                            </a:rPr>
                            <m:t>≃</m:t>
                          </m:r>
                          <m:sSub>
                            <m:sSubPr>
                              <m:ctrlPr>
                                <a:rPr lang="ja-JP" altLang="en-US" sz="2800" i="1">
                                  <a:solidFill>
                                    <a:srgbClr val="836967"/>
                                  </a:solidFill>
                                  <a:latin typeface="Cambria Math" panose="02040503050406030204" pitchFamily="18" charset="0"/>
                                </a:rPr>
                              </m:ctrlPr>
                            </m:sSubPr>
                            <m:e>
                              <m:r>
                                <a:rPr lang="ja-JP" altLang="en-US" sz="2800" i="1">
                                  <a:latin typeface="Cambria Math" panose="02040503050406030204" pitchFamily="18" charset="0"/>
                                </a:rPr>
                                <m:t>𝑇</m:t>
                              </m:r>
                            </m:e>
                            <m:sub>
                              <m:r>
                                <a:rPr lang="ja-JP" altLang="en-US" sz="2800" i="1">
                                  <a:latin typeface="Cambria Math" panose="02040503050406030204" pitchFamily="18" charset="0"/>
                                </a:rPr>
                                <m:t>𝑐</m:t>
                              </m:r>
                            </m:sub>
                          </m:sSub>
                        </m:sub>
                      </m:sSub>
                      <m:r>
                        <a:rPr lang="ja-JP" altLang="en-US" sz="2800" i="0">
                          <a:latin typeface="Cambria Math" panose="02040503050406030204" pitchFamily="18" charset="0"/>
                        </a:rPr>
                        <m:t>=0.544</m:t>
                      </m:r>
                      <m:f>
                        <m:fPr>
                          <m:ctrlPr>
                            <a:rPr lang="ja-JP" altLang="en-US" sz="2800" i="1">
                              <a:solidFill>
                                <a:srgbClr val="836967"/>
                              </a:solidFill>
                              <a:latin typeface="Cambria Math" panose="02040503050406030204" pitchFamily="18" charset="0"/>
                            </a:rPr>
                          </m:ctrlPr>
                        </m:fPr>
                        <m:num>
                          <m:sSub>
                            <m:sSubPr>
                              <m:ctrlPr>
                                <a:rPr lang="ja-JP" altLang="en-US" sz="2800" i="1">
                                  <a:solidFill>
                                    <a:srgbClr val="836967"/>
                                  </a:solidFill>
                                  <a:latin typeface="Cambria Math" panose="02040503050406030204" pitchFamily="18" charset="0"/>
                                </a:rPr>
                              </m:ctrlPr>
                            </m:sSubPr>
                            <m:e>
                              <m:r>
                                <a:rPr lang="ja-JP" altLang="en-US" sz="2800" i="1">
                                  <a:latin typeface="Cambria Math" panose="02040503050406030204" pitchFamily="18" charset="0"/>
                                </a:rPr>
                                <m:t>𝐵</m:t>
                              </m:r>
                            </m:e>
                            <m:sub>
                              <m:r>
                                <a:rPr lang="ja-JP" altLang="en-US" sz="2800" i="1">
                                  <a:latin typeface="Cambria Math" panose="02040503050406030204" pitchFamily="18" charset="0"/>
                                </a:rPr>
                                <m:t>𝑐</m:t>
                              </m:r>
                            </m:sub>
                          </m:sSub>
                        </m:num>
                        <m:den>
                          <m:sSub>
                            <m:sSubPr>
                              <m:ctrlPr>
                                <a:rPr lang="ja-JP" altLang="en-US" sz="2800" i="1">
                                  <a:solidFill>
                                    <a:srgbClr val="836967"/>
                                  </a:solidFill>
                                  <a:latin typeface="Cambria Math" panose="02040503050406030204" pitchFamily="18" charset="0"/>
                                </a:rPr>
                              </m:ctrlPr>
                            </m:sSubPr>
                            <m:e>
                              <m:r>
                                <a:rPr lang="ja-JP" altLang="en-US" sz="2800" i="1">
                                  <a:latin typeface="Cambria Math" panose="02040503050406030204" pitchFamily="18" charset="0"/>
                                </a:rPr>
                                <m:t>𝜇</m:t>
                              </m:r>
                            </m:e>
                            <m:sub>
                              <m:r>
                                <a:rPr lang="ja-JP" altLang="en-US" sz="2800" i="0">
                                  <a:latin typeface="Cambria Math" panose="02040503050406030204" pitchFamily="18" charset="0"/>
                                </a:rPr>
                                <m:t>0</m:t>
                              </m:r>
                            </m:sub>
                          </m:sSub>
                          <m:r>
                            <a:rPr lang="ja-JP" altLang="en-US" sz="2800" i="1">
                              <a:latin typeface="Cambria Math" panose="02040503050406030204" pitchFamily="18" charset="0"/>
                            </a:rPr>
                            <m:t>𝜆</m:t>
                          </m:r>
                        </m:den>
                      </m:f>
                      <m:sSub>
                        <m:sSubPr>
                          <m:ctrlPr>
                            <a:rPr lang="ja-JP" altLang="en-US" sz="2800" i="1">
                              <a:solidFill>
                                <a:srgbClr val="836967"/>
                              </a:solidFill>
                              <a:latin typeface="Cambria Math" panose="02040503050406030204" pitchFamily="18" charset="0"/>
                            </a:rPr>
                          </m:ctrlPr>
                        </m:sSubPr>
                        <m:e>
                          <m:d>
                            <m:dPr>
                              <m:begChr m:val=""/>
                              <m:endChr m:val="|"/>
                              <m:ctrlPr>
                                <a:rPr lang="ja-JP" altLang="en-US" sz="2800" i="1">
                                  <a:solidFill>
                                    <a:srgbClr val="836967"/>
                                  </a:solidFill>
                                  <a:latin typeface="Cambria Math" panose="02040503050406030204" pitchFamily="18" charset="0"/>
                                </a:rPr>
                              </m:ctrlPr>
                            </m:dPr>
                            <m:e>
                              <m:r>
                                <a:rPr lang="ja-JP" altLang="en-US" sz="2800">
                                  <a:latin typeface="Cambria Math" panose="02040503050406030204" pitchFamily="18" charset="0"/>
                                </a:rPr>
                                <m:t>​</m:t>
                              </m:r>
                            </m:e>
                          </m:d>
                        </m:e>
                        <m:sub>
                          <m:r>
                            <a:rPr lang="ja-JP" altLang="en-US" sz="2800" i="1">
                              <a:latin typeface="Cambria Math" panose="02040503050406030204" pitchFamily="18" charset="0"/>
                            </a:rPr>
                            <m:t>𝑇</m:t>
                          </m:r>
                          <m:r>
                            <a:rPr lang="ja-JP" altLang="en-US" sz="2800">
                              <a:latin typeface="Cambria Math" panose="02040503050406030204" pitchFamily="18" charset="0"/>
                            </a:rPr>
                            <m:t>≃</m:t>
                          </m:r>
                          <m:sSub>
                            <m:sSubPr>
                              <m:ctrlPr>
                                <a:rPr lang="ja-JP" altLang="en-US" sz="2800" i="1">
                                  <a:solidFill>
                                    <a:srgbClr val="836967"/>
                                  </a:solidFill>
                                  <a:latin typeface="Cambria Math" panose="02040503050406030204" pitchFamily="18" charset="0"/>
                                </a:rPr>
                              </m:ctrlPr>
                            </m:sSubPr>
                            <m:e>
                              <m:r>
                                <a:rPr lang="ja-JP" altLang="en-US" sz="2800" i="1">
                                  <a:latin typeface="Cambria Math" panose="02040503050406030204" pitchFamily="18" charset="0"/>
                                </a:rPr>
                                <m:t>𝑇</m:t>
                              </m:r>
                            </m:e>
                            <m:sub>
                              <m:r>
                                <a:rPr lang="ja-JP" altLang="en-US" sz="2800" i="1">
                                  <a:latin typeface="Cambria Math" panose="02040503050406030204" pitchFamily="18" charset="0"/>
                                </a:rPr>
                                <m:t>𝑐</m:t>
                              </m:r>
                            </m:sub>
                          </m:sSub>
                        </m:sub>
                      </m:sSub>
                    </m:oMath>
                  </m:oMathPara>
                </a14:m>
                <a:endParaRPr lang="ja-JP" altLang="en-US" sz="2800" dirty="0"/>
              </a:p>
            </p:txBody>
          </p:sp>
        </mc:Choice>
        <mc:Fallback xmlns="">
          <p:sp>
            <p:nvSpPr>
              <p:cNvPr id="5" name="テキスト ボックス 4">
                <a:extLst>
                  <a:ext uri="{FF2B5EF4-FFF2-40B4-BE49-F238E27FC236}">
                    <a16:creationId xmlns:a16="http://schemas.microsoft.com/office/drawing/2014/main" id="{1DE69048-D2F2-5543-01C8-642248B11F0E}"/>
                  </a:ext>
                </a:extLst>
              </p:cNvPr>
              <p:cNvSpPr txBox="1">
                <a:spLocks noRot="1" noChangeAspect="1" noMove="1" noResize="1" noEditPoints="1" noAdjustHandles="1" noChangeArrowheads="1" noChangeShapeType="1" noTextEdit="1"/>
              </p:cNvSpPr>
              <p:nvPr/>
            </p:nvSpPr>
            <p:spPr>
              <a:xfrm>
                <a:off x="2597285" y="4483639"/>
                <a:ext cx="7881730" cy="1173591"/>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760885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CC342E92-82D8-4661-AC26-535E0AD8A67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840" y="2073657"/>
            <a:ext cx="5229398" cy="4784343"/>
          </a:xfrm>
          <a:prstGeom prst="rect">
            <a:avLst/>
          </a:prstGeom>
        </p:spPr>
      </p:pic>
      <mc:AlternateContent xmlns:mc="http://schemas.openxmlformats.org/markup-compatibility/2006" xmlns:a14="http://schemas.microsoft.com/office/drawing/2010/main">
        <mc:Choice Requires="a14">
          <p:sp>
            <p:nvSpPr>
              <p:cNvPr id="3" name="テキスト ボックス 2"/>
              <p:cNvSpPr txBox="1"/>
              <p:nvPr/>
            </p:nvSpPr>
            <p:spPr>
              <a:xfrm>
                <a:off x="5257800" y="1525769"/>
                <a:ext cx="6934200" cy="5390643"/>
              </a:xfrm>
              <a:prstGeom prst="rect">
                <a:avLst/>
              </a:prstGeom>
              <a:noFill/>
              <a:ln>
                <a:noFill/>
              </a:ln>
            </p:spPr>
            <p:txBody>
              <a:bodyPr wrap="square" rtlCol="0">
                <a:spAutoFit/>
              </a:bodyPr>
              <a:lstStyle/>
              <a:p>
                <a:r>
                  <a:rPr kumimoji="1" lang="ja-JP" altLang="en-US" sz="2800" b="1" u="sng" dirty="0"/>
                  <a:t>点線</a:t>
                </a:r>
                <a:endParaRPr kumimoji="1" lang="en-US" altLang="ja-JP" sz="2800" b="1" u="sng" dirty="0"/>
              </a:p>
              <a:p>
                <a:r>
                  <a:rPr kumimoji="1" lang="ja-JP" altLang="en-US" sz="2800" dirty="0"/>
                  <a:t>超流動運動量</a:t>
                </a:r>
                <a:r>
                  <a:rPr kumimoji="1" lang="en-US" altLang="ja-JP" sz="2800" dirty="0"/>
                  <a:t>(</a:t>
                </a:r>
                <a14:m>
                  <m:oMath xmlns:m="http://schemas.openxmlformats.org/officeDocument/2006/math">
                    <m:r>
                      <a:rPr kumimoji="1" lang="en-US" altLang="ja-JP" sz="2800" i="1">
                        <a:latin typeface="Cambria Math"/>
                      </a:rPr>
                      <m:t>ℏ</m:t>
                    </m:r>
                    <m:r>
                      <a:rPr kumimoji="1" lang="en-US" altLang="ja-JP" sz="2800" i="1">
                        <a:latin typeface="Cambria Math"/>
                      </a:rPr>
                      <m:t>𝑞</m:t>
                    </m:r>
                    <m:r>
                      <a:rPr kumimoji="1" lang="en-US" altLang="ja-JP" sz="2800" i="1">
                        <a:latin typeface="Cambria Math"/>
                      </a:rPr>
                      <m:t>=2</m:t>
                    </m:r>
                    <m:r>
                      <a:rPr kumimoji="1" lang="en-US" altLang="ja-JP" sz="2800" i="1">
                        <a:latin typeface="Cambria Math"/>
                      </a:rPr>
                      <m:t>𝑚</m:t>
                    </m:r>
                    <m:sSub>
                      <m:sSubPr>
                        <m:ctrlPr>
                          <a:rPr kumimoji="1" lang="en-US" altLang="ja-JP" sz="2800" i="1">
                            <a:latin typeface="Cambria Math" panose="02040503050406030204" pitchFamily="18" charset="0"/>
                          </a:rPr>
                        </m:ctrlPr>
                      </m:sSubPr>
                      <m:e>
                        <m:r>
                          <a:rPr kumimoji="1" lang="en-US" altLang="ja-JP" sz="2800" i="1">
                            <a:latin typeface="Cambria Math"/>
                          </a:rPr>
                          <m:t>𝑣</m:t>
                        </m:r>
                      </m:e>
                      <m:sub>
                        <m:r>
                          <a:rPr kumimoji="1" lang="en-US" altLang="ja-JP" sz="2800" i="1">
                            <a:latin typeface="Cambria Math"/>
                          </a:rPr>
                          <m:t>𝑠</m:t>
                        </m:r>
                      </m:sub>
                    </m:sSub>
                  </m:oMath>
                </a14:m>
                <a:r>
                  <a:rPr kumimoji="1" lang="en-US" altLang="ja-JP" sz="2800" dirty="0"/>
                  <a:t>)</a:t>
                </a:r>
                <a:r>
                  <a:rPr kumimoji="1" lang="ja-JP" altLang="en-US" sz="2800" dirty="0"/>
                  <a:t>の増加とともに超流動密度</a:t>
                </a:r>
                <a14:m>
                  <m:oMath xmlns:m="http://schemas.openxmlformats.org/officeDocument/2006/math">
                    <m:sSub>
                      <m:sSubPr>
                        <m:ctrlPr>
                          <a:rPr kumimoji="1" lang="en-US" altLang="ja-JP" sz="2800" i="1">
                            <a:latin typeface="Cambria Math" panose="02040503050406030204" pitchFamily="18" charset="0"/>
                          </a:rPr>
                        </m:ctrlPr>
                      </m:sSubPr>
                      <m:e>
                        <m:r>
                          <m:rPr>
                            <m:sty m:val="p"/>
                          </m:rPr>
                          <a:rPr kumimoji="1" lang="en-US" altLang="ja-JP" sz="2800">
                            <a:latin typeface="Cambria Math"/>
                          </a:rPr>
                          <m:t>n</m:t>
                        </m:r>
                      </m:e>
                      <m:sub>
                        <m:r>
                          <m:rPr>
                            <m:sty m:val="p"/>
                          </m:rPr>
                          <a:rPr kumimoji="1" lang="en-US" altLang="ja-JP" sz="2800">
                            <a:latin typeface="Cambria Math"/>
                          </a:rPr>
                          <m:t>s</m:t>
                        </m:r>
                      </m:sub>
                    </m:sSub>
                  </m:oMath>
                </a14:m>
                <a:r>
                  <a:rPr kumimoji="1" lang="en-US" altLang="ja-JP" sz="2800" dirty="0"/>
                  <a:t>(</a:t>
                </a:r>
                <a:r>
                  <a:rPr kumimoji="1" lang="ja-JP" altLang="en-US" sz="2800" dirty="0"/>
                  <a:t>点線</a:t>
                </a:r>
                <a:r>
                  <a:rPr kumimoji="1" lang="en-US" altLang="ja-JP" sz="2800" dirty="0"/>
                  <a:t>)</a:t>
                </a:r>
                <a:r>
                  <a:rPr kumimoji="1" lang="ja-JP" altLang="en-US" sz="2800" dirty="0"/>
                  <a:t>は単調に減少する。</a:t>
                </a:r>
                <a:endParaRPr kumimoji="1" lang="en-US" altLang="ja-JP" sz="2800" dirty="0"/>
              </a:p>
              <a:p>
                <a:endParaRPr kumimoji="1" lang="en-US" altLang="ja-JP" sz="2800" dirty="0"/>
              </a:p>
              <a:p>
                <a:r>
                  <a:rPr kumimoji="1" lang="ja-JP" altLang="en-US" sz="2800" b="1" u="sng" dirty="0"/>
                  <a:t>実線</a:t>
                </a:r>
                <a:endParaRPr kumimoji="1" lang="en-US" altLang="ja-JP" sz="2800" b="1" u="sng" dirty="0"/>
              </a:p>
              <a:p>
                <a14:m>
                  <m:oMath xmlns:m="http://schemas.openxmlformats.org/officeDocument/2006/math">
                    <m:sSub>
                      <m:sSubPr>
                        <m:ctrlPr>
                          <a:rPr kumimoji="1" lang="en-US" altLang="ja-JP" sz="2800" i="1">
                            <a:latin typeface="Cambria Math" panose="02040503050406030204" pitchFamily="18" charset="0"/>
                          </a:rPr>
                        </m:ctrlPr>
                      </m:sSubPr>
                      <m:e>
                        <m:r>
                          <a:rPr kumimoji="1" lang="en-US" altLang="ja-JP" sz="2800" i="1">
                            <a:latin typeface="Cambria Math"/>
                          </a:rPr>
                          <m:t>𝑗</m:t>
                        </m:r>
                      </m:e>
                      <m:sub>
                        <m:r>
                          <a:rPr kumimoji="1" lang="en-US" altLang="ja-JP" sz="2800" i="1">
                            <a:latin typeface="Cambria Math"/>
                          </a:rPr>
                          <m:t>𝑠</m:t>
                        </m:r>
                      </m:sub>
                    </m:sSub>
                    <m:r>
                      <a:rPr kumimoji="1" lang="en-US" altLang="ja-JP" sz="2800" b="0" i="0" smtClean="0">
                        <a:latin typeface="Cambria Math"/>
                      </a:rPr>
                      <m:t>=</m:t>
                    </m:r>
                    <m:sSub>
                      <m:sSubPr>
                        <m:ctrlPr>
                          <a:rPr kumimoji="1" lang="en-US" altLang="ja-JP" sz="2800" b="0" i="1" smtClean="0">
                            <a:latin typeface="Cambria Math" panose="02040503050406030204" pitchFamily="18" charset="0"/>
                          </a:rPr>
                        </m:ctrlPr>
                      </m:sSubPr>
                      <m:e>
                        <m:r>
                          <m:rPr>
                            <m:sty m:val="p"/>
                          </m:rPr>
                          <a:rPr kumimoji="1" lang="en-US" altLang="ja-JP" sz="2800" b="0" i="0" smtClean="0">
                            <a:latin typeface="Cambria Math"/>
                          </a:rPr>
                          <m:t>en</m:t>
                        </m:r>
                      </m:e>
                      <m:sub>
                        <m:r>
                          <m:rPr>
                            <m:sty m:val="p"/>
                          </m:rPr>
                          <a:rPr kumimoji="1" lang="en-US" altLang="ja-JP" sz="2800" b="0" i="0" smtClean="0">
                            <a:latin typeface="Cambria Math"/>
                          </a:rPr>
                          <m:t>s</m:t>
                        </m:r>
                      </m:sub>
                    </m:sSub>
                    <m:sSub>
                      <m:sSubPr>
                        <m:ctrlPr>
                          <a:rPr kumimoji="1" lang="en-US" altLang="ja-JP" sz="2800" b="0" i="1" smtClean="0">
                            <a:latin typeface="Cambria Math" panose="02040503050406030204" pitchFamily="18" charset="0"/>
                          </a:rPr>
                        </m:ctrlPr>
                      </m:sSubPr>
                      <m:e>
                        <m:r>
                          <m:rPr>
                            <m:sty m:val="p"/>
                          </m:rPr>
                          <a:rPr kumimoji="1" lang="en-US" altLang="ja-JP" sz="2800" b="0" i="0" smtClean="0">
                            <a:latin typeface="Cambria Math"/>
                          </a:rPr>
                          <m:t>v</m:t>
                        </m:r>
                      </m:e>
                      <m:sub>
                        <m:r>
                          <m:rPr>
                            <m:sty m:val="p"/>
                          </m:rPr>
                          <a:rPr kumimoji="1" lang="en-US" altLang="ja-JP" sz="2800" b="0" i="0" smtClean="0">
                            <a:latin typeface="Cambria Math"/>
                          </a:rPr>
                          <m:t>s</m:t>
                        </m:r>
                      </m:sub>
                    </m:sSub>
                  </m:oMath>
                </a14:m>
                <a:r>
                  <a:rPr kumimoji="1" lang="ja-JP" altLang="en-US" sz="2800" dirty="0"/>
                  <a:t>だから、当然</a:t>
                </a:r>
                <a:r>
                  <a:rPr kumimoji="1" lang="en-US" altLang="ja-JP" sz="2800" dirty="0"/>
                  <a:t> </a:t>
                </a:r>
                <a14:m>
                  <m:oMath xmlns:m="http://schemas.openxmlformats.org/officeDocument/2006/math">
                    <m:d>
                      <m:dPr>
                        <m:begChr m:val="|"/>
                        <m:endChr m:val="|"/>
                        <m:ctrlPr>
                          <a:rPr kumimoji="1" lang="en-US" altLang="ja-JP" sz="2800" b="0" i="1" smtClean="0">
                            <a:latin typeface="Cambria Math" panose="02040503050406030204" pitchFamily="18" charset="0"/>
                          </a:rPr>
                        </m:ctrlPr>
                      </m:dPr>
                      <m:e>
                        <m:r>
                          <a:rPr kumimoji="1" lang="en-US" altLang="ja-JP" sz="2800" i="1">
                            <a:latin typeface="Cambria Math"/>
                          </a:rPr>
                          <m:t>𝑞</m:t>
                        </m:r>
                      </m:e>
                    </m:d>
                    <m:r>
                      <a:rPr kumimoji="1" lang="en-US" altLang="ja-JP" sz="2800" b="0" i="1" smtClean="0">
                        <a:latin typeface="Cambria Math"/>
                      </a:rPr>
                      <m:t> (∝</m:t>
                    </m:r>
                    <m:sSub>
                      <m:sSubPr>
                        <m:ctrlPr>
                          <a:rPr kumimoji="1" lang="en-US" altLang="ja-JP" sz="2800" b="0" i="1" smtClean="0">
                            <a:latin typeface="Cambria Math" panose="02040503050406030204" pitchFamily="18" charset="0"/>
                          </a:rPr>
                        </m:ctrlPr>
                      </m:sSubPr>
                      <m:e>
                        <m:r>
                          <a:rPr kumimoji="1" lang="en-US" altLang="ja-JP" sz="2800" b="0" i="1" smtClean="0">
                            <a:latin typeface="Cambria Math"/>
                          </a:rPr>
                          <m:t>𝑣</m:t>
                        </m:r>
                      </m:e>
                      <m:sub>
                        <m:r>
                          <a:rPr kumimoji="1" lang="en-US" altLang="ja-JP" sz="2800" b="0" i="1" smtClean="0">
                            <a:latin typeface="Cambria Math"/>
                          </a:rPr>
                          <m:t>𝑠</m:t>
                        </m:r>
                      </m:sub>
                    </m:sSub>
                    <m:r>
                      <a:rPr kumimoji="1" lang="en-US" altLang="ja-JP" sz="2800" b="0" i="1" smtClean="0">
                        <a:latin typeface="Cambria Math"/>
                      </a:rPr>
                      <m:t>)</m:t>
                    </m:r>
                  </m:oMath>
                </a14:m>
                <a:r>
                  <a:rPr kumimoji="1" lang="ja-JP" altLang="en-US" sz="2800" dirty="0"/>
                  <a:t>とともに超電流</a:t>
                </a:r>
                <a14:m>
                  <m:oMath xmlns:m="http://schemas.openxmlformats.org/officeDocument/2006/math">
                    <m:sSub>
                      <m:sSubPr>
                        <m:ctrlPr>
                          <a:rPr kumimoji="1" lang="en-US" altLang="ja-JP" sz="2800" i="1">
                            <a:latin typeface="Cambria Math" panose="02040503050406030204" pitchFamily="18" charset="0"/>
                          </a:rPr>
                        </m:ctrlPr>
                      </m:sSubPr>
                      <m:e>
                        <m:r>
                          <a:rPr kumimoji="1" lang="en-US" altLang="ja-JP" sz="2800" i="1">
                            <a:latin typeface="Cambria Math"/>
                          </a:rPr>
                          <m:t>𝑗</m:t>
                        </m:r>
                      </m:e>
                      <m:sub>
                        <m:r>
                          <a:rPr kumimoji="1" lang="en-US" altLang="ja-JP" sz="2800" i="1">
                            <a:latin typeface="Cambria Math"/>
                          </a:rPr>
                          <m:t>𝑠</m:t>
                        </m:r>
                      </m:sub>
                    </m:sSub>
                  </m:oMath>
                </a14:m>
                <a:r>
                  <a:rPr kumimoji="1" lang="en-US" altLang="ja-JP" sz="2800" dirty="0"/>
                  <a:t>(</a:t>
                </a:r>
                <a:r>
                  <a:rPr kumimoji="1" lang="ja-JP" altLang="en-US" sz="2800" dirty="0"/>
                  <a:t>実線</a:t>
                </a:r>
                <a:r>
                  <a:rPr kumimoji="1" lang="en-US" altLang="ja-JP" sz="2800" dirty="0"/>
                  <a:t>)</a:t>
                </a:r>
                <a:r>
                  <a:rPr kumimoji="1" lang="ja-JP" altLang="en-US" sz="2800" dirty="0"/>
                  <a:t>は増大する。しかし、次第に超流動密度</a:t>
                </a:r>
                <a14:m>
                  <m:oMath xmlns:m="http://schemas.openxmlformats.org/officeDocument/2006/math">
                    <m:sSub>
                      <m:sSubPr>
                        <m:ctrlPr>
                          <a:rPr kumimoji="1" lang="en-US" altLang="ja-JP" sz="2800" i="1">
                            <a:latin typeface="Cambria Math" panose="02040503050406030204" pitchFamily="18" charset="0"/>
                          </a:rPr>
                        </m:ctrlPr>
                      </m:sSubPr>
                      <m:e>
                        <m:r>
                          <m:rPr>
                            <m:sty m:val="p"/>
                          </m:rPr>
                          <a:rPr kumimoji="1" lang="en-US" altLang="ja-JP" sz="2800">
                            <a:latin typeface="Cambria Math"/>
                          </a:rPr>
                          <m:t>n</m:t>
                        </m:r>
                      </m:e>
                      <m:sub>
                        <m:r>
                          <m:rPr>
                            <m:sty m:val="p"/>
                          </m:rPr>
                          <a:rPr kumimoji="1" lang="en-US" altLang="ja-JP" sz="2800">
                            <a:latin typeface="Cambria Math"/>
                          </a:rPr>
                          <m:t>s</m:t>
                        </m:r>
                      </m:sub>
                    </m:sSub>
                  </m:oMath>
                </a14:m>
                <a:r>
                  <a:rPr kumimoji="1" lang="ja-JP" altLang="en-US" sz="2800" dirty="0"/>
                  <a:t>の減少が支配的になり、</a:t>
                </a:r>
                <a14:m>
                  <m:oMath xmlns:m="http://schemas.openxmlformats.org/officeDocument/2006/math">
                    <m:sSub>
                      <m:sSubPr>
                        <m:ctrlPr>
                          <a:rPr kumimoji="1" lang="en-US" altLang="ja-JP" sz="2800" i="1">
                            <a:latin typeface="Cambria Math" panose="02040503050406030204" pitchFamily="18" charset="0"/>
                          </a:rPr>
                        </m:ctrlPr>
                      </m:sSubPr>
                      <m:e>
                        <m:r>
                          <a:rPr kumimoji="1" lang="en-US" altLang="ja-JP" sz="2800" i="1">
                            <a:latin typeface="Cambria Math"/>
                          </a:rPr>
                          <m:t>𝑗</m:t>
                        </m:r>
                      </m:e>
                      <m:sub>
                        <m:r>
                          <a:rPr kumimoji="1" lang="en-US" altLang="ja-JP" sz="2800" i="1">
                            <a:latin typeface="Cambria Math"/>
                          </a:rPr>
                          <m:t>𝑠</m:t>
                        </m:r>
                      </m:sub>
                    </m:sSub>
                  </m:oMath>
                </a14:m>
                <a:r>
                  <a:rPr kumimoji="1" lang="ja-JP" altLang="en-US" sz="2800" dirty="0"/>
                  <a:t>は増加しなくなる：</a:t>
                </a:r>
                <a:r>
                  <a:rPr kumimoji="1" lang="en-US" altLang="ja-JP" sz="2800" dirty="0"/>
                  <a:t> </a:t>
                </a:r>
                <a14:m>
                  <m:oMath xmlns:m="http://schemas.openxmlformats.org/officeDocument/2006/math">
                    <m:sSub>
                      <m:sSubPr>
                        <m:ctrlPr>
                          <a:rPr kumimoji="1" lang="en-US" altLang="ja-JP" sz="2800" i="1">
                            <a:latin typeface="Cambria Math" panose="02040503050406030204" pitchFamily="18" charset="0"/>
                          </a:rPr>
                        </m:ctrlPr>
                      </m:sSubPr>
                      <m:e>
                        <m:r>
                          <a:rPr kumimoji="1" lang="en-US" altLang="ja-JP" sz="2800" i="1">
                            <a:latin typeface="Cambria Math"/>
                          </a:rPr>
                          <m:t>𝑗</m:t>
                        </m:r>
                      </m:e>
                      <m:sub>
                        <m:r>
                          <a:rPr kumimoji="1" lang="en-US" altLang="ja-JP" sz="2800" i="1">
                            <a:latin typeface="Cambria Math"/>
                          </a:rPr>
                          <m:t>𝑠</m:t>
                        </m:r>
                      </m:sub>
                    </m:sSub>
                  </m:oMath>
                </a14:m>
                <a:r>
                  <a:rPr kumimoji="1" lang="ja-JP" altLang="en-US" sz="2800" dirty="0"/>
                  <a:t>は最大値をとる。</a:t>
                </a:r>
                <a:endParaRPr kumimoji="1" lang="en-US" altLang="ja-JP" sz="2800" dirty="0"/>
              </a:p>
              <a:p>
                <a:endParaRPr kumimoji="1" lang="en-US" altLang="ja-JP" sz="2800" dirty="0"/>
              </a:p>
              <a:p>
                <a:r>
                  <a:rPr kumimoji="1" lang="ja-JP" altLang="en-US" sz="3200" dirty="0"/>
                  <a:t>この</a:t>
                </a:r>
                <a14:m>
                  <m:oMath xmlns:m="http://schemas.openxmlformats.org/officeDocument/2006/math">
                    <m:sSub>
                      <m:sSubPr>
                        <m:ctrlPr>
                          <a:rPr kumimoji="1" lang="en-US" altLang="ja-JP" sz="3200" i="1">
                            <a:latin typeface="Cambria Math" panose="02040503050406030204" pitchFamily="18" charset="0"/>
                          </a:rPr>
                        </m:ctrlPr>
                      </m:sSubPr>
                      <m:e>
                        <m:r>
                          <a:rPr kumimoji="1" lang="en-US" altLang="ja-JP" sz="3200" i="1">
                            <a:latin typeface="Cambria Math"/>
                          </a:rPr>
                          <m:t>𝑗</m:t>
                        </m:r>
                      </m:e>
                      <m:sub>
                        <m:r>
                          <a:rPr kumimoji="1" lang="en-US" altLang="ja-JP" sz="3200" i="1">
                            <a:latin typeface="Cambria Math"/>
                          </a:rPr>
                          <m:t>𝑠</m:t>
                        </m:r>
                      </m:sub>
                    </m:sSub>
                  </m:oMath>
                </a14:m>
                <a:r>
                  <a:rPr kumimoji="1" lang="ja-JP" altLang="en-US" sz="3200" dirty="0"/>
                  <a:t>の最大値</a:t>
                </a:r>
                <a:r>
                  <a:rPr kumimoji="1" lang="en-US" altLang="ja-JP" sz="3200" dirty="0"/>
                  <a:t>(</a:t>
                </a:r>
                <a:r>
                  <a:rPr kumimoji="1" lang="ja-JP" altLang="en-US" sz="3200" dirty="0">
                    <a:solidFill>
                      <a:srgbClr val="0070C0"/>
                    </a:solidFill>
                  </a:rPr>
                  <a:t>●</a:t>
                </a:r>
                <a:r>
                  <a:rPr kumimoji="1" lang="en-US" altLang="ja-JP" sz="3200" dirty="0"/>
                  <a:t>)</a:t>
                </a:r>
                <a:r>
                  <a:rPr kumimoji="1" lang="ja-JP" altLang="en-US" sz="3200" dirty="0"/>
                  <a:t>が</a:t>
                </a:r>
                <a:r>
                  <a:rPr kumimoji="1" lang="ja-JP" altLang="en-US" sz="3200" b="1" u="sng" dirty="0"/>
                  <a:t>対破壊電流</a:t>
                </a:r>
                <a14:m>
                  <m:oMath xmlns:m="http://schemas.openxmlformats.org/officeDocument/2006/math">
                    <m:sSub>
                      <m:sSubPr>
                        <m:ctrlPr>
                          <a:rPr kumimoji="1" lang="en-US" altLang="ja-JP" sz="3200" b="1" i="1" u="sng">
                            <a:latin typeface="Cambria Math" panose="02040503050406030204" pitchFamily="18" charset="0"/>
                          </a:rPr>
                        </m:ctrlPr>
                      </m:sSubPr>
                      <m:e>
                        <m:r>
                          <a:rPr kumimoji="1" lang="en-US" altLang="ja-JP" sz="3200" b="1" i="1" u="sng">
                            <a:latin typeface="Cambria Math"/>
                          </a:rPr>
                          <m:t>𝒋</m:t>
                        </m:r>
                      </m:e>
                      <m:sub>
                        <m:r>
                          <a:rPr kumimoji="1" lang="en-US" altLang="ja-JP" sz="3200" b="1" i="1" u="sng" smtClean="0">
                            <a:latin typeface="Cambria Math"/>
                          </a:rPr>
                          <m:t>𝒅</m:t>
                        </m:r>
                      </m:sub>
                    </m:sSub>
                  </m:oMath>
                </a14:m>
                <a:r>
                  <a:rPr kumimoji="1" lang="ja-JP" altLang="en-US" sz="3200" dirty="0"/>
                  <a:t>である。</a:t>
                </a:r>
                <a:r>
                  <a:rPr kumimoji="1" lang="ja-JP" altLang="en-US" sz="2000" dirty="0"/>
                  <a:t>左の図では</a:t>
                </a:r>
                <a:r>
                  <a:rPr kumimoji="1" lang="en-US" altLang="ja-JP" sz="2000" dirty="0"/>
                  <a:t> </a:t>
                </a:r>
                <a14:m>
                  <m:oMath xmlns:m="http://schemas.openxmlformats.org/officeDocument/2006/math">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𝑗</m:t>
                        </m:r>
                      </m:e>
                      <m:sub>
                        <m:r>
                          <a:rPr kumimoji="1" lang="en-US" altLang="ja-JP" sz="2000" i="1">
                            <a:latin typeface="Cambria Math" panose="02040503050406030204" pitchFamily="18" charset="0"/>
                          </a:rPr>
                          <m:t>𝑑</m:t>
                        </m:r>
                      </m:sub>
                    </m:sSub>
                    <m:d>
                      <m:dPr>
                        <m:ctrlPr>
                          <a:rPr kumimoji="1" lang="en-US" altLang="ja-JP" sz="2000" i="1">
                            <a:latin typeface="Cambria Math" panose="02040503050406030204" pitchFamily="18" charset="0"/>
                          </a:rPr>
                        </m:ctrlPr>
                      </m:dPr>
                      <m:e>
                        <m:r>
                          <a:rPr kumimoji="1" lang="en-US" altLang="ja-JP" sz="2000" i="1">
                            <a:latin typeface="Cambria Math" panose="02040503050406030204" pitchFamily="18" charset="0"/>
                          </a:rPr>
                          <m:t>0</m:t>
                        </m:r>
                      </m:e>
                    </m:d>
                    <m:r>
                      <a:rPr kumimoji="1" lang="en-US" altLang="ja-JP" sz="2000" i="1">
                        <a:latin typeface="Cambria Math" panose="02040503050406030204" pitchFamily="18" charset="0"/>
                      </a:rPr>
                      <m:t>=0.595</m:t>
                    </m:r>
                    <m:f>
                      <m:fPr>
                        <m:ctrlPr>
                          <a:rPr kumimoji="1" lang="en-US" altLang="ja-JP" sz="2000" i="1">
                            <a:latin typeface="Cambria Math" panose="02040503050406030204" pitchFamily="18" charset="0"/>
                          </a:rPr>
                        </m:ctrlPr>
                      </m:fPr>
                      <m:num>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𝐻</m:t>
                            </m:r>
                          </m:e>
                          <m:sub>
                            <m:r>
                              <a:rPr kumimoji="1" lang="en-US" altLang="ja-JP" sz="2000" i="1">
                                <a:latin typeface="Cambria Math" panose="02040503050406030204" pitchFamily="18" charset="0"/>
                              </a:rPr>
                              <m:t>𝑐</m:t>
                            </m:r>
                          </m:sub>
                        </m:sSub>
                        <m:d>
                          <m:dPr>
                            <m:ctrlPr>
                              <a:rPr kumimoji="1" lang="en-US" altLang="ja-JP" sz="2000" i="1">
                                <a:latin typeface="Cambria Math" panose="02040503050406030204" pitchFamily="18" charset="0"/>
                              </a:rPr>
                            </m:ctrlPr>
                          </m:dPr>
                          <m:e>
                            <m:r>
                              <a:rPr kumimoji="1" lang="en-US" altLang="ja-JP" sz="2000" i="1">
                                <a:latin typeface="Cambria Math" panose="02040503050406030204" pitchFamily="18" charset="0"/>
                              </a:rPr>
                              <m:t>0</m:t>
                            </m:r>
                          </m:e>
                        </m:d>
                      </m:num>
                      <m:den>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𝜆</m:t>
                            </m:r>
                          </m:e>
                          <m:sub>
                            <m:r>
                              <a:rPr kumimoji="1" lang="en-US" altLang="ja-JP" sz="2000" i="1">
                                <a:latin typeface="Cambria Math" panose="02040503050406030204" pitchFamily="18" charset="0"/>
                              </a:rPr>
                              <m:t>0</m:t>
                            </m:r>
                          </m:sub>
                        </m:sSub>
                      </m:den>
                    </m:f>
                  </m:oMath>
                </a14:m>
                <a:endParaRPr kumimoji="1" lang="ja-JP" altLang="en-US" sz="3200" dirty="0"/>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5257800" y="1525769"/>
                <a:ext cx="6934200" cy="5390643"/>
              </a:xfrm>
              <a:prstGeom prst="rect">
                <a:avLst/>
              </a:prstGeom>
              <a:blipFill>
                <a:blip r:embed="rId3"/>
                <a:stretch>
                  <a:fillRect l="-2287" t="-1130" r="-264" b="-2034"/>
                </a:stretch>
              </a:blipFill>
              <a:ln>
                <a:noFill/>
              </a:ln>
            </p:spPr>
            <p:txBody>
              <a:bodyPr/>
              <a:lstStyle/>
              <a:p>
                <a:r>
                  <a:rPr lang="ja-JP" altLang="en-US">
                    <a:noFill/>
                  </a:rPr>
                  <a:t> </a:t>
                </a:r>
              </a:p>
            </p:txBody>
          </p:sp>
        </mc:Fallback>
      </mc:AlternateContent>
      <p:cxnSp>
        <p:nvCxnSpPr>
          <p:cNvPr id="9" name="直線矢印コネクタ 8"/>
          <p:cNvCxnSpPr/>
          <p:nvPr/>
        </p:nvCxnSpPr>
        <p:spPr>
          <a:xfrm flipH="1">
            <a:off x="3048000" y="1892300"/>
            <a:ext cx="2209800" cy="1092200"/>
          </a:xfrm>
          <a:prstGeom prst="straightConnector1">
            <a:avLst/>
          </a:prstGeom>
          <a:ln w="69850">
            <a:prstDash val="sysDot"/>
            <a:headEnd type="none"/>
            <a:tailEnd type="arrow"/>
          </a:ln>
        </p:spPr>
        <p:style>
          <a:lnRef idx="3">
            <a:schemeClr val="accent2"/>
          </a:lnRef>
          <a:fillRef idx="0">
            <a:schemeClr val="accent2"/>
          </a:fillRef>
          <a:effectRef idx="2">
            <a:schemeClr val="accent2"/>
          </a:effectRef>
          <a:fontRef idx="minor">
            <a:schemeClr val="tx1"/>
          </a:fontRef>
        </p:style>
      </p:cxnSp>
      <p:cxnSp>
        <p:nvCxnSpPr>
          <p:cNvPr id="10" name="直線矢印コネクタ 9"/>
          <p:cNvCxnSpPr/>
          <p:nvPr/>
        </p:nvCxnSpPr>
        <p:spPr>
          <a:xfrm flipH="1">
            <a:off x="4152900" y="3683000"/>
            <a:ext cx="1104900" cy="546100"/>
          </a:xfrm>
          <a:prstGeom prst="straightConnector1">
            <a:avLst/>
          </a:prstGeom>
          <a:ln w="69850">
            <a:headEnd type="none"/>
            <a:tailEnd type="arrow"/>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14B654BA-B9EE-4535-8CA0-9D3C90085A87}"/>
                  </a:ext>
                </a:extLst>
              </p:cNvPr>
              <p:cNvSpPr txBox="1"/>
              <p:nvPr/>
            </p:nvSpPr>
            <p:spPr>
              <a:xfrm>
                <a:off x="0" y="1383901"/>
                <a:ext cx="5053435" cy="746936"/>
              </a:xfrm>
              <a:prstGeom prst="rect">
                <a:avLst/>
              </a:prstGeom>
              <a:noFill/>
            </p:spPr>
            <p:txBody>
              <a:bodyPr wrap="square" rtlCol="0">
                <a:spAutoFit/>
              </a:bodyPr>
              <a:lstStyle/>
              <a:p>
                <a:r>
                  <a:rPr kumimoji="1" lang="ja-JP" altLang="en-US" sz="1200" dirty="0"/>
                  <a:t>電流密度の規格化因子は、</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a:rPr>
                          <m:t>𝑗</m:t>
                        </m:r>
                      </m:e>
                      <m:sub>
                        <m:r>
                          <a:rPr kumimoji="1" lang="en-US" altLang="ja-JP" sz="1200" i="1">
                            <a:latin typeface="Cambria Math"/>
                          </a:rPr>
                          <m:t>𝑠</m:t>
                        </m:r>
                        <m:r>
                          <a:rPr kumimoji="1" lang="en-US" altLang="ja-JP" sz="1200" i="1">
                            <a:latin typeface="Cambria Math"/>
                          </a:rPr>
                          <m:t>0</m:t>
                        </m:r>
                      </m:sub>
                    </m:sSub>
                    <m:r>
                      <a:rPr kumimoji="1" lang="en-US" altLang="ja-JP" sz="1200" i="1">
                        <a:latin typeface="Cambria Math"/>
                      </a:rPr>
                      <m:t>=</m:t>
                    </m:r>
                    <m:f>
                      <m:fPr>
                        <m:ctrlPr>
                          <a:rPr kumimoji="1" lang="en-US" altLang="ja-JP" sz="1200" i="1">
                            <a:latin typeface="Cambria Math" panose="02040503050406030204" pitchFamily="18" charset="0"/>
                          </a:rPr>
                        </m:ctrlPr>
                      </m:fPr>
                      <m:num>
                        <m:sSub>
                          <m:sSubPr>
                            <m:ctrlPr>
                              <a:rPr kumimoji="1" lang="en-US" altLang="ja-JP" sz="1200" i="1">
                                <a:latin typeface="Cambria Math" panose="02040503050406030204" pitchFamily="18" charset="0"/>
                              </a:rPr>
                            </m:ctrlPr>
                          </m:sSubPr>
                          <m:e>
                            <m:r>
                              <a:rPr kumimoji="1" lang="en-US" altLang="ja-JP" sz="1200" i="1">
                                <a:latin typeface="Cambria Math"/>
                              </a:rPr>
                              <m:t>𝐻</m:t>
                            </m:r>
                          </m:e>
                          <m:sub>
                            <m:r>
                              <a:rPr kumimoji="1" lang="en-US" altLang="ja-JP" sz="1200" i="1">
                                <a:latin typeface="Cambria Math"/>
                              </a:rPr>
                              <m:t>𝑐</m:t>
                            </m:r>
                            <m:r>
                              <a:rPr kumimoji="1" lang="en-US" altLang="ja-JP" sz="1200" i="1">
                                <a:latin typeface="Cambria Math"/>
                              </a:rPr>
                              <m:t>0</m:t>
                            </m:r>
                          </m:sub>
                        </m:sSub>
                      </m:num>
                      <m:den>
                        <m:sSub>
                          <m:sSubPr>
                            <m:ctrlPr>
                              <a:rPr kumimoji="1" lang="en-US" altLang="ja-JP" sz="1200" i="1">
                                <a:latin typeface="Cambria Math" panose="02040503050406030204" pitchFamily="18" charset="0"/>
                              </a:rPr>
                            </m:ctrlPr>
                          </m:sSubPr>
                          <m:e>
                            <m:r>
                              <a:rPr kumimoji="1" lang="en-US" altLang="ja-JP" sz="1200" i="1">
                                <a:latin typeface="Cambria Math"/>
                              </a:rPr>
                              <m:t>𝜆</m:t>
                            </m:r>
                          </m:e>
                          <m:sub>
                            <m:r>
                              <a:rPr kumimoji="1" lang="en-US" altLang="ja-JP" sz="1200" i="1">
                                <a:latin typeface="Cambria Math"/>
                              </a:rPr>
                              <m:t>0</m:t>
                            </m:r>
                          </m:sub>
                        </m:sSub>
                      </m:den>
                    </m:f>
                  </m:oMath>
                </a14:m>
                <a:r>
                  <a:rPr lang="ja-JP" altLang="en-US" sz="1200" dirty="0"/>
                  <a:t>　で、</a:t>
                </a:r>
                <a:endParaRPr kumimoji="1" lang="en-US" altLang="ja-JP" sz="1200" b="0" dirty="0"/>
              </a:p>
              <a:p>
                <a:r>
                  <a:rPr kumimoji="1" lang="ja-JP" altLang="en-US" sz="1200" b="0" dirty="0"/>
                  <a:t> </a:t>
                </a:r>
                <a14:m>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a:rPr>
                          <m:t>𝐻</m:t>
                        </m:r>
                      </m:e>
                      <m:sub>
                        <m:r>
                          <a:rPr kumimoji="1" lang="en-US" altLang="ja-JP" sz="1200" b="0" i="1" smtClean="0">
                            <a:latin typeface="Cambria Math"/>
                          </a:rPr>
                          <m:t>𝑐</m:t>
                        </m:r>
                        <m:r>
                          <a:rPr kumimoji="1" lang="en-US" altLang="ja-JP" sz="1200" b="0" i="1" smtClean="0">
                            <a:latin typeface="Cambria Math"/>
                          </a:rPr>
                          <m:t>0</m:t>
                        </m:r>
                      </m:sub>
                    </m:sSub>
                  </m:oMath>
                </a14:m>
                <a:r>
                  <a:rPr kumimoji="1" lang="ja-JP" altLang="en-US" sz="1200" dirty="0"/>
                  <a:t>は </a:t>
                </a:r>
                <a:r>
                  <a:rPr kumimoji="1" lang="en-US" altLang="ja-JP" sz="1200" dirty="0"/>
                  <a:t>T=0 </a:t>
                </a:r>
                <a:r>
                  <a:rPr kumimoji="1" lang="ja-JP" altLang="en-US" sz="1200" dirty="0"/>
                  <a:t>かつ 電流ゼロにおける</a:t>
                </a:r>
                <a:r>
                  <a:rPr kumimoji="1" lang="en-US" altLang="ja-JP" sz="1200" dirty="0"/>
                  <a:t>BCS</a:t>
                </a:r>
                <a:r>
                  <a:rPr kumimoji="1" lang="ja-JP" altLang="en-US" sz="1200" dirty="0"/>
                  <a:t>超伝導体の熱力学的臨界磁場</a:t>
                </a:r>
                <a:endParaRPr kumimoji="1" lang="en-US" altLang="ja-JP" sz="1200" dirty="0"/>
              </a:p>
              <a:p>
                <a:r>
                  <a:rPr kumimoji="1" lang="ja-JP" altLang="en-US" sz="1200" dirty="0"/>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b="0" i="1" smtClean="0">
                            <a:latin typeface="Cambria Math" panose="02040503050406030204" pitchFamily="18" charset="0"/>
                          </a:rPr>
                          <m:t>𝜆</m:t>
                        </m:r>
                      </m:e>
                      <m:sub>
                        <m:r>
                          <a:rPr kumimoji="1" lang="en-US" altLang="ja-JP" sz="1200" i="1">
                            <a:latin typeface="Cambria Math"/>
                          </a:rPr>
                          <m:t>0</m:t>
                        </m:r>
                      </m:sub>
                    </m:sSub>
                  </m:oMath>
                </a14:m>
                <a:r>
                  <a:rPr kumimoji="1" lang="ja-JP" altLang="en-US" sz="1200" dirty="0"/>
                  <a:t>は </a:t>
                </a:r>
                <a:r>
                  <a:rPr kumimoji="1" lang="en-US" altLang="ja-JP" sz="1200" dirty="0"/>
                  <a:t>T=0 </a:t>
                </a:r>
                <a:r>
                  <a:rPr kumimoji="1" lang="ja-JP" altLang="en-US" sz="1200" dirty="0"/>
                  <a:t>かつ電流ゼロにおける</a:t>
                </a:r>
                <a:r>
                  <a:rPr kumimoji="1" lang="en-US" altLang="ja-JP" sz="1200" dirty="0"/>
                  <a:t>BCS</a:t>
                </a:r>
                <a:r>
                  <a:rPr kumimoji="1" lang="ja-JP" altLang="en-US" sz="1200" dirty="0"/>
                  <a:t>超伝導体のロンドン長</a:t>
                </a:r>
                <a:endParaRPr kumimoji="1" lang="en-US" altLang="ja-JP" sz="1200" dirty="0"/>
              </a:p>
            </p:txBody>
          </p:sp>
        </mc:Choice>
        <mc:Fallback xmlns="">
          <p:sp>
            <p:nvSpPr>
              <p:cNvPr id="15" name="テキスト ボックス 14">
                <a:extLst>
                  <a:ext uri="{FF2B5EF4-FFF2-40B4-BE49-F238E27FC236}">
                    <a16:creationId xmlns:a16="http://schemas.microsoft.com/office/drawing/2014/main" id="{14B654BA-B9EE-4535-8CA0-9D3C90085A87}"/>
                  </a:ext>
                </a:extLst>
              </p:cNvPr>
              <p:cNvSpPr txBox="1">
                <a:spLocks noRot="1" noChangeAspect="1" noMove="1" noResize="1" noEditPoints="1" noAdjustHandles="1" noChangeArrowheads="1" noChangeShapeType="1" noTextEdit="1"/>
              </p:cNvSpPr>
              <p:nvPr/>
            </p:nvSpPr>
            <p:spPr>
              <a:xfrm>
                <a:off x="0" y="1383901"/>
                <a:ext cx="5053435" cy="746936"/>
              </a:xfrm>
              <a:prstGeom prst="rect">
                <a:avLst/>
              </a:prstGeom>
              <a:blipFill>
                <a:blip r:embed="rId4"/>
                <a:stretch>
                  <a:fillRect b="-4878"/>
                </a:stretch>
              </a:blipFill>
            </p:spPr>
            <p:txBody>
              <a:bodyPr/>
              <a:lstStyle/>
              <a:p>
                <a:r>
                  <a:rPr lang="ja-JP" altLang="en-US">
                    <a:noFill/>
                  </a:rPr>
                  <a:t> </a:t>
                </a:r>
              </a:p>
            </p:txBody>
          </p:sp>
        </mc:Fallback>
      </mc:AlternateContent>
      <p:pic>
        <p:nvPicPr>
          <p:cNvPr id="11" name="Picture 2">
            <a:extLst>
              <a:ext uri="{FF2B5EF4-FFF2-40B4-BE49-F238E27FC236}">
                <a16:creationId xmlns:a16="http://schemas.microsoft.com/office/drawing/2014/main" id="{74380813-FEF6-49B1-9D10-59141548016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0840" y="2806307"/>
            <a:ext cx="432219" cy="1256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a:extLst>
              <a:ext uri="{FF2B5EF4-FFF2-40B4-BE49-F238E27FC236}">
                <a16:creationId xmlns:a16="http://schemas.microsoft.com/office/drawing/2014/main" id="{7DFA9467-1245-DB28-3E06-911117820795}"/>
              </a:ext>
            </a:extLst>
          </p:cNvPr>
          <p:cNvSpPr txBox="1"/>
          <p:nvPr/>
        </p:nvSpPr>
        <p:spPr>
          <a:xfrm>
            <a:off x="25724" y="41659"/>
            <a:ext cx="2571561" cy="400110"/>
          </a:xfrm>
          <a:prstGeom prst="rect">
            <a:avLst/>
          </a:prstGeom>
          <a:noFill/>
          <a:ln w="9525">
            <a:solidFill>
              <a:schemeClr val="tx1"/>
            </a:solidFill>
          </a:ln>
        </p:spPr>
        <p:txBody>
          <a:bodyPr wrap="square">
            <a:spAutoFit/>
          </a:bodyPr>
          <a:lstStyle/>
          <a:p>
            <a:pPr algn="ctr"/>
            <a:r>
              <a:rPr lang="en-US" altLang="ja-JP" sz="2000" b="1" dirty="0"/>
              <a:t>3.6 </a:t>
            </a:r>
            <a:r>
              <a:rPr lang="ja-JP" altLang="en-US" sz="2000" b="1" dirty="0"/>
              <a:t>対破壊電流密度</a:t>
            </a:r>
            <a:endParaRPr kumimoji="1" lang="en-US" altLang="ja-JP" sz="2000" b="1" dirty="0"/>
          </a:p>
        </p:txBody>
      </p:sp>
      <p:sp>
        <p:nvSpPr>
          <p:cNvPr id="4" name="テキスト ボックス 3">
            <a:extLst>
              <a:ext uri="{FF2B5EF4-FFF2-40B4-BE49-F238E27FC236}">
                <a16:creationId xmlns:a16="http://schemas.microsoft.com/office/drawing/2014/main" id="{D29DE3A3-5A94-6850-EBEA-4584F071BECC}"/>
              </a:ext>
            </a:extLst>
          </p:cNvPr>
          <p:cNvSpPr txBox="1"/>
          <p:nvPr/>
        </p:nvSpPr>
        <p:spPr>
          <a:xfrm>
            <a:off x="3224139" y="38100"/>
            <a:ext cx="8399364" cy="1200329"/>
          </a:xfrm>
          <a:prstGeom prst="rect">
            <a:avLst/>
          </a:prstGeom>
          <a:noFill/>
          <a:ln>
            <a:solidFill>
              <a:schemeClr val="accent2"/>
            </a:solidFill>
          </a:ln>
        </p:spPr>
        <p:txBody>
          <a:bodyPr wrap="square" rtlCol="0">
            <a:spAutoFit/>
          </a:bodyPr>
          <a:lstStyle/>
          <a:p>
            <a:r>
              <a:rPr kumimoji="1" lang="en-US" altLang="ja-JP" sz="3600" dirty="0"/>
              <a:t>BCS</a:t>
            </a:r>
            <a:r>
              <a:rPr kumimoji="1" lang="ja-JP" altLang="en-US" sz="3600" dirty="0"/>
              <a:t>理論によると、超流動速度の増大とともに超伝導の破壊が進む</a:t>
            </a:r>
          </a:p>
        </p:txBody>
      </p:sp>
      <p:sp>
        <p:nvSpPr>
          <p:cNvPr id="5" name="テキスト ボックス 4">
            <a:extLst>
              <a:ext uri="{FF2B5EF4-FFF2-40B4-BE49-F238E27FC236}">
                <a16:creationId xmlns:a16="http://schemas.microsoft.com/office/drawing/2014/main" id="{41D34543-9CE3-F9F8-F9D8-01BF1B8AE3A3}"/>
              </a:ext>
            </a:extLst>
          </p:cNvPr>
          <p:cNvSpPr txBox="1"/>
          <p:nvPr/>
        </p:nvSpPr>
        <p:spPr>
          <a:xfrm>
            <a:off x="123854" y="510976"/>
            <a:ext cx="1210588" cy="707886"/>
          </a:xfrm>
          <a:prstGeom prst="rect">
            <a:avLst/>
          </a:prstGeom>
          <a:noFill/>
          <a:ln w="25400">
            <a:solidFill>
              <a:schemeClr val="tx1"/>
            </a:solidFill>
          </a:ln>
        </p:spPr>
        <p:txBody>
          <a:bodyPr wrap="none" rtlCol="0">
            <a:spAutoFit/>
          </a:bodyPr>
          <a:lstStyle/>
          <a:p>
            <a:r>
              <a:rPr kumimoji="1" lang="ja-JP" altLang="en-US" sz="4000" dirty="0"/>
              <a:t>補足</a:t>
            </a:r>
          </a:p>
        </p:txBody>
      </p:sp>
      <p:sp>
        <p:nvSpPr>
          <p:cNvPr id="6" name="正方形/長方形 5">
            <a:extLst>
              <a:ext uri="{FF2B5EF4-FFF2-40B4-BE49-F238E27FC236}">
                <a16:creationId xmlns:a16="http://schemas.microsoft.com/office/drawing/2014/main" id="{6090E3B0-24D6-7DFF-7961-DF56AC0CB0D0}"/>
              </a:ext>
            </a:extLst>
          </p:cNvPr>
          <p:cNvSpPr/>
          <p:nvPr/>
        </p:nvSpPr>
        <p:spPr>
          <a:xfrm>
            <a:off x="1226986" y="5726375"/>
            <a:ext cx="3022687" cy="276999"/>
          </a:xfrm>
          <a:prstGeom prst="rect">
            <a:avLst/>
          </a:prstGeom>
        </p:spPr>
        <p:txBody>
          <a:bodyPr wrap="none">
            <a:spAutoFit/>
          </a:bodyPr>
          <a:lstStyle/>
          <a:p>
            <a:r>
              <a:rPr lang="en-US" altLang="ja-JP" sz="1200" dirty="0">
                <a:solidFill>
                  <a:srgbClr val="0070C0"/>
                </a:solidFill>
              </a:rPr>
              <a:t>T. Kubo, Phys. Rev. Research </a:t>
            </a:r>
            <a:r>
              <a:rPr lang="en-US" altLang="ja-JP" sz="1200" b="1" dirty="0">
                <a:solidFill>
                  <a:srgbClr val="0070C0"/>
                </a:solidFill>
              </a:rPr>
              <a:t>2</a:t>
            </a:r>
            <a:r>
              <a:rPr lang="en-US" altLang="ja-JP" sz="1200" dirty="0">
                <a:solidFill>
                  <a:srgbClr val="0070C0"/>
                </a:solidFill>
              </a:rPr>
              <a:t>, 033203 (2020)</a:t>
            </a:r>
            <a:endParaRPr lang="ja-JP" altLang="en-US" sz="1200" dirty="0">
              <a:solidFill>
                <a:srgbClr val="0070C0"/>
              </a:solidFill>
            </a:endParaRPr>
          </a:p>
        </p:txBody>
      </p:sp>
    </p:spTree>
    <p:extLst>
      <p:ext uri="{BB962C8B-B14F-4D97-AF65-F5344CB8AC3E}">
        <p14:creationId xmlns:p14="http://schemas.microsoft.com/office/powerpoint/2010/main" val="20341413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1847" b="40341"/>
          <a:stretch/>
        </p:blipFill>
        <p:spPr bwMode="auto">
          <a:xfrm>
            <a:off x="0" y="2018348"/>
            <a:ext cx="5209413" cy="4840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588000" y="0"/>
            <a:ext cx="3314700" cy="1542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912783" y="67677"/>
            <a:ext cx="595035" cy="338554"/>
          </a:xfrm>
          <a:prstGeom prst="rect">
            <a:avLst/>
          </a:prstGeom>
          <a:noFill/>
        </p:spPr>
        <p:txBody>
          <a:bodyPr wrap="none" rtlCol="0">
            <a:spAutoFit/>
          </a:bodyPr>
          <a:lstStyle/>
          <a:p>
            <a:r>
              <a:rPr kumimoji="1" lang="ja-JP" altLang="en-US" sz="1600" b="1" dirty="0"/>
              <a:t>参考</a:t>
            </a:r>
          </a:p>
        </p:txBody>
      </p:sp>
      <p:sp>
        <p:nvSpPr>
          <p:cNvPr id="5" name="テキスト ボックス 4"/>
          <p:cNvSpPr txBox="1"/>
          <p:nvPr/>
        </p:nvSpPr>
        <p:spPr>
          <a:xfrm>
            <a:off x="0" y="1771431"/>
            <a:ext cx="6324808" cy="400110"/>
          </a:xfrm>
          <a:prstGeom prst="rect">
            <a:avLst/>
          </a:prstGeom>
          <a:noFill/>
        </p:spPr>
        <p:txBody>
          <a:bodyPr wrap="none" rtlCol="0">
            <a:spAutoFit/>
          </a:bodyPr>
          <a:lstStyle/>
          <a:p>
            <a:r>
              <a:rPr kumimoji="1" lang="ja-JP" altLang="en-US" sz="2000" dirty="0"/>
              <a:t>対破壊電流密度</a:t>
            </a:r>
            <a:r>
              <a:rPr kumimoji="1" lang="en-US" altLang="ja-JP" sz="2000" dirty="0"/>
              <a:t>(</a:t>
            </a:r>
            <a:r>
              <a:rPr kumimoji="1" lang="en-US" altLang="ja-JP" sz="2000" dirty="0" err="1"/>
              <a:t>Depairing</a:t>
            </a:r>
            <a:r>
              <a:rPr kumimoji="1" lang="en-US" altLang="ja-JP" sz="2000" dirty="0"/>
              <a:t> current density)</a:t>
            </a:r>
            <a:r>
              <a:rPr kumimoji="1" lang="ja-JP" altLang="en-US" sz="2000" dirty="0"/>
              <a:t>の温度依存性</a:t>
            </a:r>
          </a:p>
        </p:txBody>
      </p:sp>
      <mc:AlternateContent xmlns:mc="http://schemas.openxmlformats.org/markup-compatibility/2006" xmlns:a14="http://schemas.microsoft.com/office/drawing/2010/main">
        <mc:Choice Requires="a14">
          <p:sp>
            <p:nvSpPr>
              <p:cNvPr id="8" name="テキスト ボックス 7"/>
              <p:cNvSpPr txBox="1"/>
              <p:nvPr/>
            </p:nvSpPr>
            <p:spPr>
              <a:xfrm>
                <a:off x="5209413" y="3259128"/>
                <a:ext cx="7039736" cy="2728376"/>
              </a:xfrm>
              <a:prstGeom prst="rect">
                <a:avLst/>
              </a:prstGeom>
              <a:noFill/>
            </p:spPr>
            <p:txBody>
              <a:bodyPr wrap="square" rtlCol="0">
                <a:spAutoFit/>
              </a:bodyPr>
              <a:lstStyle/>
              <a:p>
                <a:r>
                  <a:rPr kumimoji="1" lang="ja-JP" altLang="en-US" sz="2400" b="1" u="sng" dirty="0"/>
                  <a:t>実線</a:t>
                </a:r>
                <a:r>
                  <a:rPr kumimoji="1" lang="ja-JP" altLang="en-US" sz="2400" dirty="0"/>
                  <a:t>は、対破壊電流密度</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a:rPr>
                          <m:t>𝑗</m:t>
                        </m:r>
                      </m:e>
                      <m:sub>
                        <m:r>
                          <a:rPr kumimoji="1" lang="en-US" altLang="ja-JP" sz="2400" b="0" i="1" smtClean="0">
                            <a:latin typeface="Cambria Math"/>
                          </a:rPr>
                          <m:t>𝑑</m:t>
                        </m:r>
                      </m:sub>
                    </m:sSub>
                    <m:r>
                      <a:rPr kumimoji="1" lang="en-US" altLang="ja-JP" sz="2400" b="0" i="1" smtClean="0">
                        <a:latin typeface="Cambria Math"/>
                      </a:rPr>
                      <m:t>(</m:t>
                    </m:r>
                    <m:r>
                      <m:rPr>
                        <m:sty m:val="p"/>
                      </m:rPr>
                      <a:rPr kumimoji="1" lang="en-US" altLang="ja-JP" sz="2400" b="0" i="0" smtClean="0">
                        <a:latin typeface="Cambria Math"/>
                      </a:rPr>
                      <m:t>Γ</m:t>
                    </m:r>
                    <m:r>
                      <a:rPr kumimoji="1" lang="en-US" altLang="ja-JP" sz="2400" b="0" i="1" smtClean="0">
                        <a:latin typeface="Cambria Math"/>
                      </a:rPr>
                      <m:t>,</m:t>
                    </m:r>
                    <m:r>
                      <a:rPr kumimoji="1" lang="en-US" altLang="ja-JP" sz="2400" b="0" i="1" smtClean="0">
                        <a:latin typeface="Cambria Math"/>
                      </a:rPr>
                      <m:t>𝑇</m:t>
                    </m:r>
                    <m:r>
                      <a:rPr kumimoji="1" lang="en-US" altLang="ja-JP" sz="2400" b="0" i="1" smtClean="0">
                        <a:latin typeface="Cambria Math"/>
                      </a:rPr>
                      <m:t>)</m:t>
                    </m:r>
                  </m:oMath>
                </a14:m>
                <a:r>
                  <a:rPr kumimoji="1" lang="ja-JP" altLang="en-US" sz="2400" dirty="0"/>
                  <a:t>の温度依存。</a:t>
                </a:r>
                <a14:m>
                  <m:oMath xmlns:m="http://schemas.openxmlformats.org/officeDocument/2006/math">
                    <m:sSub>
                      <m:sSubPr>
                        <m:ctrlPr>
                          <a:rPr kumimoji="1" lang="en-US" altLang="ja-JP" sz="2400" i="1">
                            <a:latin typeface="Cambria Math" panose="02040503050406030204" pitchFamily="18" charset="0"/>
                          </a:rPr>
                        </m:ctrlPr>
                      </m:sSubPr>
                      <m:e>
                        <m:r>
                          <a:rPr kumimoji="1" lang="en-US" altLang="ja-JP" sz="2400" i="1">
                            <a:latin typeface="Cambria Math"/>
                          </a:rPr>
                          <m:t>𝑗</m:t>
                        </m:r>
                      </m:e>
                      <m:sub>
                        <m:r>
                          <a:rPr kumimoji="1" lang="en-US" altLang="ja-JP" sz="2400" i="1">
                            <a:latin typeface="Cambria Math"/>
                          </a:rPr>
                          <m:t>𝑠</m:t>
                        </m:r>
                        <m:r>
                          <a:rPr kumimoji="1" lang="en-US" altLang="ja-JP" sz="2400" i="1">
                            <a:latin typeface="Cambria Math"/>
                          </a:rPr>
                          <m:t>0</m:t>
                        </m:r>
                      </m:sub>
                    </m:sSub>
                    <m:r>
                      <a:rPr kumimoji="1" lang="en-US" altLang="ja-JP" sz="2400" i="1">
                        <a:latin typeface="Cambria Math"/>
                      </a:rPr>
                      <m:t>=</m:t>
                    </m:r>
                    <m:f>
                      <m:fPr>
                        <m:ctrlPr>
                          <a:rPr kumimoji="1" lang="en-US" altLang="ja-JP" sz="2400" i="1">
                            <a:latin typeface="Cambria Math" panose="02040503050406030204" pitchFamily="18" charset="0"/>
                          </a:rPr>
                        </m:ctrlPr>
                      </m:fPr>
                      <m:num>
                        <m:sSub>
                          <m:sSubPr>
                            <m:ctrlPr>
                              <a:rPr kumimoji="1" lang="en-US" altLang="ja-JP" sz="2400" i="1">
                                <a:latin typeface="Cambria Math" panose="02040503050406030204" pitchFamily="18" charset="0"/>
                              </a:rPr>
                            </m:ctrlPr>
                          </m:sSubPr>
                          <m:e>
                            <m:r>
                              <a:rPr kumimoji="1" lang="en-US" altLang="ja-JP" sz="2400" i="1">
                                <a:latin typeface="Cambria Math"/>
                              </a:rPr>
                              <m:t>𝐻</m:t>
                            </m:r>
                          </m:e>
                          <m:sub>
                            <m:r>
                              <a:rPr kumimoji="1" lang="en-US" altLang="ja-JP" sz="2400" i="1">
                                <a:latin typeface="Cambria Math"/>
                              </a:rPr>
                              <m:t>𝑐</m:t>
                            </m:r>
                            <m:r>
                              <a:rPr kumimoji="1" lang="en-US" altLang="ja-JP" sz="2400" i="1">
                                <a:latin typeface="Cambria Math"/>
                              </a:rPr>
                              <m:t>0</m:t>
                            </m:r>
                          </m:sub>
                        </m:sSub>
                      </m:num>
                      <m:den>
                        <m:sSub>
                          <m:sSubPr>
                            <m:ctrlPr>
                              <a:rPr kumimoji="1" lang="en-US" altLang="ja-JP" sz="2400" i="1">
                                <a:latin typeface="Cambria Math" panose="02040503050406030204" pitchFamily="18" charset="0"/>
                              </a:rPr>
                            </m:ctrlPr>
                          </m:sSubPr>
                          <m:e>
                            <m:r>
                              <a:rPr kumimoji="1" lang="en-US" altLang="ja-JP" sz="2400" i="1">
                                <a:latin typeface="Cambria Math"/>
                              </a:rPr>
                              <m:t>𝜆</m:t>
                            </m:r>
                          </m:e>
                          <m:sub>
                            <m:r>
                              <a:rPr kumimoji="1" lang="en-US" altLang="ja-JP" sz="2400" i="1">
                                <a:latin typeface="Cambria Math"/>
                              </a:rPr>
                              <m:t>0</m:t>
                            </m:r>
                          </m:sub>
                        </m:sSub>
                      </m:den>
                    </m:f>
                  </m:oMath>
                </a14:m>
                <a:r>
                  <a:rPr kumimoji="1" lang="ja-JP" altLang="en-US" sz="2400" dirty="0"/>
                  <a:t>で規格化している。</a:t>
                </a:r>
                <a14:m>
                  <m:oMath xmlns:m="http://schemas.openxmlformats.org/officeDocument/2006/math">
                    <m:sSub>
                      <m:sSubPr>
                        <m:ctrlPr>
                          <a:rPr kumimoji="1" lang="en-US" altLang="ja-JP" sz="2400" i="1" smtClean="0">
                            <a:solidFill>
                              <a:srgbClr val="FF0000"/>
                            </a:solidFill>
                            <a:latin typeface="Cambria Math" panose="02040503050406030204" pitchFamily="18" charset="0"/>
                          </a:rPr>
                        </m:ctrlPr>
                      </m:sSubPr>
                      <m:e>
                        <m:r>
                          <a:rPr kumimoji="1" lang="en-US" altLang="ja-JP" sz="2400" b="0" i="1">
                            <a:solidFill>
                              <a:srgbClr val="FF0000"/>
                            </a:solidFill>
                            <a:latin typeface="Cambria Math"/>
                          </a:rPr>
                          <m:t>𝑗</m:t>
                        </m:r>
                      </m:e>
                      <m:sub>
                        <m:r>
                          <a:rPr kumimoji="1" lang="en-US" altLang="ja-JP" sz="2400" b="0" i="1">
                            <a:solidFill>
                              <a:srgbClr val="FF0000"/>
                            </a:solidFill>
                            <a:latin typeface="Cambria Math"/>
                          </a:rPr>
                          <m:t>𝑑</m:t>
                        </m:r>
                      </m:sub>
                    </m:sSub>
                  </m:oMath>
                </a14:m>
                <a:r>
                  <a:rPr kumimoji="1" lang="ja-JP" altLang="en-US" sz="2400" dirty="0">
                    <a:solidFill>
                      <a:srgbClr val="FF0000"/>
                    </a:solidFill>
                  </a:rPr>
                  <a:t>は</a:t>
                </a:r>
                <a14:m>
                  <m:oMath xmlns:m="http://schemas.openxmlformats.org/officeDocument/2006/math">
                    <m:r>
                      <a:rPr kumimoji="1" lang="en-US" altLang="ja-JP" sz="2400" b="0" i="1">
                        <a:solidFill>
                          <a:srgbClr val="FF0000"/>
                        </a:solidFill>
                        <a:latin typeface="Cambria Math"/>
                      </a:rPr>
                      <m:t>𝛤</m:t>
                    </m:r>
                  </m:oMath>
                </a14:m>
                <a:r>
                  <a:rPr kumimoji="1" lang="ja-JP" altLang="en-US" sz="2400" dirty="0">
                    <a:solidFill>
                      <a:srgbClr val="FF0000"/>
                    </a:solidFill>
                  </a:rPr>
                  <a:t>と</a:t>
                </a:r>
                <a14:m>
                  <m:oMath xmlns:m="http://schemas.openxmlformats.org/officeDocument/2006/math">
                    <m:r>
                      <a:rPr kumimoji="1" lang="en-US" altLang="ja-JP" sz="2400" b="0" i="1">
                        <a:solidFill>
                          <a:srgbClr val="FF0000"/>
                        </a:solidFill>
                        <a:latin typeface="Cambria Math"/>
                      </a:rPr>
                      <m:t>𝑇</m:t>
                    </m:r>
                  </m:oMath>
                </a14:m>
                <a:r>
                  <a:rPr kumimoji="1" lang="ja-JP" altLang="en-US" sz="2400" dirty="0">
                    <a:solidFill>
                      <a:srgbClr val="FF0000"/>
                    </a:solidFill>
                  </a:rPr>
                  <a:t>の</a:t>
                </a:r>
                <a:r>
                  <a:rPr kumimoji="1" lang="ja-JP" altLang="en-US" sz="2400" b="1" dirty="0">
                    <a:solidFill>
                      <a:srgbClr val="FF0000"/>
                    </a:solidFill>
                  </a:rPr>
                  <a:t>単調減少関数</a:t>
                </a:r>
                <a:r>
                  <a:rPr kumimoji="1" lang="ja-JP" altLang="en-US" sz="2400" dirty="0"/>
                  <a:t>。</a:t>
                </a:r>
              </a:p>
              <a:p>
                <a:endParaRPr kumimoji="1" lang="en-US" altLang="ja-JP" sz="2400" dirty="0"/>
              </a:p>
              <a:p>
                <a:r>
                  <a:rPr kumimoji="1" lang="ja-JP" altLang="en-US" sz="2400" b="1" u="sng" dirty="0"/>
                  <a:t>点線</a:t>
                </a:r>
                <a:r>
                  <a:rPr kumimoji="1" lang="ja-JP" altLang="en-US" sz="2400" dirty="0"/>
                  <a:t>は、</a:t>
                </a:r>
                <a:r>
                  <a:rPr kumimoji="1" lang="en-US" altLang="ja-JP" sz="2400" dirty="0"/>
                  <a:t> </a:t>
                </a:r>
                <a14:m>
                  <m:oMath xmlns:m="http://schemas.openxmlformats.org/officeDocument/2006/math">
                    <m:sSub>
                      <m:sSubPr>
                        <m:ctrlPr>
                          <a:rPr kumimoji="1" lang="en-US" altLang="ja-JP" sz="2400" i="1">
                            <a:latin typeface="Cambria Math" panose="02040503050406030204" pitchFamily="18" charset="0"/>
                          </a:rPr>
                        </m:ctrlPr>
                      </m:sSubPr>
                      <m:e>
                        <m:r>
                          <a:rPr kumimoji="1" lang="en-US" altLang="ja-JP" sz="2400" i="1">
                            <a:latin typeface="Cambria Math"/>
                          </a:rPr>
                          <m:t>𝑗</m:t>
                        </m:r>
                      </m:e>
                      <m:sub>
                        <m:r>
                          <a:rPr kumimoji="1" lang="en-US" altLang="ja-JP" sz="2400" i="1">
                            <a:latin typeface="Cambria Math"/>
                          </a:rPr>
                          <m:t>𝑑</m:t>
                        </m:r>
                      </m:sub>
                    </m:sSub>
                    <m:r>
                      <a:rPr kumimoji="1" lang="en-US" altLang="ja-JP" sz="2400" i="1">
                        <a:latin typeface="Cambria Math"/>
                      </a:rPr>
                      <m:t>(</m:t>
                    </m:r>
                    <m:r>
                      <m:rPr>
                        <m:sty m:val="p"/>
                      </m:rPr>
                      <a:rPr kumimoji="1" lang="en-US" altLang="ja-JP" sz="2400">
                        <a:latin typeface="Cambria Math"/>
                      </a:rPr>
                      <m:t>Γ</m:t>
                    </m:r>
                    <m:r>
                      <a:rPr kumimoji="1" lang="en-US" altLang="ja-JP" sz="2400" i="1">
                        <a:latin typeface="Cambria Math"/>
                      </a:rPr>
                      <m:t>,</m:t>
                    </m:r>
                    <m:r>
                      <a:rPr kumimoji="1" lang="en-US" altLang="ja-JP" sz="2400" i="1">
                        <a:latin typeface="Cambria Math"/>
                      </a:rPr>
                      <m:t>𝑇</m:t>
                    </m:r>
                    <m:r>
                      <a:rPr kumimoji="1" lang="en-US" altLang="ja-JP" sz="2400" i="1">
                        <a:latin typeface="Cambria Math"/>
                      </a:rPr>
                      <m:t>)</m:t>
                    </m:r>
                  </m:oMath>
                </a14:m>
                <a:r>
                  <a:rPr kumimoji="1" lang="ja-JP" altLang="en-US" sz="2400" dirty="0"/>
                  <a:t>と</a:t>
                </a:r>
                <a14:m>
                  <m:oMath xmlns:m="http://schemas.openxmlformats.org/officeDocument/2006/math">
                    <m:f>
                      <m:fPr>
                        <m:ctrlPr>
                          <a:rPr kumimoji="1" lang="en-US" altLang="ja-JP" sz="2400" i="1">
                            <a:latin typeface="Cambria Math" panose="02040503050406030204" pitchFamily="18" charset="0"/>
                          </a:rPr>
                        </m:ctrlPr>
                      </m:fPr>
                      <m:num>
                        <m:sSub>
                          <m:sSubPr>
                            <m:ctrlPr>
                              <a:rPr kumimoji="1" lang="en-US" altLang="ja-JP" sz="2400" i="1">
                                <a:latin typeface="Cambria Math" panose="02040503050406030204" pitchFamily="18" charset="0"/>
                              </a:rPr>
                            </m:ctrlPr>
                          </m:sSubPr>
                          <m:e>
                            <m:r>
                              <a:rPr kumimoji="1" lang="en-US" altLang="ja-JP" sz="2400" i="1">
                                <a:latin typeface="Cambria Math"/>
                              </a:rPr>
                              <m:t>𝐻</m:t>
                            </m:r>
                          </m:e>
                          <m:sub>
                            <m:r>
                              <a:rPr kumimoji="1" lang="en-US" altLang="ja-JP" sz="2400" i="1">
                                <a:latin typeface="Cambria Math"/>
                              </a:rPr>
                              <m:t>𝑐</m:t>
                            </m:r>
                          </m:sub>
                        </m:sSub>
                        <m:r>
                          <a:rPr kumimoji="1" lang="en-US" altLang="ja-JP" sz="2400" b="0" i="1" smtClean="0">
                            <a:latin typeface="Cambria Math"/>
                          </a:rPr>
                          <m:t>(</m:t>
                        </m:r>
                        <m:r>
                          <m:rPr>
                            <m:sty m:val="p"/>
                          </m:rPr>
                          <a:rPr kumimoji="1" lang="en-US" altLang="ja-JP" sz="2400" b="0" i="0" smtClean="0">
                            <a:latin typeface="Cambria Math"/>
                          </a:rPr>
                          <m:t>Γ</m:t>
                        </m:r>
                        <m:r>
                          <a:rPr kumimoji="1" lang="en-US" altLang="ja-JP" sz="2400" b="0" i="1" smtClean="0">
                            <a:latin typeface="Cambria Math"/>
                          </a:rPr>
                          <m:t>,</m:t>
                        </m:r>
                        <m:r>
                          <a:rPr kumimoji="1" lang="en-US" altLang="ja-JP" sz="2400" b="0" i="1" smtClean="0">
                            <a:latin typeface="Cambria Math"/>
                          </a:rPr>
                          <m:t>𝑇</m:t>
                        </m:r>
                        <m:r>
                          <a:rPr kumimoji="1" lang="en-US" altLang="ja-JP" sz="2400" b="0" i="1" smtClean="0">
                            <a:latin typeface="Cambria Math"/>
                          </a:rPr>
                          <m:t>)</m:t>
                        </m:r>
                      </m:num>
                      <m:den>
                        <m:r>
                          <a:rPr kumimoji="1" lang="en-US" altLang="ja-JP" sz="2400" b="0" i="1" smtClean="0">
                            <a:latin typeface="Cambria Math"/>
                          </a:rPr>
                          <m:t>𝜆</m:t>
                        </m:r>
                        <m:r>
                          <a:rPr kumimoji="1" lang="en-US" altLang="ja-JP" sz="2400" b="0" i="1" smtClean="0">
                            <a:latin typeface="Cambria Math"/>
                          </a:rPr>
                          <m:t>(0,</m:t>
                        </m:r>
                        <m:r>
                          <m:rPr>
                            <m:sty m:val="p"/>
                          </m:rPr>
                          <a:rPr kumimoji="1" lang="en-US" altLang="ja-JP" sz="2400" b="0" i="0" smtClean="0">
                            <a:latin typeface="Cambria Math"/>
                          </a:rPr>
                          <m:t>Γ</m:t>
                        </m:r>
                        <m:r>
                          <a:rPr kumimoji="1" lang="en-US" altLang="ja-JP" sz="2400" b="0" i="1" smtClean="0">
                            <a:latin typeface="Cambria Math"/>
                          </a:rPr>
                          <m:t>, </m:t>
                        </m:r>
                        <m:r>
                          <a:rPr kumimoji="1" lang="en-US" altLang="ja-JP" sz="2400" b="0" i="1" smtClean="0">
                            <a:latin typeface="Cambria Math"/>
                          </a:rPr>
                          <m:t>𝑇</m:t>
                        </m:r>
                        <m:r>
                          <a:rPr kumimoji="1" lang="en-US" altLang="ja-JP" sz="2400" b="0" i="1" smtClean="0">
                            <a:latin typeface="Cambria Math"/>
                          </a:rPr>
                          <m:t>)</m:t>
                        </m:r>
                      </m:den>
                    </m:f>
                  </m:oMath>
                </a14:m>
                <a:r>
                  <a:rPr kumimoji="1" lang="ja-JP" altLang="en-US" sz="2400" dirty="0"/>
                  <a:t>の比の温度依存。</a:t>
                </a:r>
                <a:endParaRPr kumimoji="1" lang="en-US" altLang="ja-JP" sz="2400" dirty="0"/>
              </a:p>
              <a:p>
                <a:r>
                  <a:rPr kumimoji="1" lang="en-US" altLang="ja-JP" sz="2400" dirty="0" err="1"/>
                  <a:t>T~Tc</a:t>
                </a:r>
                <a:r>
                  <a:rPr kumimoji="1" lang="ja-JP" altLang="en-US" sz="2400" dirty="0"/>
                  <a:t>で</a:t>
                </a:r>
                <a:r>
                  <a:rPr kumimoji="1" lang="en-US" altLang="ja-JP" sz="2400" dirty="0"/>
                  <a:t>GL</a:t>
                </a:r>
                <a:r>
                  <a:rPr kumimoji="1" lang="ja-JP" altLang="en-US" sz="2400" dirty="0"/>
                  <a:t>に基づく有名な結果</a:t>
                </a:r>
                <a:r>
                  <a:rPr kumimoji="1" lang="en-US" altLang="ja-JP" sz="2400" dirty="0"/>
                  <a:t>(0.544)</a:t>
                </a:r>
                <a:r>
                  <a:rPr kumimoji="1" lang="ja-JP" altLang="en-US" sz="2400" dirty="0"/>
                  <a:t>を再現する。</a:t>
                </a:r>
                <a:endParaRPr kumimoji="1" lang="en-US" altLang="ja-JP" sz="2400" dirty="0"/>
              </a:p>
              <a:p>
                <a:r>
                  <a:rPr lang="en-US" altLang="ja-JP" sz="2400" dirty="0"/>
                  <a:t>T=0</a:t>
                </a:r>
                <a:r>
                  <a:rPr lang="ja-JP" altLang="en-US" sz="2400" dirty="0"/>
                  <a:t>では</a:t>
                </a:r>
                <a:endParaRPr kumimoji="1" lang="en-US" altLang="ja-JP" sz="2400"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5209413" y="3259128"/>
                <a:ext cx="7039736" cy="2728376"/>
              </a:xfrm>
              <a:prstGeom prst="rect">
                <a:avLst/>
              </a:prstGeom>
              <a:blipFill>
                <a:blip r:embed="rId4"/>
                <a:stretch>
                  <a:fillRect l="-1386" t="-1790" r="-3813" b="-4251"/>
                </a:stretch>
              </a:blipFill>
            </p:spPr>
            <p:txBody>
              <a:bodyPr/>
              <a:lstStyle/>
              <a:p>
                <a:r>
                  <a:rPr lang="ja-JP" altLang="en-US">
                    <a:noFill/>
                  </a:rPr>
                  <a:t> </a:t>
                </a:r>
              </a:p>
            </p:txBody>
          </p:sp>
        </mc:Fallback>
      </mc:AlternateContent>
      <p:cxnSp>
        <p:nvCxnSpPr>
          <p:cNvPr id="10" name="直線矢印コネクタ 9"/>
          <p:cNvCxnSpPr/>
          <p:nvPr/>
        </p:nvCxnSpPr>
        <p:spPr>
          <a:xfrm flipH="1">
            <a:off x="3517900" y="3594100"/>
            <a:ext cx="1805917" cy="844550"/>
          </a:xfrm>
          <a:prstGeom prst="straightConnector1">
            <a:avLst/>
          </a:prstGeom>
          <a:ln w="69850">
            <a:headEnd type="none"/>
            <a:tailEnd type="arrow"/>
          </a:ln>
        </p:spPr>
        <p:style>
          <a:lnRef idx="3">
            <a:schemeClr val="accent2"/>
          </a:lnRef>
          <a:fillRef idx="0">
            <a:schemeClr val="accent2"/>
          </a:fillRef>
          <a:effectRef idx="2">
            <a:schemeClr val="accent2"/>
          </a:effectRef>
          <a:fontRef idx="minor">
            <a:schemeClr val="tx1"/>
          </a:fontRef>
        </p:style>
      </p:cxnSp>
      <p:cxnSp>
        <p:nvCxnSpPr>
          <p:cNvPr id="13" name="直線矢印コネクタ 12"/>
          <p:cNvCxnSpPr/>
          <p:nvPr/>
        </p:nvCxnSpPr>
        <p:spPr>
          <a:xfrm flipH="1" flipV="1">
            <a:off x="3975100" y="3259128"/>
            <a:ext cx="1234313" cy="1427172"/>
          </a:xfrm>
          <a:prstGeom prst="straightConnector1">
            <a:avLst/>
          </a:prstGeom>
          <a:ln w="69850">
            <a:prstDash val="sysDot"/>
            <a:headEnd type="none"/>
            <a:tailEnd type="arrow"/>
          </a:ln>
        </p:spPr>
        <p:style>
          <a:lnRef idx="3">
            <a:schemeClr val="accent2"/>
          </a:lnRef>
          <a:fillRef idx="0">
            <a:schemeClr val="accent2"/>
          </a:fillRef>
          <a:effectRef idx="2">
            <a:schemeClr val="accent2"/>
          </a:effectRef>
          <a:fontRef idx="minor">
            <a:schemeClr val="tx1"/>
          </a:fontRef>
        </p:style>
      </p:cxnSp>
      <p:sp>
        <p:nvSpPr>
          <p:cNvPr id="17" name="正方形/長方形 16"/>
          <p:cNvSpPr/>
          <p:nvPr/>
        </p:nvSpPr>
        <p:spPr>
          <a:xfrm>
            <a:off x="1067962" y="2257623"/>
            <a:ext cx="3022687" cy="276999"/>
          </a:xfrm>
          <a:prstGeom prst="rect">
            <a:avLst/>
          </a:prstGeom>
        </p:spPr>
        <p:txBody>
          <a:bodyPr wrap="none">
            <a:spAutoFit/>
          </a:bodyPr>
          <a:lstStyle/>
          <a:p>
            <a:r>
              <a:rPr lang="en-US" altLang="ja-JP" sz="1200" dirty="0">
                <a:solidFill>
                  <a:srgbClr val="0070C0"/>
                </a:solidFill>
              </a:rPr>
              <a:t>T. Kubo, Phys. Rev. Research </a:t>
            </a:r>
            <a:r>
              <a:rPr lang="en-US" altLang="ja-JP" sz="1200" b="1" dirty="0">
                <a:solidFill>
                  <a:srgbClr val="0070C0"/>
                </a:solidFill>
              </a:rPr>
              <a:t>2</a:t>
            </a:r>
            <a:r>
              <a:rPr lang="en-US" altLang="ja-JP" sz="1200" dirty="0">
                <a:solidFill>
                  <a:srgbClr val="0070C0"/>
                </a:solidFill>
              </a:rPr>
              <a:t>, 033203 (2020)</a:t>
            </a:r>
            <a:endParaRPr lang="ja-JP" altLang="en-US" sz="1200" dirty="0">
              <a:solidFill>
                <a:srgbClr val="0070C0"/>
              </a:solidFill>
            </a:endParaRPr>
          </a:p>
        </p:txBody>
      </p:sp>
      <p:sp>
        <p:nvSpPr>
          <p:cNvPr id="4" name="テキスト ボックス 3">
            <a:extLst>
              <a:ext uri="{FF2B5EF4-FFF2-40B4-BE49-F238E27FC236}">
                <a16:creationId xmlns:a16="http://schemas.microsoft.com/office/drawing/2014/main" id="{E512FD8B-D17D-4D76-BAAE-6464EECA9AB6}"/>
              </a:ext>
            </a:extLst>
          </p:cNvPr>
          <p:cNvSpPr txBox="1"/>
          <p:nvPr/>
        </p:nvSpPr>
        <p:spPr>
          <a:xfrm>
            <a:off x="6737554" y="236954"/>
            <a:ext cx="1570703" cy="338554"/>
          </a:xfrm>
          <a:prstGeom prst="rect">
            <a:avLst/>
          </a:prstGeom>
          <a:noFill/>
        </p:spPr>
        <p:txBody>
          <a:bodyPr wrap="square">
            <a:spAutoFit/>
          </a:bodyPr>
          <a:lstStyle/>
          <a:p>
            <a:r>
              <a:rPr kumimoji="1" lang="en-US" altLang="ja-JP" sz="1600" b="1" dirty="0" err="1"/>
              <a:t>j</a:t>
            </a:r>
            <a:r>
              <a:rPr kumimoji="1" lang="en-US" altLang="ja-JP" sz="1600" b="1" baseline="-25000" dirty="0" err="1"/>
              <a:t>s</a:t>
            </a:r>
            <a:r>
              <a:rPr kumimoji="1" lang="en-US" altLang="ja-JP" sz="1600" b="1" dirty="0"/>
              <a:t>=0</a:t>
            </a:r>
            <a:r>
              <a:rPr kumimoji="1" lang="ja-JP" altLang="en-US" sz="1600" b="1" dirty="0"/>
              <a:t>での</a:t>
            </a:r>
            <a:r>
              <a:rPr kumimoji="1" lang="en-US" altLang="ja-JP" sz="1600" b="1" dirty="0"/>
              <a:t>DOS</a:t>
            </a:r>
            <a:endParaRPr kumimoji="1" lang="ja-JP" altLang="en-US" sz="1600" b="1" dirty="0"/>
          </a:p>
        </p:txBody>
      </p:sp>
      <p:sp>
        <p:nvSpPr>
          <p:cNvPr id="11" name="テキスト ボックス 10">
            <a:extLst>
              <a:ext uri="{FF2B5EF4-FFF2-40B4-BE49-F238E27FC236}">
                <a16:creationId xmlns:a16="http://schemas.microsoft.com/office/drawing/2014/main" id="{AB9512C6-2E37-6EC9-DE63-C6955E91423A}"/>
              </a:ext>
            </a:extLst>
          </p:cNvPr>
          <p:cNvSpPr txBox="1"/>
          <p:nvPr/>
        </p:nvSpPr>
        <p:spPr>
          <a:xfrm>
            <a:off x="25724" y="41659"/>
            <a:ext cx="2571561" cy="400110"/>
          </a:xfrm>
          <a:prstGeom prst="rect">
            <a:avLst/>
          </a:prstGeom>
          <a:noFill/>
          <a:ln w="9525">
            <a:solidFill>
              <a:schemeClr val="tx1"/>
            </a:solidFill>
          </a:ln>
        </p:spPr>
        <p:txBody>
          <a:bodyPr wrap="square">
            <a:spAutoFit/>
          </a:bodyPr>
          <a:lstStyle/>
          <a:p>
            <a:pPr algn="ctr"/>
            <a:r>
              <a:rPr lang="en-US" altLang="ja-JP" sz="2000" b="1" dirty="0"/>
              <a:t>3.6 </a:t>
            </a:r>
            <a:r>
              <a:rPr lang="ja-JP" altLang="en-US" sz="2000" b="1" dirty="0"/>
              <a:t>対破壊電流密度</a:t>
            </a:r>
            <a:endParaRPr kumimoji="1" lang="en-US" altLang="ja-JP" sz="2000" b="1" dirty="0"/>
          </a:p>
        </p:txBody>
      </p:sp>
      <p:sp>
        <p:nvSpPr>
          <p:cNvPr id="12" name="テキスト ボックス 11">
            <a:extLst>
              <a:ext uri="{FF2B5EF4-FFF2-40B4-BE49-F238E27FC236}">
                <a16:creationId xmlns:a16="http://schemas.microsoft.com/office/drawing/2014/main" id="{249A6963-2493-A99B-53D9-664FB1B3BA44}"/>
              </a:ext>
            </a:extLst>
          </p:cNvPr>
          <p:cNvSpPr txBox="1"/>
          <p:nvPr/>
        </p:nvSpPr>
        <p:spPr>
          <a:xfrm>
            <a:off x="123854" y="510976"/>
            <a:ext cx="1210588" cy="707886"/>
          </a:xfrm>
          <a:prstGeom prst="rect">
            <a:avLst/>
          </a:prstGeom>
          <a:noFill/>
          <a:ln w="25400">
            <a:solidFill>
              <a:schemeClr val="tx1"/>
            </a:solidFill>
          </a:ln>
        </p:spPr>
        <p:txBody>
          <a:bodyPr wrap="none" rtlCol="0">
            <a:spAutoFit/>
          </a:bodyPr>
          <a:lstStyle/>
          <a:p>
            <a:r>
              <a:rPr kumimoji="1" lang="ja-JP" altLang="en-US" sz="4000" dirty="0"/>
              <a:t>補足</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B58E776D-8662-3927-7FD9-073EA6F708FF}"/>
                  </a:ext>
                </a:extLst>
              </p:cNvPr>
              <p:cNvSpPr txBox="1"/>
              <p:nvPr/>
            </p:nvSpPr>
            <p:spPr>
              <a:xfrm>
                <a:off x="6507818" y="5650449"/>
                <a:ext cx="2939653" cy="871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i="1">
                              <a:latin typeface="Cambria Math" panose="02040503050406030204" pitchFamily="18" charset="0"/>
                            </a:rPr>
                            <m:t>𝑗</m:t>
                          </m:r>
                        </m:e>
                        <m:sub>
                          <m:r>
                            <a:rPr kumimoji="1" lang="en-US" altLang="ja-JP" sz="2400" i="1">
                              <a:latin typeface="Cambria Math" panose="02040503050406030204" pitchFamily="18" charset="0"/>
                            </a:rPr>
                            <m:t>𝑑</m:t>
                          </m:r>
                        </m:sub>
                      </m:sSub>
                      <m:d>
                        <m:dPr>
                          <m:ctrlPr>
                            <a:rPr kumimoji="1" lang="en-US" altLang="ja-JP" sz="2400" i="1">
                              <a:latin typeface="Cambria Math" panose="02040503050406030204" pitchFamily="18" charset="0"/>
                            </a:rPr>
                          </m:ctrlPr>
                        </m:dPr>
                        <m:e>
                          <m:r>
                            <a:rPr kumimoji="1" lang="en-US" altLang="ja-JP" sz="2400" i="1">
                              <a:latin typeface="Cambria Math" panose="02040503050406030204" pitchFamily="18" charset="0"/>
                            </a:rPr>
                            <m:t>0</m:t>
                          </m:r>
                        </m:e>
                      </m:d>
                      <m:r>
                        <a:rPr kumimoji="1" lang="en-US" altLang="ja-JP" sz="2400" i="1">
                          <a:latin typeface="Cambria Math" panose="02040503050406030204" pitchFamily="18" charset="0"/>
                        </a:rPr>
                        <m:t>=0.595</m:t>
                      </m:r>
                      <m:f>
                        <m:fPr>
                          <m:ctrlPr>
                            <a:rPr kumimoji="1" lang="en-US" altLang="ja-JP" sz="2400" i="1">
                              <a:latin typeface="Cambria Math" panose="02040503050406030204" pitchFamily="18" charset="0"/>
                            </a:rPr>
                          </m:ctrlPr>
                        </m:fPr>
                        <m:num>
                          <m:sSub>
                            <m:sSubPr>
                              <m:ctrlPr>
                                <a:rPr kumimoji="1" lang="en-US" altLang="ja-JP" sz="2400" i="1">
                                  <a:latin typeface="Cambria Math" panose="02040503050406030204" pitchFamily="18" charset="0"/>
                                </a:rPr>
                              </m:ctrlPr>
                            </m:sSubPr>
                            <m:e>
                              <m:r>
                                <a:rPr kumimoji="1" lang="en-US" altLang="ja-JP" sz="2400" i="1">
                                  <a:latin typeface="Cambria Math" panose="02040503050406030204" pitchFamily="18" charset="0"/>
                                </a:rPr>
                                <m:t>𝐻</m:t>
                              </m:r>
                            </m:e>
                            <m:sub>
                              <m:r>
                                <a:rPr kumimoji="1" lang="en-US" altLang="ja-JP" sz="2400" i="1">
                                  <a:latin typeface="Cambria Math" panose="02040503050406030204" pitchFamily="18" charset="0"/>
                                </a:rPr>
                                <m:t>𝑐</m:t>
                              </m:r>
                            </m:sub>
                          </m:sSub>
                          <m:d>
                            <m:dPr>
                              <m:ctrlPr>
                                <a:rPr kumimoji="1" lang="en-US" altLang="ja-JP" sz="2400" i="1">
                                  <a:latin typeface="Cambria Math" panose="02040503050406030204" pitchFamily="18" charset="0"/>
                                </a:rPr>
                              </m:ctrlPr>
                            </m:dPr>
                            <m:e>
                              <m:r>
                                <a:rPr kumimoji="1" lang="en-US" altLang="ja-JP" sz="2400" i="1">
                                  <a:latin typeface="Cambria Math" panose="02040503050406030204" pitchFamily="18" charset="0"/>
                                </a:rPr>
                                <m:t>0</m:t>
                              </m:r>
                            </m:e>
                          </m:d>
                        </m:num>
                        <m:den>
                          <m:sSub>
                            <m:sSubPr>
                              <m:ctrlPr>
                                <a:rPr kumimoji="1" lang="en-US" altLang="ja-JP" sz="2400" i="1">
                                  <a:latin typeface="Cambria Math" panose="02040503050406030204" pitchFamily="18" charset="0"/>
                                </a:rPr>
                              </m:ctrlPr>
                            </m:sSubPr>
                            <m:e>
                              <m:r>
                                <a:rPr kumimoji="1" lang="en-US" altLang="ja-JP" sz="2400" i="1">
                                  <a:latin typeface="Cambria Math" panose="02040503050406030204" pitchFamily="18" charset="0"/>
                                </a:rPr>
                                <m:t>𝜆</m:t>
                              </m:r>
                            </m:e>
                            <m:sub>
                              <m:r>
                                <a:rPr kumimoji="1" lang="en-US" altLang="ja-JP" sz="2400" i="1">
                                  <a:latin typeface="Cambria Math" panose="02040503050406030204" pitchFamily="18" charset="0"/>
                                </a:rPr>
                                <m:t>0</m:t>
                              </m:r>
                            </m:sub>
                          </m:sSub>
                        </m:den>
                      </m:f>
                    </m:oMath>
                  </m:oMathPara>
                </a14:m>
                <a:endParaRPr lang="ja-JP" altLang="en-US" sz="2400" dirty="0"/>
              </a:p>
            </p:txBody>
          </p:sp>
        </mc:Choice>
        <mc:Fallback xmlns="">
          <p:sp>
            <p:nvSpPr>
              <p:cNvPr id="15" name="テキスト ボックス 14">
                <a:extLst>
                  <a:ext uri="{FF2B5EF4-FFF2-40B4-BE49-F238E27FC236}">
                    <a16:creationId xmlns:a16="http://schemas.microsoft.com/office/drawing/2014/main" id="{B58E776D-8662-3927-7FD9-073EA6F708FF}"/>
                  </a:ext>
                </a:extLst>
              </p:cNvPr>
              <p:cNvSpPr txBox="1">
                <a:spLocks noRot="1" noChangeAspect="1" noMove="1" noResize="1" noEditPoints="1" noAdjustHandles="1" noChangeArrowheads="1" noChangeShapeType="1" noTextEdit="1"/>
              </p:cNvSpPr>
              <p:nvPr/>
            </p:nvSpPr>
            <p:spPr>
              <a:xfrm>
                <a:off x="6507818" y="5650449"/>
                <a:ext cx="2939653" cy="871842"/>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036996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2237</TotalTime>
  <Words>12242</Words>
  <Application>Microsoft Office PowerPoint</Application>
  <PresentationFormat>ワイド画面</PresentationFormat>
  <Paragraphs>1421</Paragraphs>
  <Slides>151</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151</vt:i4>
      </vt:variant>
    </vt:vector>
  </HeadingPairs>
  <TitlesOfParts>
    <vt:vector size="161" baseType="lpstr">
      <vt:lpstr>Arial Unicode MS</vt:lpstr>
      <vt:lpstr>游ゴシック</vt:lpstr>
      <vt:lpstr>游ゴシック Light</vt:lpstr>
      <vt:lpstr>Arial</vt:lpstr>
      <vt:lpstr>Cambria Math</vt:lpstr>
      <vt:lpstr>Century</vt:lpstr>
      <vt:lpstr>MV Boli</vt:lpstr>
      <vt:lpstr>Times New Roman</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Takayuki KUBO</dc:creator>
  <cp:lastModifiedBy>Takayuki KUBO</cp:lastModifiedBy>
  <cp:revision>73</cp:revision>
  <dcterms:created xsi:type="dcterms:W3CDTF">2024-09-07T00:33:11Z</dcterms:created>
  <dcterms:modified xsi:type="dcterms:W3CDTF">2024-09-11T00:03:21Z</dcterms:modified>
</cp:coreProperties>
</file>